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Override PartName="/ppt/media/image3.jpeg" ContentType="image/jpeg"/>
  <Override PartName="/ppt/media/image4.jpeg" ContentType="image/jpeg"/>
  <Override PartName="/ppt/media/image5.jpeg" ContentType="image/jpeg"/>
  <Override PartName="/ppt/media/image6.jpeg" ContentType="image/jpeg"/>
  <Override PartName="/ppt/media/image7.jpeg" ContentType="image/jpeg"/>
  <Override PartName="/ppt/media/image8.jpeg" ContentType="image/jpeg"/>
  <Override PartName="/ppt/media/image9.jpeg" ContentType="image/jpeg"/>
  <Override PartName="/ppt/media/image10.jpeg" ContentType="image/jpeg"/>
  <Override PartName="/ppt/media/image11.jpeg" ContentType="image/jpeg"/>
  <Override PartName="/ppt/media/image12.jpeg" ContentType="image/jpeg"/>
  <Override PartName="/ppt/media/image13.jpeg" ContentType="image/jpeg"/>
  <Override PartName="/ppt/media/image14.jpeg" ContentType="image/jpeg"/>
  <Override PartName="/ppt/media/image15.jpeg" ContentType="image/jpeg"/>
  <Override PartName="/ppt/media/image16.jpeg" ContentType="image/jpeg"/>
  <Override PartName="/ppt/media/image17.jpeg" ContentType="image/jpeg"/>
  <Override PartName="/ppt/media/image18.jpeg" ContentType="image/jpeg"/>
  <Override PartName="/ppt/media/image19.jpeg" ContentType="image/jpeg"/>
  <Override PartName="/ppt/media/image20.jpeg" ContentType="image/jpeg"/>
  <Override PartName="/ppt/media/image21.jpeg" ContentType="image/jpeg"/>
  <Override PartName="/ppt/media/image22.jpeg" ContentType="image/jpeg"/>
  <Override PartName="/ppt/media/image23.jpeg" ContentType="image/jpeg"/>
  <Override PartName="/ppt/media/image24.jpeg" ContentType="image/jpeg"/>
  <Override PartName="/ppt/media/image25.jpeg" ContentType="image/jpeg"/>
  <Override PartName="/ppt/media/image26.jpeg" ContentType="image/jpeg"/>
  <Override PartName="/ppt/media/image27.jpeg" ContentType="image/jpeg"/>
  <Override PartName="/ppt/media/image28.jpeg" ContentType="image/jpeg"/>
  <Override PartName="/ppt/media/image29.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 id="304" r:id="rId56"/>
    <p:sldId id="305" r:id="rId57"/>
    <p:sldId id="306" r:id="rId58"/>
    <p:sldId id="307" r:id="rId59"/>
    <p:sldId id="308" r:id="rId60"/>
    <p:sldId id="309" r:id="rId61"/>
    <p:sldId id="310" r:id="rId62"/>
    <p:sldId id="311" r:id="rId63"/>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821531" rtl="0" fontAlgn="auto" latinLnBrk="0" hangingPunct="0">
      <a:lnSpc>
        <a:spcPct val="100000"/>
      </a:lnSpc>
      <a:spcBef>
        <a:spcPts val="0"/>
      </a:spcBef>
      <a:spcAft>
        <a:spcPts val="0"/>
      </a:spcAft>
      <a:buClrTx/>
      <a:buSzTx/>
      <a:buFontTx/>
      <a:buNone/>
      <a:tabLst/>
      <a:defRPr b="1" baseline="0" cap="none" i="0" spc="0" strike="noStrike" sz="3200" u="none" kumimoji="0" normalizeH="0">
        <a:ln>
          <a:noFill/>
        </a:ln>
        <a:solidFill>
          <a:srgbClr val="FFFFFF"/>
        </a:solidFill>
        <a:effectLst/>
        <a:uFillTx/>
        <a:latin typeface="Helvetica Neue"/>
        <a:ea typeface="Helvetica Neue"/>
        <a:cs typeface="Helvetica Neue"/>
        <a:sym typeface="Helvetica Neue"/>
      </a:defRPr>
    </a:lvl1pPr>
    <a:lvl2pPr marL="0" marR="0" indent="228600" algn="ctr" defTabSz="821531" rtl="0" fontAlgn="auto" latinLnBrk="0" hangingPunct="0">
      <a:lnSpc>
        <a:spcPct val="100000"/>
      </a:lnSpc>
      <a:spcBef>
        <a:spcPts val="0"/>
      </a:spcBef>
      <a:spcAft>
        <a:spcPts val="0"/>
      </a:spcAft>
      <a:buClrTx/>
      <a:buSzTx/>
      <a:buFontTx/>
      <a:buNone/>
      <a:tabLst/>
      <a:defRPr b="1" baseline="0" cap="none" i="0" spc="0" strike="noStrike" sz="3200" u="none" kumimoji="0" normalizeH="0">
        <a:ln>
          <a:noFill/>
        </a:ln>
        <a:solidFill>
          <a:srgbClr val="FFFFFF"/>
        </a:solidFill>
        <a:effectLst/>
        <a:uFillTx/>
        <a:latin typeface="Helvetica Neue"/>
        <a:ea typeface="Helvetica Neue"/>
        <a:cs typeface="Helvetica Neue"/>
        <a:sym typeface="Helvetica Neue"/>
      </a:defRPr>
    </a:lvl2pPr>
    <a:lvl3pPr marL="0" marR="0" indent="457200" algn="ctr" defTabSz="821531" rtl="0" fontAlgn="auto" latinLnBrk="0" hangingPunct="0">
      <a:lnSpc>
        <a:spcPct val="100000"/>
      </a:lnSpc>
      <a:spcBef>
        <a:spcPts val="0"/>
      </a:spcBef>
      <a:spcAft>
        <a:spcPts val="0"/>
      </a:spcAft>
      <a:buClrTx/>
      <a:buSzTx/>
      <a:buFontTx/>
      <a:buNone/>
      <a:tabLst/>
      <a:defRPr b="1" baseline="0" cap="none" i="0" spc="0" strike="noStrike" sz="3200" u="none" kumimoji="0" normalizeH="0">
        <a:ln>
          <a:noFill/>
        </a:ln>
        <a:solidFill>
          <a:srgbClr val="FFFFFF"/>
        </a:solidFill>
        <a:effectLst/>
        <a:uFillTx/>
        <a:latin typeface="Helvetica Neue"/>
        <a:ea typeface="Helvetica Neue"/>
        <a:cs typeface="Helvetica Neue"/>
        <a:sym typeface="Helvetica Neue"/>
      </a:defRPr>
    </a:lvl3pPr>
    <a:lvl4pPr marL="0" marR="0" indent="685800" algn="ctr" defTabSz="821531" rtl="0" fontAlgn="auto" latinLnBrk="0" hangingPunct="0">
      <a:lnSpc>
        <a:spcPct val="100000"/>
      </a:lnSpc>
      <a:spcBef>
        <a:spcPts val="0"/>
      </a:spcBef>
      <a:spcAft>
        <a:spcPts val="0"/>
      </a:spcAft>
      <a:buClrTx/>
      <a:buSzTx/>
      <a:buFontTx/>
      <a:buNone/>
      <a:tabLst/>
      <a:defRPr b="1" baseline="0" cap="none" i="0" spc="0" strike="noStrike" sz="3200" u="none" kumimoji="0" normalizeH="0">
        <a:ln>
          <a:noFill/>
        </a:ln>
        <a:solidFill>
          <a:srgbClr val="FFFFFF"/>
        </a:solidFill>
        <a:effectLst/>
        <a:uFillTx/>
        <a:latin typeface="Helvetica Neue"/>
        <a:ea typeface="Helvetica Neue"/>
        <a:cs typeface="Helvetica Neue"/>
        <a:sym typeface="Helvetica Neue"/>
      </a:defRPr>
    </a:lvl4pPr>
    <a:lvl5pPr marL="0" marR="0" indent="914400" algn="ctr" defTabSz="821531" rtl="0" fontAlgn="auto" latinLnBrk="0" hangingPunct="0">
      <a:lnSpc>
        <a:spcPct val="100000"/>
      </a:lnSpc>
      <a:spcBef>
        <a:spcPts val="0"/>
      </a:spcBef>
      <a:spcAft>
        <a:spcPts val="0"/>
      </a:spcAft>
      <a:buClrTx/>
      <a:buSzTx/>
      <a:buFontTx/>
      <a:buNone/>
      <a:tabLst/>
      <a:defRPr b="1" baseline="0" cap="none" i="0" spc="0" strike="noStrike" sz="3200" u="none" kumimoji="0" normalizeH="0">
        <a:ln>
          <a:noFill/>
        </a:ln>
        <a:solidFill>
          <a:srgbClr val="FFFFFF"/>
        </a:solidFill>
        <a:effectLst/>
        <a:uFillTx/>
        <a:latin typeface="Helvetica Neue"/>
        <a:ea typeface="Helvetica Neue"/>
        <a:cs typeface="Helvetica Neue"/>
        <a:sym typeface="Helvetica Neue"/>
      </a:defRPr>
    </a:lvl5pPr>
    <a:lvl6pPr marL="0" marR="0" indent="1143000" algn="ctr" defTabSz="821531" rtl="0" fontAlgn="auto" latinLnBrk="0" hangingPunct="0">
      <a:lnSpc>
        <a:spcPct val="100000"/>
      </a:lnSpc>
      <a:spcBef>
        <a:spcPts val="0"/>
      </a:spcBef>
      <a:spcAft>
        <a:spcPts val="0"/>
      </a:spcAft>
      <a:buClrTx/>
      <a:buSzTx/>
      <a:buFontTx/>
      <a:buNone/>
      <a:tabLst/>
      <a:defRPr b="1" baseline="0" cap="none" i="0" spc="0" strike="noStrike" sz="3200" u="none" kumimoji="0" normalizeH="0">
        <a:ln>
          <a:noFill/>
        </a:ln>
        <a:solidFill>
          <a:srgbClr val="FFFFFF"/>
        </a:solidFill>
        <a:effectLst/>
        <a:uFillTx/>
        <a:latin typeface="Helvetica Neue"/>
        <a:ea typeface="Helvetica Neue"/>
        <a:cs typeface="Helvetica Neue"/>
        <a:sym typeface="Helvetica Neue"/>
      </a:defRPr>
    </a:lvl6pPr>
    <a:lvl7pPr marL="0" marR="0" indent="1371600" algn="ctr" defTabSz="821531" rtl="0" fontAlgn="auto" latinLnBrk="0" hangingPunct="0">
      <a:lnSpc>
        <a:spcPct val="100000"/>
      </a:lnSpc>
      <a:spcBef>
        <a:spcPts val="0"/>
      </a:spcBef>
      <a:spcAft>
        <a:spcPts val="0"/>
      </a:spcAft>
      <a:buClrTx/>
      <a:buSzTx/>
      <a:buFontTx/>
      <a:buNone/>
      <a:tabLst/>
      <a:defRPr b="1" baseline="0" cap="none" i="0" spc="0" strike="noStrike" sz="3200" u="none" kumimoji="0" normalizeH="0">
        <a:ln>
          <a:noFill/>
        </a:ln>
        <a:solidFill>
          <a:srgbClr val="FFFFFF"/>
        </a:solidFill>
        <a:effectLst/>
        <a:uFillTx/>
        <a:latin typeface="Helvetica Neue"/>
        <a:ea typeface="Helvetica Neue"/>
        <a:cs typeface="Helvetica Neue"/>
        <a:sym typeface="Helvetica Neue"/>
      </a:defRPr>
    </a:lvl7pPr>
    <a:lvl8pPr marL="0" marR="0" indent="1600200" algn="ctr" defTabSz="821531" rtl="0" fontAlgn="auto" latinLnBrk="0" hangingPunct="0">
      <a:lnSpc>
        <a:spcPct val="100000"/>
      </a:lnSpc>
      <a:spcBef>
        <a:spcPts val="0"/>
      </a:spcBef>
      <a:spcAft>
        <a:spcPts val="0"/>
      </a:spcAft>
      <a:buClrTx/>
      <a:buSzTx/>
      <a:buFontTx/>
      <a:buNone/>
      <a:tabLst/>
      <a:defRPr b="1" baseline="0" cap="none" i="0" spc="0" strike="noStrike" sz="3200" u="none" kumimoji="0" normalizeH="0">
        <a:ln>
          <a:noFill/>
        </a:ln>
        <a:solidFill>
          <a:srgbClr val="FFFFFF"/>
        </a:solidFill>
        <a:effectLst/>
        <a:uFillTx/>
        <a:latin typeface="Helvetica Neue"/>
        <a:ea typeface="Helvetica Neue"/>
        <a:cs typeface="Helvetica Neue"/>
        <a:sym typeface="Helvetica Neue"/>
      </a:defRPr>
    </a:lvl8pPr>
    <a:lvl9pPr marL="0" marR="0" indent="1828800" algn="ctr" defTabSz="821531" rtl="0" fontAlgn="auto" latinLnBrk="0" hangingPunct="0">
      <a:lnSpc>
        <a:spcPct val="100000"/>
      </a:lnSpc>
      <a:spcBef>
        <a:spcPts val="0"/>
      </a:spcBef>
      <a:spcAft>
        <a:spcPts val="0"/>
      </a:spcAft>
      <a:buClrTx/>
      <a:buSzTx/>
      <a:buFontTx/>
      <a:buNone/>
      <a:tabLst/>
      <a:defRPr b="1" baseline="0" cap="none" i="0" spc="0" strike="noStrike" sz="3200" u="none" kumimoji="0" normalizeH="0">
        <a:ln>
          <a:noFill/>
        </a:ln>
        <a:solidFill>
          <a:srgbClr val="FFFFFF"/>
        </a:solidFill>
        <a:effectLst/>
        <a:uFillTx/>
        <a:latin typeface="Helvetica Neue"/>
        <a:ea typeface="Helvetica Neue"/>
        <a:cs typeface="Helvetica Neue"/>
        <a:sym typeface="Helvetica Neue"/>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Helvetica Neue"/>
          <a:ea typeface="Helvetica Neue"/>
          <a:cs typeface="Helvetica Neue"/>
        </a:font>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noFill/>
        </a:fill>
      </a:tcStyle>
    </a:wholeTbl>
    <a:band2H>
      <a:tcTxStyle b="def" i="def"/>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solidFill>
                <a:srgbClr val="D6D6D6"/>
              </a:solidFill>
              <a:prstDash val="solid"/>
              <a:miter lim="400000"/>
            </a:ln>
          </a:left>
          <a:right>
            <a:ln w="254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chemeClr val="accent1"/>
          </a:solidFill>
        </a:fill>
      </a:tcStyle>
    </a:firstCol>
    <a:lastRow>
      <a:tcTxStyle b="off" i="off">
        <a:font>
          <a:latin typeface="Helvetica Neue"/>
          <a:ea typeface="Helvetica Neue"/>
          <a:cs typeface="Helvetica Neue"/>
        </a:font>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25400" cap="flat">
              <a:solidFill>
                <a:srgbClr val="D6D7D6"/>
              </a:solidFill>
              <a:prstDash val="solid"/>
              <a:miter lim="400000"/>
            </a:ln>
          </a:top>
          <a:bottom>
            <a:ln w="12700" cap="flat">
              <a:solidFill>
                <a:srgbClr val="D6D6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rgbClr val="032650"/>
          </a:solidFill>
        </a:fill>
      </a:tcStyle>
    </a:lastRow>
    <a:firstRow>
      <a:tcTxStyle b="on" i="off">
        <a:font>
          <a:latin typeface="Helvetica Neue"/>
          <a:ea typeface="Helvetica Neue"/>
          <a:cs typeface="Helvetica Neue"/>
        </a:font>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6D6"/>
              </a:solidFill>
              <a:prstDash val="solid"/>
              <a:miter lim="400000"/>
            </a:ln>
          </a:top>
          <a:bottom>
            <a:ln w="254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rgbClr val="032650"/>
          </a:solidFill>
        </a:fill>
      </a:tcStyle>
    </a:firstRow>
  </a:tblStyle>
  <a:tblStyle styleId="{C7B018BB-80A7-4F77-B60F-C8B233D01FF8}" styleName="">
    <a:tblBg/>
    <a:wholeTbl>
      <a:tcTxStyle b="off" i="off">
        <a:font>
          <a:latin typeface="Helvetica Neue"/>
          <a:ea typeface="Helvetica Neue"/>
          <a:cs typeface="Helvetica Neue"/>
        </a:font>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929292"/>
              </a:solidFill>
              <a:prstDash val="solid"/>
              <a:miter lim="400000"/>
            </a:ln>
          </a:top>
          <a:bottom>
            <a:ln w="12700" cap="flat">
              <a:solidFill>
                <a:srgbClr val="929292"/>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noFill/>
        </a:fill>
      </a:tcStyle>
    </a:wholeTbl>
    <a:band2H>
      <a:tcTxStyle b="def" i="def"/>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84E00"/>
          </a:solid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17101"/>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17101"/>
          </a:solidFill>
        </a:fill>
      </a:tcStyle>
    </a:firstRow>
  </a:tblStyle>
  <a:tblStyle styleId="{EEE7283C-3CF3-47DC-8721-378D4A62B228}" styleName="">
    <a:tblBg/>
    <a:wholeTbl>
      <a:tcTxStyle b="off" i="off">
        <a:font>
          <a:latin typeface="Helvetica Neue"/>
          <a:ea typeface="Helvetica Neue"/>
          <a:cs typeface="Helvetica Neue"/>
        </a:font>
        <a:srgbClr val="FFFFFF"/>
      </a:tcTxStyle>
      <a:tcStyle>
        <a:tcBdr>
          <a:left>
            <a:ln w="12700" cap="flat">
              <a:solidFill>
                <a:srgbClr val="AAAAAA"/>
              </a:solidFill>
              <a:prstDash val="solid"/>
              <a:miter lim="400000"/>
            </a:ln>
          </a:left>
          <a:right>
            <a:ln w="12700" cap="flat">
              <a:solidFill>
                <a:srgbClr val="AAAAAA"/>
              </a:solidFill>
              <a:prstDash val="solid"/>
              <a:miter lim="400000"/>
            </a:ln>
          </a:right>
          <a:top>
            <a:ln w="12700" cap="flat">
              <a:solidFill>
                <a:srgbClr val="AAAAAA"/>
              </a:solidFill>
              <a:prstDash val="solid"/>
              <a:miter lim="400000"/>
            </a:ln>
          </a:top>
          <a:bottom>
            <a:ln w="12700" cap="flat">
              <a:solidFill>
                <a:srgbClr val="AAAAAA"/>
              </a:solidFill>
              <a:prstDash val="solid"/>
              <a:miter lim="400000"/>
            </a:ln>
          </a:bottom>
          <a:insideH>
            <a:ln w="12700" cap="flat">
              <a:solidFill>
                <a:srgbClr val="AAAAAA"/>
              </a:solidFill>
              <a:prstDash val="solid"/>
              <a:miter lim="400000"/>
            </a:ln>
          </a:insideH>
          <a:insideV>
            <a:ln w="12700" cap="flat">
              <a:solidFill>
                <a:srgbClr val="AAAAAA"/>
              </a:solidFill>
              <a:prstDash val="solid"/>
              <a:miter lim="400000"/>
            </a:ln>
          </a:insideV>
        </a:tcBdr>
        <a:fill>
          <a:noFill/>
        </a:fill>
      </a:tcStyle>
    </a:wholeTbl>
    <a:band2H>
      <a:tcTxStyle b="def" i="def"/>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5"/>
          </a:solid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5">
              <a:hueOff val="106375"/>
              <a:satOff val="9554"/>
              <a:lumOff val="-13516"/>
            </a:schemeClr>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0" cap="flat">
              <a:noFill/>
              <a:miter lim="400000"/>
            </a:ln>
          </a:bottom>
          <a:insideH>
            <a:ln w="12700" cap="flat">
              <a:noFill/>
              <a:miter lim="400000"/>
            </a:ln>
          </a:insideH>
          <a:insideV>
            <a:ln w="12700" cap="flat">
              <a:noFill/>
              <a:miter lim="400000"/>
            </a:ln>
          </a:insideV>
        </a:tcBdr>
        <a:fill>
          <a:solidFill>
            <a:schemeClr val="accent5">
              <a:hueOff val="106375"/>
              <a:satOff val="9554"/>
              <a:lumOff val="-13516"/>
            </a:schemeClr>
          </a:solidFill>
        </a:fill>
      </a:tcStyle>
    </a:firstRow>
  </a:tblStyle>
  <a:tblStyle styleId="{CF821DB8-F4EB-4A41-A1BA-3FCAFE7338EE}" styleName="">
    <a:tblBg/>
    <a:wholeTbl>
      <a:tcTxStyle b="off" i="off">
        <a:font>
          <a:latin typeface="Helvetica Neue"/>
          <a:ea typeface="Helvetica Neue"/>
          <a:cs typeface="Helvetica Neue"/>
        </a:font>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noFill/>
        </a:fill>
      </a:tcStyle>
    </a:wholeTbl>
    <a:band2H>
      <a:tcTxStyle b="def" i="def"/>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6">
              <a:hueOff val="-119728"/>
              <a:satOff val="5580"/>
              <a:lumOff val="-12961"/>
            </a:schemeClr>
          </a:solid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650E48"/>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650E48"/>
          </a:solidFill>
        </a:fill>
      </a:tcStyle>
    </a:firstRow>
  </a:tblStyle>
  <a:tblStyle styleId="{33BA23B1-9221-436E-865A-0063620EA4FD}" styleName="">
    <a:tblBg/>
    <a:wholeTbl>
      <a:tcTxStyle b="off" i="off">
        <a:font>
          <a:latin typeface="Helvetica Neue"/>
          <a:ea typeface="Helvetica Neue"/>
          <a:cs typeface="Helvetica Neue"/>
        </a:font>
        <a:srgbClr val="FFFFFF"/>
      </a:tcTxStyle>
      <a:tcStyle>
        <a:tcBdr>
          <a:left>
            <a:ln w="12700" cap="flat">
              <a:solidFill>
                <a:srgbClr val="909090"/>
              </a:solidFill>
              <a:prstDash val="solid"/>
              <a:miter lim="400000"/>
            </a:ln>
          </a:left>
          <a:right>
            <a:ln w="12700" cap="flat">
              <a:solidFill>
                <a:srgbClr val="909090"/>
              </a:solidFill>
              <a:prstDash val="solid"/>
              <a:miter lim="400000"/>
            </a:ln>
          </a:right>
          <a:top>
            <a:ln w="12700" cap="flat">
              <a:solidFill>
                <a:srgbClr val="909090"/>
              </a:solidFill>
              <a:prstDash val="solid"/>
              <a:miter lim="400000"/>
            </a:ln>
          </a:top>
          <a:bottom>
            <a:ln w="12700" cap="flat">
              <a:solidFill>
                <a:srgbClr val="909090"/>
              </a:solidFill>
              <a:prstDash val="solid"/>
              <a:miter lim="400000"/>
            </a:ln>
          </a:bottom>
          <a:insideH>
            <a:ln w="12700" cap="flat">
              <a:solidFill>
                <a:srgbClr val="909090"/>
              </a:solidFill>
              <a:prstDash val="solid"/>
              <a:miter lim="400000"/>
            </a:ln>
          </a:insideH>
          <a:insideV>
            <a:ln w="12700" cap="flat">
              <a:solidFill>
                <a:srgbClr val="909090"/>
              </a:solidFill>
              <a:prstDash val="solid"/>
              <a:miter lim="400000"/>
            </a:ln>
          </a:insideV>
        </a:tcBdr>
        <a:fill>
          <a:noFill/>
        </a:fill>
      </a:tcStyle>
    </a:wholeTbl>
    <a:band2H>
      <a:tcTxStyle b="def" i="def"/>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798089"/>
          </a:solid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96A0AC"/>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96A0AC"/>
          </a:solidFill>
        </a:fill>
      </a:tcStyle>
    </a:firstRow>
  </a:tblStyle>
  <a:tblStyle styleId="{2708684C-4D16-4618-839F-0558EEFCDFE6}" styleName="">
    <a:tblBg/>
    <a:wholeTbl>
      <a:tcTxStyle b="off" i="off">
        <a:font>
          <a:latin typeface="Helvetica Neue"/>
          <a:ea typeface="Helvetica Neue"/>
          <a:cs typeface="Helvetica Neue"/>
        </a:font>
        <a:srgbClr val="FFFFFF"/>
      </a:tcTxStyle>
      <a:tcStyle>
        <a:tcBdr>
          <a:left>
            <a:ln w="12700" cap="flat">
              <a:solidFill>
                <a:srgbClr val="929292"/>
              </a:solidFill>
              <a:custDash>
                <a:ds d="200000" sp="200000"/>
              </a:custDash>
              <a:miter lim="400000"/>
            </a:ln>
          </a:left>
          <a:right>
            <a:ln w="12700" cap="flat">
              <a:solidFill>
                <a:srgbClr val="929292"/>
              </a:solidFill>
              <a:custDash>
                <a:ds d="200000" sp="200000"/>
              </a:custDash>
              <a:miter lim="400000"/>
            </a:ln>
          </a:right>
          <a:top>
            <a:ln w="12700" cap="flat">
              <a:solidFill>
                <a:srgbClr val="929292"/>
              </a:solidFill>
              <a:custDash>
                <a:ds d="200000" sp="200000"/>
              </a:custDash>
              <a:miter lim="400000"/>
            </a:ln>
          </a:top>
          <a:bottom>
            <a:ln w="12700" cap="flat">
              <a:solidFill>
                <a:srgbClr val="929292"/>
              </a:solidFill>
              <a:custDash>
                <a:ds d="200000" sp="200000"/>
              </a:custDash>
              <a:miter lim="400000"/>
            </a:ln>
          </a:bottom>
          <a:insideH>
            <a:ln w="12700" cap="flat">
              <a:solidFill>
                <a:srgbClr val="929292"/>
              </a:solidFill>
              <a:custDash>
                <a:ds d="200000" sp="200000"/>
              </a:custDash>
              <a:miter lim="400000"/>
            </a:ln>
          </a:insideH>
          <a:insideV>
            <a:ln w="12700" cap="flat">
              <a:solidFill>
                <a:srgbClr val="929292"/>
              </a:solidFill>
              <a:custDash>
                <a:ds d="200000" sp="200000"/>
              </a:custDash>
              <a:miter lim="400000"/>
            </a:ln>
          </a:insideV>
        </a:tcBdr>
        <a:fill>
          <a:noFill/>
        </a:fill>
      </a:tcStyle>
    </a:wholeTbl>
    <a:band2H>
      <a:tcTxStyle b="def" i="def"/>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25400" cap="flat">
              <a:solidFill>
                <a:srgbClr val="929292"/>
              </a:solidFill>
              <a:prstDash val="solid"/>
              <a:miter lim="400000"/>
            </a:ln>
          </a:right>
          <a:top>
            <a:ln w="25400" cap="flat">
              <a:solidFill>
                <a:srgbClr val="929292"/>
              </a:solidFill>
              <a:prstDash val="solid"/>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firstCol>
    <a:lastRow>
      <a:tcTxStyle b="off" i="off">
        <a:font>
          <a:latin typeface="Helvetica Neue"/>
          <a:ea typeface="Helvetica Neue"/>
          <a:cs typeface="Helvetica Neue"/>
        </a:font>
        <a:srgbClr val="FFFFFF"/>
      </a:tcTxStyle>
      <a:tcStyle>
        <a:tcBdr>
          <a:left>
            <a:ln w="25400" cap="flat">
              <a:solidFill>
                <a:srgbClr val="929292"/>
              </a:solidFill>
              <a:prstDash val="solid"/>
              <a:miter lim="400000"/>
            </a:ln>
          </a:left>
          <a:right>
            <a:ln w="25400" cap="flat">
              <a:solidFill>
                <a:srgbClr val="929292"/>
              </a:solidFill>
              <a:prstDash val="solid"/>
              <a:miter lim="400000"/>
            </a:ln>
          </a:right>
          <a:top>
            <a:ln w="25400" cap="flat">
              <a:solidFill>
                <a:srgbClr val="929292"/>
              </a:solidFill>
              <a:prstDash val="solid"/>
              <a:miter lim="400000"/>
            </a:ln>
          </a:top>
          <a:bottom>
            <a:ln w="12700" cap="flat">
              <a:noFill/>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lastRow>
    <a:firstRow>
      <a:tcTxStyle b="on" i="off">
        <a:font>
          <a:latin typeface="Helvetica Neue"/>
          <a:ea typeface="Helvetica Neue"/>
          <a:cs typeface="Helvetica Neue"/>
        </a:font>
        <a:srgbClr val="FFFFFF"/>
      </a:tcTxStyle>
      <a:tcStyle>
        <a:tcBdr>
          <a:left>
            <a:ln w="25400" cap="flat">
              <a:solidFill>
                <a:srgbClr val="929292"/>
              </a:solidFill>
              <a:prstDash val="solid"/>
              <a:miter lim="400000"/>
            </a:ln>
          </a:left>
          <a:right>
            <a:ln w="25400" cap="flat">
              <a:solidFill>
                <a:srgbClr val="929292"/>
              </a:solidFill>
              <a:prstDash val="solid"/>
              <a:miter lim="400000"/>
            </a:ln>
          </a:right>
          <a:top>
            <a:ln w="12700" cap="flat">
              <a:noFill/>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 Id="rId43" Type="http://schemas.openxmlformats.org/officeDocument/2006/relationships/slide" Target="slides/slide36.xml"/><Relationship Id="rId44" Type="http://schemas.openxmlformats.org/officeDocument/2006/relationships/slide" Target="slides/slide37.xml"/><Relationship Id="rId45" Type="http://schemas.openxmlformats.org/officeDocument/2006/relationships/slide" Target="slides/slide38.xml"/><Relationship Id="rId46" Type="http://schemas.openxmlformats.org/officeDocument/2006/relationships/slide" Target="slides/slide39.xml"/><Relationship Id="rId47" Type="http://schemas.openxmlformats.org/officeDocument/2006/relationships/slide" Target="slides/slide40.xml"/><Relationship Id="rId48" Type="http://schemas.openxmlformats.org/officeDocument/2006/relationships/slide" Target="slides/slide41.xml"/><Relationship Id="rId49" Type="http://schemas.openxmlformats.org/officeDocument/2006/relationships/slide" Target="slides/slide42.xml"/><Relationship Id="rId50" Type="http://schemas.openxmlformats.org/officeDocument/2006/relationships/slide" Target="slides/slide43.xml"/><Relationship Id="rId51" Type="http://schemas.openxmlformats.org/officeDocument/2006/relationships/slide" Target="slides/slide44.xml"/><Relationship Id="rId52" Type="http://schemas.openxmlformats.org/officeDocument/2006/relationships/slide" Target="slides/slide45.xml"/><Relationship Id="rId53" Type="http://schemas.openxmlformats.org/officeDocument/2006/relationships/slide" Target="slides/slide46.xml"/><Relationship Id="rId54" Type="http://schemas.openxmlformats.org/officeDocument/2006/relationships/slide" Target="slides/slide47.xml"/><Relationship Id="rId55" Type="http://schemas.openxmlformats.org/officeDocument/2006/relationships/slide" Target="slides/slide48.xml"/><Relationship Id="rId56" Type="http://schemas.openxmlformats.org/officeDocument/2006/relationships/slide" Target="slides/slide49.xml"/><Relationship Id="rId57" Type="http://schemas.openxmlformats.org/officeDocument/2006/relationships/slide" Target="slides/slide50.xml"/><Relationship Id="rId58" Type="http://schemas.openxmlformats.org/officeDocument/2006/relationships/slide" Target="slides/slide51.xml"/><Relationship Id="rId59" Type="http://schemas.openxmlformats.org/officeDocument/2006/relationships/slide" Target="slides/slide52.xml"/><Relationship Id="rId60" Type="http://schemas.openxmlformats.org/officeDocument/2006/relationships/slide" Target="slides/slide53.xml"/><Relationship Id="rId61" Type="http://schemas.openxmlformats.org/officeDocument/2006/relationships/slide" Target="slides/slide54.xml"/><Relationship Id="rId62" Type="http://schemas.openxmlformats.org/officeDocument/2006/relationships/slide" Target="slides/slide55.xml"/><Relationship Id="rId63" Type="http://schemas.openxmlformats.org/officeDocument/2006/relationships/slide" Target="slides/slide56.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25" name="Shape 125"/>
          <p:cNvSpPr/>
          <p:nvPr>
            <p:ph type="sldImg"/>
          </p:nvPr>
        </p:nvSpPr>
        <p:spPr>
          <a:xfrm>
            <a:off x="1143000" y="685800"/>
            <a:ext cx="4572000" cy="3429000"/>
          </a:xfrm>
          <a:prstGeom prst="rect">
            <a:avLst/>
          </a:prstGeom>
        </p:spPr>
        <p:txBody>
          <a:bodyPr/>
          <a:lstStyle/>
          <a:p>
            <a:pPr/>
          </a:p>
        </p:txBody>
      </p:sp>
      <p:sp>
        <p:nvSpPr>
          <p:cNvPr id="126" name="Shape 126"/>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amp; Subtitle">
    <p:spTree>
      <p:nvGrpSpPr>
        <p:cNvPr id="1" name=""/>
        <p:cNvGrpSpPr/>
        <p:nvPr/>
      </p:nvGrpSpPr>
      <p:grpSpPr>
        <a:xfrm>
          <a:off x="0" y="0"/>
          <a:ext cx="0" cy="0"/>
          <a:chOff x="0" y="0"/>
          <a:chExt cx="0" cy="0"/>
        </a:xfrm>
      </p:grpSpPr>
      <p:sp>
        <p:nvSpPr>
          <p:cNvPr id="11" name="Title Text"/>
          <p:cNvSpPr txBox="1"/>
          <p:nvPr>
            <p:ph type="title"/>
          </p:nvPr>
        </p:nvSpPr>
        <p:spPr>
          <a:xfrm>
            <a:off x="4833937" y="2303859"/>
            <a:ext cx="14716126" cy="4643438"/>
          </a:xfrm>
          <a:prstGeom prst="rect">
            <a:avLst/>
          </a:prstGeom>
        </p:spPr>
        <p:txBody>
          <a:bodyPr anchor="b"/>
          <a:lstStyle/>
          <a:p>
            <a:pPr/>
            <a:r>
              <a:t>Title Text</a:t>
            </a:r>
          </a:p>
        </p:txBody>
      </p:sp>
      <p:sp>
        <p:nvSpPr>
          <p:cNvPr id="12" name="Body Level One…"/>
          <p:cNvSpPr txBox="1"/>
          <p:nvPr>
            <p:ph type="body" sz="quarter" idx="1"/>
          </p:nvPr>
        </p:nvSpPr>
        <p:spPr>
          <a:xfrm>
            <a:off x="4833937" y="7072312"/>
            <a:ext cx="14716126" cy="1589485"/>
          </a:xfrm>
          <a:prstGeom prst="rect">
            <a:avLst/>
          </a:prstGeom>
        </p:spPr>
        <p:txBody>
          <a:bodyPr anchor="t"/>
          <a:lstStyle>
            <a:lvl1pPr marL="0" indent="0" algn="ctr">
              <a:spcBef>
                <a:spcPts val="0"/>
              </a:spcBef>
              <a:buClrTx/>
              <a:buSzTx/>
              <a:buNone/>
              <a:defRPr sz="5200"/>
            </a:lvl1pPr>
            <a:lvl2pPr marL="0" indent="0" algn="ctr">
              <a:spcBef>
                <a:spcPts val="0"/>
              </a:spcBef>
              <a:buClrTx/>
              <a:buSzTx/>
              <a:buNone/>
              <a:defRPr sz="5200"/>
            </a:lvl2pPr>
            <a:lvl3pPr marL="0" indent="0" algn="ctr">
              <a:spcBef>
                <a:spcPts val="0"/>
              </a:spcBef>
              <a:buClrTx/>
              <a:buSzTx/>
              <a:buNone/>
              <a:defRPr sz="5200"/>
            </a:lvl3pPr>
            <a:lvl4pPr marL="0" indent="0" algn="ctr">
              <a:spcBef>
                <a:spcPts val="0"/>
              </a:spcBef>
              <a:buClrTx/>
              <a:buSzTx/>
              <a:buNone/>
              <a:defRPr sz="5200"/>
            </a:lvl4pPr>
            <a:lvl5pPr marL="0" indent="0" algn="ctr">
              <a:spcBef>
                <a:spcPts val="0"/>
              </a:spcBef>
              <a:buClrTx/>
              <a:buSzTx/>
              <a:buNone/>
              <a:defRPr sz="5200"/>
            </a:lvl5p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Quote">
    <p:spTree>
      <p:nvGrpSpPr>
        <p:cNvPr id="1" name=""/>
        <p:cNvGrpSpPr/>
        <p:nvPr/>
      </p:nvGrpSpPr>
      <p:grpSpPr>
        <a:xfrm>
          <a:off x="0" y="0"/>
          <a:ext cx="0" cy="0"/>
          <a:chOff x="0" y="0"/>
          <a:chExt cx="0" cy="0"/>
        </a:xfrm>
      </p:grpSpPr>
      <p:sp>
        <p:nvSpPr>
          <p:cNvPr id="93" name="–Johnny Appleseed"/>
          <p:cNvSpPr txBox="1"/>
          <p:nvPr>
            <p:ph type="body" sz="quarter" idx="21"/>
          </p:nvPr>
        </p:nvSpPr>
        <p:spPr>
          <a:xfrm>
            <a:off x="4833937" y="8947546"/>
            <a:ext cx="14716126" cy="647701"/>
          </a:xfrm>
          <a:prstGeom prst="rect">
            <a:avLst/>
          </a:prstGeom>
        </p:spPr>
        <p:txBody>
          <a:bodyPr anchor="t">
            <a:spAutoFit/>
          </a:bodyPr>
          <a:lstStyle>
            <a:lvl1pPr marL="0" indent="0" algn="ctr">
              <a:spcBef>
                <a:spcPts val="0"/>
              </a:spcBef>
              <a:buClrTx/>
              <a:buSzTx/>
              <a:buNone/>
              <a:defRPr i="1" sz="3200"/>
            </a:lvl1pPr>
          </a:lstStyle>
          <a:p>
            <a:pPr/>
            <a:r>
              <a:t>–Johnny Appleseed</a:t>
            </a:r>
          </a:p>
        </p:txBody>
      </p:sp>
      <p:sp>
        <p:nvSpPr>
          <p:cNvPr id="94" name="“Type a quote here.”"/>
          <p:cNvSpPr txBox="1"/>
          <p:nvPr>
            <p:ph type="body" sz="quarter" idx="22"/>
          </p:nvPr>
        </p:nvSpPr>
        <p:spPr>
          <a:xfrm>
            <a:off x="4833937" y="6055915"/>
            <a:ext cx="14716126" cy="863601"/>
          </a:xfrm>
          <a:prstGeom prst="rect">
            <a:avLst/>
          </a:prstGeom>
        </p:spPr>
        <p:txBody>
          <a:bodyPr>
            <a:spAutoFit/>
          </a:bodyPr>
          <a:lstStyle>
            <a:lvl1pPr marL="0" indent="0" algn="ctr">
              <a:spcBef>
                <a:spcPts val="0"/>
              </a:spcBef>
              <a:buClrTx/>
              <a:buSzTx/>
              <a:buNone/>
              <a:defRPr sz="4600">
                <a:latin typeface="+mn-lt"/>
                <a:ea typeface="+mn-ea"/>
                <a:cs typeface="+mn-cs"/>
                <a:sym typeface="Helvetica Neue Medium"/>
              </a:defRPr>
            </a:lvl1pPr>
          </a:lstStyle>
          <a:p>
            <a:pPr/>
            <a:r>
              <a:t>“Type a quote here.” </a:t>
            </a:r>
          </a:p>
        </p:txBody>
      </p:sp>
      <p:sp>
        <p:nvSpPr>
          <p:cNvPr id="9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p:spTree>
      <p:nvGrpSpPr>
        <p:cNvPr id="1" name=""/>
        <p:cNvGrpSpPr/>
        <p:nvPr/>
      </p:nvGrpSpPr>
      <p:grpSpPr>
        <a:xfrm>
          <a:off x="0" y="0"/>
          <a:ext cx="0" cy="0"/>
          <a:chOff x="0" y="0"/>
          <a:chExt cx="0" cy="0"/>
        </a:xfrm>
      </p:grpSpPr>
      <p:sp>
        <p:nvSpPr>
          <p:cNvPr id="102" name="Image"/>
          <p:cNvSpPr/>
          <p:nvPr>
            <p:ph type="pic" idx="21"/>
          </p:nvPr>
        </p:nvSpPr>
        <p:spPr>
          <a:xfrm>
            <a:off x="1740742" y="-17860"/>
            <a:ext cx="23275935" cy="15517291"/>
          </a:xfrm>
          <a:prstGeom prst="rect">
            <a:avLst/>
          </a:prstGeom>
        </p:spPr>
        <p:txBody>
          <a:bodyPr lIns="91439" tIns="45719" rIns="91439" bIns="45719" anchor="t">
            <a:noAutofit/>
          </a:bodyPr>
          <a:lstStyle/>
          <a:p>
            <a:pPr/>
          </a:p>
        </p:txBody>
      </p:sp>
      <p:sp>
        <p:nvSpPr>
          <p:cNvPr id="10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11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bg>
      <p:bgPr>
        <a:solidFill>
          <a:srgbClr val="FFFFFF"/>
        </a:solidFill>
      </p:bgPr>
    </p:bg>
    <p:spTree>
      <p:nvGrpSpPr>
        <p:cNvPr id="1" name=""/>
        <p:cNvGrpSpPr/>
        <p:nvPr/>
      </p:nvGrpSpPr>
      <p:grpSpPr>
        <a:xfrm>
          <a:off x="0" y="0"/>
          <a:ext cx="0" cy="0"/>
          <a:chOff x="0" y="0"/>
          <a:chExt cx="0" cy="0"/>
        </a:xfrm>
      </p:grpSpPr>
      <p:sp>
        <p:nvSpPr>
          <p:cNvPr id="117" name="Title Text"/>
          <p:cNvSpPr txBox="1"/>
          <p:nvPr>
            <p:ph type="title"/>
          </p:nvPr>
        </p:nvSpPr>
        <p:spPr>
          <a:prstGeom prst="rect">
            <a:avLst/>
          </a:prstGeom>
        </p:spPr>
        <p:txBody>
          <a:bodyPr/>
          <a:lstStyle>
            <a:lvl1pPr>
              <a:defRPr>
                <a:solidFill>
                  <a:srgbClr val="000000"/>
                </a:solidFill>
              </a:defRPr>
            </a:lvl1pPr>
          </a:lstStyle>
          <a:p>
            <a:pPr/>
            <a:r>
              <a:t>Title Text</a:t>
            </a:r>
          </a:p>
        </p:txBody>
      </p:sp>
      <p:sp>
        <p:nvSpPr>
          <p:cNvPr id="118" name="Body Level One…"/>
          <p:cNvSpPr txBox="1"/>
          <p:nvPr>
            <p:ph type="body" idx="1"/>
          </p:nvPr>
        </p:nvSpPr>
        <p:spPr>
          <a:prstGeom prst="rect">
            <a:avLst/>
          </a:prstGeom>
        </p:spPr>
        <p:txBody>
          <a:bodyPr/>
          <a:lstStyle>
            <a:lvl1pPr>
              <a:buClrTx/>
              <a:defRPr>
                <a:solidFill>
                  <a:srgbClr val="000000"/>
                </a:solidFill>
              </a:defRPr>
            </a:lvl1pPr>
            <a:lvl2pPr>
              <a:buClrTx/>
              <a:defRPr>
                <a:solidFill>
                  <a:srgbClr val="000000"/>
                </a:solidFill>
              </a:defRPr>
            </a:lvl2pPr>
            <a:lvl3pPr>
              <a:buClrTx/>
              <a:defRPr>
                <a:solidFill>
                  <a:srgbClr val="000000"/>
                </a:solidFill>
              </a:defRPr>
            </a:lvl3pPr>
            <a:lvl4pPr>
              <a:buClrTx/>
              <a:defRPr>
                <a:solidFill>
                  <a:srgbClr val="000000"/>
                </a:solidFill>
              </a:defRPr>
            </a:lvl4pPr>
            <a:lvl5pPr>
              <a:buClrTx/>
              <a:defRPr>
                <a:solidFill>
                  <a:srgbClr val="000000"/>
                </a:solidFill>
              </a:defRPr>
            </a:lvl5pPr>
          </a:lstStyle>
          <a:p>
            <a:pPr/>
            <a:r>
              <a:t>Body Level One</a:t>
            </a:r>
          </a:p>
          <a:p>
            <a:pPr lvl="1"/>
            <a:r>
              <a:t>Body Level Two</a:t>
            </a:r>
          </a:p>
          <a:p>
            <a:pPr lvl="2"/>
            <a:r>
              <a:t>Body Level Three</a:t>
            </a:r>
          </a:p>
          <a:p>
            <a:pPr lvl="3"/>
            <a:r>
              <a:t>Body Level Four</a:t>
            </a:r>
          </a:p>
          <a:p>
            <a:pPr lvl="4"/>
            <a:r>
              <a:t>Body Level Five</a:t>
            </a:r>
          </a:p>
        </p:txBody>
      </p:sp>
      <p:sp>
        <p:nvSpPr>
          <p:cNvPr id="119" name="Slide Number"/>
          <p:cNvSpPr txBox="1"/>
          <p:nvPr>
            <p:ph type="sldNum" sz="quarter" idx="2"/>
          </p:nvPr>
        </p:nvSpPr>
        <p:spPr>
          <a:prstGeom prst="rect">
            <a:avLst/>
          </a:prstGeom>
        </p:spPr>
        <p:txBody>
          <a:bodyPr/>
          <a:lstStyle>
            <a:lvl1pPr>
              <a:defRPr>
                <a:solidFill>
                  <a:srgbClr val="000000"/>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Horizontal">
    <p:spTree>
      <p:nvGrpSpPr>
        <p:cNvPr id="1" name=""/>
        <p:cNvGrpSpPr/>
        <p:nvPr/>
      </p:nvGrpSpPr>
      <p:grpSpPr>
        <a:xfrm>
          <a:off x="0" y="0"/>
          <a:ext cx="0" cy="0"/>
          <a:chOff x="0" y="0"/>
          <a:chExt cx="0" cy="0"/>
        </a:xfrm>
      </p:grpSpPr>
      <p:sp>
        <p:nvSpPr>
          <p:cNvPr id="20" name="Image"/>
          <p:cNvSpPr/>
          <p:nvPr>
            <p:ph type="pic" idx="21"/>
          </p:nvPr>
        </p:nvSpPr>
        <p:spPr>
          <a:xfrm>
            <a:off x="2137171" y="714375"/>
            <a:ext cx="17395034" cy="8637945"/>
          </a:xfrm>
          <a:prstGeom prst="rect">
            <a:avLst/>
          </a:prstGeom>
        </p:spPr>
        <p:txBody>
          <a:bodyPr lIns="91439" tIns="45719" rIns="91439" bIns="45719" anchor="t">
            <a:noAutofit/>
          </a:bodyPr>
          <a:lstStyle/>
          <a:p>
            <a:pPr/>
          </a:p>
        </p:txBody>
      </p:sp>
      <p:sp>
        <p:nvSpPr>
          <p:cNvPr id="21" name="Title Text"/>
          <p:cNvSpPr txBox="1"/>
          <p:nvPr>
            <p:ph type="title"/>
          </p:nvPr>
        </p:nvSpPr>
        <p:spPr>
          <a:xfrm>
            <a:off x="4833937" y="9447609"/>
            <a:ext cx="14716126" cy="2000251"/>
          </a:xfrm>
          <a:prstGeom prst="rect">
            <a:avLst/>
          </a:prstGeom>
        </p:spPr>
        <p:txBody>
          <a:bodyPr/>
          <a:lstStyle/>
          <a:p>
            <a:pPr/>
            <a:r>
              <a:t>Title Text</a:t>
            </a:r>
          </a:p>
        </p:txBody>
      </p:sp>
      <p:sp>
        <p:nvSpPr>
          <p:cNvPr id="22" name="Body Level One…"/>
          <p:cNvSpPr txBox="1"/>
          <p:nvPr>
            <p:ph type="body" sz="quarter" idx="1"/>
          </p:nvPr>
        </p:nvSpPr>
        <p:spPr>
          <a:xfrm>
            <a:off x="4833937" y="11465718"/>
            <a:ext cx="14716126" cy="1589486"/>
          </a:xfrm>
          <a:prstGeom prst="rect">
            <a:avLst/>
          </a:prstGeom>
        </p:spPr>
        <p:txBody>
          <a:bodyPr anchor="t"/>
          <a:lstStyle>
            <a:lvl1pPr marL="0" indent="0" algn="ctr">
              <a:spcBef>
                <a:spcPts val="0"/>
              </a:spcBef>
              <a:buClrTx/>
              <a:buSzTx/>
              <a:buNone/>
              <a:defRPr sz="5200"/>
            </a:lvl1pPr>
            <a:lvl2pPr marL="0" indent="0" algn="ctr">
              <a:spcBef>
                <a:spcPts val="0"/>
              </a:spcBef>
              <a:buClrTx/>
              <a:buSzTx/>
              <a:buNone/>
              <a:defRPr sz="5200"/>
            </a:lvl2pPr>
            <a:lvl3pPr marL="0" indent="0" algn="ctr">
              <a:spcBef>
                <a:spcPts val="0"/>
              </a:spcBef>
              <a:buClrTx/>
              <a:buSzTx/>
              <a:buNone/>
              <a:defRPr sz="5200"/>
            </a:lvl3pPr>
            <a:lvl4pPr marL="0" indent="0" algn="ctr">
              <a:spcBef>
                <a:spcPts val="0"/>
              </a:spcBef>
              <a:buClrTx/>
              <a:buSzTx/>
              <a:buNone/>
              <a:defRPr sz="5200"/>
            </a:lvl4pPr>
            <a:lvl5pPr marL="0" indent="0" algn="ctr">
              <a:spcBef>
                <a:spcPts val="0"/>
              </a:spcBef>
              <a:buClrTx/>
              <a:buSzTx/>
              <a:buNone/>
              <a:defRPr sz="5200"/>
            </a:lvl5pPr>
          </a:lstStyle>
          <a:p>
            <a:pPr/>
            <a:r>
              <a:t>Body Level One</a:t>
            </a:r>
          </a:p>
          <a:p>
            <a:pPr lvl="1"/>
            <a:r>
              <a:t>Body Level Two</a:t>
            </a:r>
          </a:p>
          <a:p>
            <a:pPr lvl="2"/>
            <a:r>
              <a:t>Body Level Three</a:t>
            </a:r>
          </a:p>
          <a:p>
            <a:pPr lvl="3"/>
            <a:r>
              <a:t>Body Level Four</a:t>
            </a:r>
          </a:p>
          <a:p>
            <a:pPr lvl="4"/>
            <a:r>
              <a:t>Body Level Five</a:t>
            </a:r>
          </a:p>
        </p:txBody>
      </p:sp>
      <p:sp>
        <p:nvSpPr>
          <p:cNvPr id="2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Center">
    <p:spTree>
      <p:nvGrpSpPr>
        <p:cNvPr id="1" name=""/>
        <p:cNvGrpSpPr/>
        <p:nvPr/>
      </p:nvGrpSpPr>
      <p:grpSpPr>
        <a:xfrm>
          <a:off x="0" y="0"/>
          <a:ext cx="0" cy="0"/>
          <a:chOff x="0" y="0"/>
          <a:chExt cx="0" cy="0"/>
        </a:xfrm>
      </p:grpSpPr>
      <p:sp>
        <p:nvSpPr>
          <p:cNvPr id="30" name="Title Text"/>
          <p:cNvSpPr txBox="1"/>
          <p:nvPr>
            <p:ph type="title"/>
          </p:nvPr>
        </p:nvSpPr>
        <p:spPr>
          <a:xfrm>
            <a:off x="4833937" y="4536281"/>
            <a:ext cx="14716126" cy="4643438"/>
          </a:xfrm>
          <a:prstGeom prst="rect">
            <a:avLst/>
          </a:prstGeom>
        </p:spPr>
        <p:txBody>
          <a:bodyPr/>
          <a:lstStyle/>
          <a:p>
            <a:pPr/>
            <a:r>
              <a:t>Title Text</a:t>
            </a:r>
          </a:p>
        </p:txBody>
      </p:sp>
      <p:sp>
        <p:nvSpPr>
          <p:cNvPr id="3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Vertical">
    <p:spTree>
      <p:nvGrpSpPr>
        <p:cNvPr id="1" name=""/>
        <p:cNvGrpSpPr/>
        <p:nvPr/>
      </p:nvGrpSpPr>
      <p:grpSpPr>
        <a:xfrm>
          <a:off x="0" y="0"/>
          <a:ext cx="0" cy="0"/>
          <a:chOff x="0" y="0"/>
          <a:chExt cx="0" cy="0"/>
        </a:xfrm>
      </p:grpSpPr>
      <p:sp>
        <p:nvSpPr>
          <p:cNvPr id="38" name="Image"/>
          <p:cNvSpPr/>
          <p:nvPr>
            <p:ph type="pic" idx="21"/>
          </p:nvPr>
        </p:nvSpPr>
        <p:spPr>
          <a:xfrm>
            <a:off x="6494800" y="-194764"/>
            <a:ext cx="19020237" cy="12680158"/>
          </a:xfrm>
          <a:prstGeom prst="rect">
            <a:avLst/>
          </a:prstGeom>
        </p:spPr>
        <p:txBody>
          <a:bodyPr lIns="91439" tIns="45719" rIns="91439" bIns="45719" anchor="t">
            <a:noAutofit/>
          </a:bodyPr>
          <a:lstStyle/>
          <a:p>
            <a:pPr/>
          </a:p>
        </p:txBody>
      </p:sp>
      <p:sp>
        <p:nvSpPr>
          <p:cNvPr id="39" name="Title Text"/>
          <p:cNvSpPr txBox="1"/>
          <p:nvPr>
            <p:ph type="title"/>
          </p:nvPr>
        </p:nvSpPr>
        <p:spPr>
          <a:xfrm>
            <a:off x="4387453" y="892968"/>
            <a:ext cx="7500938" cy="5607845"/>
          </a:xfrm>
          <a:prstGeom prst="rect">
            <a:avLst/>
          </a:prstGeom>
        </p:spPr>
        <p:txBody>
          <a:bodyPr anchor="b"/>
          <a:lstStyle>
            <a:lvl1pPr>
              <a:defRPr sz="8400"/>
            </a:lvl1pPr>
          </a:lstStyle>
          <a:p>
            <a:pPr/>
            <a:r>
              <a:t>Title Text</a:t>
            </a:r>
          </a:p>
        </p:txBody>
      </p:sp>
      <p:sp>
        <p:nvSpPr>
          <p:cNvPr id="40" name="Body Level One…"/>
          <p:cNvSpPr txBox="1"/>
          <p:nvPr>
            <p:ph type="body" sz="quarter" idx="1"/>
          </p:nvPr>
        </p:nvSpPr>
        <p:spPr>
          <a:xfrm>
            <a:off x="4387453" y="6643687"/>
            <a:ext cx="7500938" cy="5786438"/>
          </a:xfrm>
          <a:prstGeom prst="rect">
            <a:avLst/>
          </a:prstGeom>
        </p:spPr>
        <p:txBody>
          <a:bodyPr anchor="t"/>
          <a:lstStyle>
            <a:lvl1pPr marL="0" indent="0" algn="ctr">
              <a:spcBef>
                <a:spcPts val="0"/>
              </a:spcBef>
              <a:buClrTx/>
              <a:buSzTx/>
              <a:buNone/>
              <a:defRPr sz="5200"/>
            </a:lvl1pPr>
            <a:lvl2pPr marL="0" indent="0" algn="ctr">
              <a:spcBef>
                <a:spcPts val="0"/>
              </a:spcBef>
              <a:buClrTx/>
              <a:buSzTx/>
              <a:buNone/>
              <a:defRPr sz="5200"/>
            </a:lvl2pPr>
            <a:lvl3pPr marL="0" indent="0" algn="ctr">
              <a:spcBef>
                <a:spcPts val="0"/>
              </a:spcBef>
              <a:buClrTx/>
              <a:buSzTx/>
              <a:buNone/>
              <a:defRPr sz="5200"/>
            </a:lvl3pPr>
            <a:lvl4pPr marL="0" indent="0" algn="ctr">
              <a:spcBef>
                <a:spcPts val="0"/>
              </a:spcBef>
              <a:buClrTx/>
              <a:buSzTx/>
              <a:buNone/>
              <a:defRPr sz="5200"/>
            </a:lvl4pPr>
            <a:lvl5pPr marL="0" indent="0" algn="ctr">
              <a:spcBef>
                <a:spcPts val="0"/>
              </a:spcBef>
              <a:buClrTx/>
              <a:buSzTx/>
              <a:buNone/>
              <a:defRPr sz="5200"/>
            </a:lvl5pPr>
          </a:lstStyle>
          <a:p>
            <a:pPr/>
            <a:r>
              <a:t>Body Level One</a:t>
            </a:r>
          </a:p>
          <a:p>
            <a:pPr lvl="1"/>
            <a:r>
              <a:t>Body Level Two</a:t>
            </a:r>
          </a:p>
          <a:p>
            <a:pPr lvl="2"/>
            <a:r>
              <a:t>Body Level Three</a:t>
            </a:r>
          </a:p>
          <a:p>
            <a:pPr lvl="3"/>
            <a:r>
              <a:t>Body Level Four</a:t>
            </a:r>
          </a:p>
          <a:p>
            <a:pPr lvl="4"/>
            <a:r>
              <a:t>Body Level Five</a:t>
            </a:r>
          </a:p>
        </p:txBody>
      </p:sp>
      <p:sp>
        <p:nvSpPr>
          <p:cNvPr id="4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Top">
    <p:spTree>
      <p:nvGrpSpPr>
        <p:cNvPr id="1" name=""/>
        <p:cNvGrpSpPr/>
        <p:nvPr/>
      </p:nvGrpSpPr>
      <p:grpSpPr>
        <a:xfrm>
          <a:off x="0" y="0"/>
          <a:ext cx="0" cy="0"/>
          <a:chOff x="0" y="0"/>
          <a:chExt cx="0" cy="0"/>
        </a:xfrm>
      </p:grpSpPr>
      <p:sp>
        <p:nvSpPr>
          <p:cNvPr id="48" name="Title Text"/>
          <p:cNvSpPr txBox="1"/>
          <p:nvPr>
            <p:ph type="title"/>
          </p:nvPr>
        </p:nvSpPr>
        <p:spPr>
          <a:prstGeom prst="rect">
            <a:avLst/>
          </a:prstGeom>
        </p:spPr>
        <p:txBody>
          <a:bodyPr/>
          <a:lstStyle/>
          <a:p>
            <a:pPr/>
            <a:r>
              <a:t>Title Text</a:t>
            </a:r>
          </a:p>
        </p:txBody>
      </p:sp>
      <p:sp>
        <p:nvSpPr>
          <p:cNvPr id="4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spTree>
      <p:nvGrpSpPr>
        <p:cNvPr id="1" name=""/>
        <p:cNvGrpSpPr/>
        <p:nvPr/>
      </p:nvGrpSpPr>
      <p:grpSpPr>
        <a:xfrm>
          <a:off x="0" y="0"/>
          <a:ext cx="0" cy="0"/>
          <a:chOff x="0" y="0"/>
          <a:chExt cx="0" cy="0"/>
        </a:xfrm>
      </p:grpSpPr>
      <p:sp>
        <p:nvSpPr>
          <p:cNvPr id="56" name="Title Text"/>
          <p:cNvSpPr txBox="1"/>
          <p:nvPr>
            <p:ph type="title"/>
          </p:nvPr>
        </p:nvSpPr>
        <p:spPr>
          <a:prstGeom prst="rect">
            <a:avLst/>
          </a:prstGeom>
        </p:spPr>
        <p:txBody>
          <a:bodyPr/>
          <a:lstStyle/>
          <a:p>
            <a:pPr/>
            <a:r>
              <a:t>Title Text</a:t>
            </a:r>
          </a:p>
        </p:txBody>
      </p:sp>
      <p:sp>
        <p:nvSpPr>
          <p:cNvPr id="57" name="Body Level One…"/>
          <p:cNvSpPr txBox="1"/>
          <p:nvPr>
            <p:ph type="body" idx="1"/>
          </p:nvPr>
        </p:nvSpPr>
        <p:spPr>
          <a:prstGeom prst="rect">
            <a:avLst/>
          </a:prstGeom>
        </p:spPr>
        <p:txBody>
          <a:bodyPr/>
          <a:lstStyle>
            <a:lvl1pPr>
              <a:buClrTx/>
            </a:lvl1pPr>
            <a:lvl2pPr>
              <a:buClrTx/>
            </a:lvl2pPr>
            <a:lvl3pPr>
              <a:buClrTx/>
            </a:lvl3pPr>
            <a:lvl4pPr>
              <a:buClrTx/>
            </a:lvl4pPr>
            <a:lvl5pPr>
              <a:buClrTx/>
            </a:lvl5pPr>
          </a:lstStyle>
          <a:p>
            <a:pPr/>
            <a:r>
              <a:t>Body Level One</a:t>
            </a:r>
          </a:p>
          <a:p>
            <a:pPr lvl="1"/>
            <a:r>
              <a:t>Body Level Two</a:t>
            </a:r>
          </a:p>
          <a:p>
            <a:pPr lvl="2"/>
            <a:r>
              <a:t>Body Level Three</a:t>
            </a:r>
          </a:p>
          <a:p>
            <a:pPr lvl="3"/>
            <a:r>
              <a:t>Body Level Four</a:t>
            </a:r>
          </a:p>
          <a:p>
            <a:pPr lvl="4"/>
            <a:r>
              <a:t>Body Level Five</a:t>
            </a:r>
          </a:p>
        </p:txBody>
      </p:sp>
      <p:sp>
        <p:nvSpPr>
          <p:cNvPr id="5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Photo">
    <p:spTree>
      <p:nvGrpSpPr>
        <p:cNvPr id="1" name=""/>
        <p:cNvGrpSpPr/>
        <p:nvPr/>
      </p:nvGrpSpPr>
      <p:grpSpPr>
        <a:xfrm>
          <a:off x="0" y="0"/>
          <a:ext cx="0" cy="0"/>
          <a:chOff x="0" y="0"/>
          <a:chExt cx="0" cy="0"/>
        </a:xfrm>
      </p:grpSpPr>
      <p:sp>
        <p:nvSpPr>
          <p:cNvPr id="65" name="Image"/>
          <p:cNvSpPr/>
          <p:nvPr>
            <p:ph type="pic" idx="21"/>
          </p:nvPr>
        </p:nvSpPr>
        <p:spPr>
          <a:xfrm>
            <a:off x="9338964" y="2857500"/>
            <a:ext cx="14466095" cy="9644063"/>
          </a:xfrm>
          <a:prstGeom prst="rect">
            <a:avLst/>
          </a:prstGeom>
        </p:spPr>
        <p:txBody>
          <a:bodyPr lIns="91439" tIns="45719" rIns="91439" bIns="45719" anchor="t">
            <a:noAutofit/>
          </a:bodyPr>
          <a:lstStyle/>
          <a:p>
            <a:pPr/>
          </a:p>
        </p:txBody>
      </p:sp>
      <p:sp>
        <p:nvSpPr>
          <p:cNvPr id="66" name="Title Text"/>
          <p:cNvSpPr txBox="1"/>
          <p:nvPr>
            <p:ph type="title"/>
          </p:nvPr>
        </p:nvSpPr>
        <p:spPr>
          <a:prstGeom prst="rect">
            <a:avLst/>
          </a:prstGeom>
        </p:spPr>
        <p:txBody>
          <a:bodyPr/>
          <a:lstStyle/>
          <a:p>
            <a:pPr/>
            <a:r>
              <a:t>Title Text</a:t>
            </a:r>
          </a:p>
        </p:txBody>
      </p:sp>
      <p:sp>
        <p:nvSpPr>
          <p:cNvPr id="67" name="Body Level One…"/>
          <p:cNvSpPr txBox="1"/>
          <p:nvPr>
            <p:ph type="body" sz="quarter" idx="1"/>
          </p:nvPr>
        </p:nvSpPr>
        <p:spPr>
          <a:xfrm>
            <a:off x="4387453" y="3643312"/>
            <a:ext cx="7500938" cy="8840392"/>
          </a:xfrm>
          <a:prstGeom prst="rect">
            <a:avLst/>
          </a:prstGeom>
        </p:spPr>
        <p:txBody>
          <a:bodyPr/>
          <a:lstStyle>
            <a:lvl1pPr marL="465364" indent="-465364">
              <a:spcBef>
                <a:spcPts val="4500"/>
              </a:spcBef>
              <a:buClrTx/>
              <a:defRPr sz="3800"/>
            </a:lvl1pPr>
            <a:lvl2pPr marL="808264" indent="-465364">
              <a:spcBef>
                <a:spcPts val="4500"/>
              </a:spcBef>
              <a:buClrTx/>
              <a:defRPr sz="3800"/>
            </a:lvl2pPr>
            <a:lvl3pPr marL="1151164" indent="-465364">
              <a:spcBef>
                <a:spcPts val="4500"/>
              </a:spcBef>
              <a:buClrTx/>
              <a:defRPr sz="3800"/>
            </a:lvl3pPr>
            <a:lvl4pPr marL="1494064" indent="-465364">
              <a:spcBef>
                <a:spcPts val="4500"/>
              </a:spcBef>
              <a:buClrTx/>
              <a:defRPr sz="3800"/>
            </a:lvl4pPr>
            <a:lvl5pPr marL="1836964" indent="-465364">
              <a:spcBef>
                <a:spcPts val="4500"/>
              </a:spcBef>
              <a:buClrTx/>
              <a:defRPr sz="3800"/>
            </a:lvl5pPr>
          </a:lstStyle>
          <a:p>
            <a:pPr/>
            <a:r>
              <a:t>Body Level One</a:t>
            </a:r>
          </a:p>
          <a:p>
            <a:pPr lvl="1"/>
            <a:r>
              <a:t>Body Level Two</a:t>
            </a:r>
          </a:p>
          <a:p>
            <a:pPr lvl="2"/>
            <a:r>
              <a:t>Body Level Three</a:t>
            </a:r>
          </a:p>
          <a:p>
            <a:pPr lvl="3"/>
            <a:r>
              <a:t>Body Level Four</a:t>
            </a:r>
          </a:p>
          <a:p>
            <a:pPr lvl="4"/>
            <a:r>
              <a:t>Body Level Five</a:t>
            </a:r>
          </a:p>
        </p:txBody>
      </p:sp>
      <p:sp>
        <p:nvSpPr>
          <p:cNvPr id="6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ullets">
    <p:spTree>
      <p:nvGrpSpPr>
        <p:cNvPr id="1" name=""/>
        <p:cNvGrpSpPr/>
        <p:nvPr/>
      </p:nvGrpSpPr>
      <p:grpSpPr>
        <a:xfrm>
          <a:off x="0" y="0"/>
          <a:ext cx="0" cy="0"/>
          <a:chOff x="0" y="0"/>
          <a:chExt cx="0" cy="0"/>
        </a:xfrm>
      </p:grpSpPr>
      <p:sp>
        <p:nvSpPr>
          <p:cNvPr id="75" name="Body Level One…"/>
          <p:cNvSpPr txBox="1"/>
          <p:nvPr>
            <p:ph type="body" idx="1"/>
          </p:nvPr>
        </p:nvSpPr>
        <p:spPr>
          <a:xfrm>
            <a:off x="4387453" y="1785937"/>
            <a:ext cx="15609094" cy="10144126"/>
          </a:xfrm>
          <a:prstGeom prst="rect">
            <a:avLst/>
          </a:prstGeom>
        </p:spPr>
        <p:txBody>
          <a:bodyPr/>
          <a:lstStyle>
            <a:lvl1pPr>
              <a:buClrTx/>
            </a:lvl1pPr>
            <a:lvl2pPr>
              <a:buClrTx/>
            </a:lvl2pPr>
            <a:lvl3pPr>
              <a:buClrTx/>
            </a:lvl3pPr>
            <a:lvl4pPr>
              <a:buClrTx/>
            </a:lvl4pPr>
            <a:lvl5pPr>
              <a:buClrTx/>
            </a:lvl5pPr>
          </a:lstStyle>
          <a:p>
            <a:pPr/>
            <a:r>
              <a:t>Body Level One</a:t>
            </a:r>
          </a:p>
          <a:p>
            <a:pPr lvl="1"/>
            <a:r>
              <a:t>Body Level Two</a:t>
            </a:r>
          </a:p>
          <a:p>
            <a:pPr lvl="2"/>
            <a:r>
              <a:t>Body Level Three</a:t>
            </a:r>
          </a:p>
          <a:p>
            <a:pPr lvl="3"/>
            <a:r>
              <a:t>Body Level Four</a:t>
            </a:r>
          </a:p>
          <a:p>
            <a:pPr lvl="4"/>
            <a:r>
              <a:t>Body Level Five</a:t>
            </a:r>
          </a:p>
        </p:txBody>
      </p:sp>
      <p:sp>
        <p:nvSpPr>
          <p:cNvPr id="7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3 Up">
    <p:spTree>
      <p:nvGrpSpPr>
        <p:cNvPr id="1" name=""/>
        <p:cNvGrpSpPr/>
        <p:nvPr/>
      </p:nvGrpSpPr>
      <p:grpSpPr>
        <a:xfrm>
          <a:off x="0" y="0"/>
          <a:ext cx="0" cy="0"/>
          <a:chOff x="0" y="0"/>
          <a:chExt cx="0" cy="0"/>
        </a:xfrm>
      </p:grpSpPr>
      <p:sp>
        <p:nvSpPr>
          <p:cNvPr id="83" name="Image"/>
          <p:cNvSpPr/>
          <p:nvPr>
            <p:ph type="pic" sz="quarter" idx="21"/>
          </p:nvPr>
        </p:nvSpPr>
        <p:spPr>
          <a:xfrm>
            <a:off x="12084843" y="6983015"/>
            <a:ext cx="8277822" cy="5518548"/>
          </a:xfrm>
          <a:prstGeom prst="rect">
            <a:avLst/>
          </a:prstGeom>
        </p:spPr>
        <p:txBody>
          <a:bodyPr lIns="91439" tIns="45719" rIns="91439" bIns="45719" anchor="t">
            <a:noAutofit/>
          </a:bodyPr>
          <a:lstStyle/>
          <a:p>
            <a:pPr/>
          </a:p>
        </p:txBody>
      </p:sp>
      <p:sp>
        <p:nvSpPr>
          <p:cNvPr id="84" name="Image"/>
          <p:cNvSpPr/>
          <p:nvPr>
            <p:ph type="pic" sz="quarter" idx="22"/>
          </p:nvPr>
        </p:nvSpPr>
        <p:spPr>
          <a:xfrm>
            <a:off x="12522398" y="898922"/>
            <a:ext cx="8268892" cy="5512594"/>
          </a:xfrm>
          <a:prstGeom prst="rect">
            <a:avLst/>
          </a:prstGeom>
        </p:spPr>
        <p:txBody>
          <a:bodyPr lIns="91439" tIns="45719" rIns="91439" bIns="45719" anchor="t">
            <a:noAutofit/>
          </a:bodyPr>
          <a:lstStyle/>
          <a:p>
            <a:pPr/>
          </a:p>
        </p:txBody>
      </p:sp>
      <p:sp>
        <p:nvSpPr>
          <p:cNvPr id="85" name="Image"/>
          <p:cNvSpPr/>
          <p:nvPr>
            <p:ph type="pic" idx="23"/>
          </p:nvPr>
        </p:nvSpPr>
        <p:spPr>
          <a:xfrm>
            <a:off x="-1733848" y="-178594"/>
            <a:ext cx="19020235" cy="12680157"/>
          </a:xfrm>
          <a:prstGeom prst="rect">
            <a:avLst/>
          </a:prstGeom>
        </p:spPr>
        <p:txBody>
          <a:bodyPr lIns="91439" tIns="45719" rIns="91439" bIns="45719" anchor="t">
            <a:noAutofit/>
          </a:bodyPr>
          <a:lstStyle/>
          <a:p>
            <a:pPr/>
          </a:p>
        </p:txBody>
      </p:sp>
      <p:sp>
        <p:nvSpPr>
          <p:cNvPr id="8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000000"/>
        </a:solidFill>
      </p:bgPr>
    </p:bg>
    <p:spTree>
      <p:nvGrpSpPr>
        <p:cNvPr id="1" name=""/>
        <p:cNvGrpSpPr/>
        <p:nvPr/>
      </p:nvGrpSpPr>
      <p:grpSpPr>
        <a:xfrm>
          <a:off x="0" y="0"/>
          <a:ext cx="0" cy="0"/>
          <a:chOff x="0" y="0"/>
          <a:chExt cx="0" cy="0"/>
        </a:xfrm>
      </p:grpSpPr>
      <p:sp>
        <p:nvSpPr>
          <p:cNvPr id="2" name="Title Text"/>
          <p:cNvSpPr txBox="1"/>
          <p:nvPr>
            <p:ph type="title"/>
          </p:nvPr>
        </p:nvSpPr>
        <p:spPr>
          <a:xfrm>
            <a:off x="4387453" y="357187"/>
            <a:ext cx="15609094" cy="3036095"/>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normAutofit fontScale="100000" lnSpcReduction="0"/>
          </a:bodyPr>
          <a:lstStyle/>
          <a:p>
            <a:pPr/>
            <a:r>
              <a:t>Title Text</a:t>
            </a:r>
          </a:p>
        </p:txBody>
      </p:sp>
      <p:sp>
        <p:nvSpPr>
          <p:cNvPr id="3" name="Body Level One…"/>
          <p:cNvSpPr txBox="1"/>
          <p:nvPr>
            <p:ph type="body" idx="1"/>
          </p:nvPr>
        </p:nvSpPr>
        <p:spPr>
          <a:xfrm>
            <a:off x="4387453" y="3643312"/>
            <a:ext cx="15609094" cy="8840392"/>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11954103" y="13073062"/>
            <a:ext cx="466269" cy="477671"/>
          </a:xfrm>
          <a:prstGeom prst="rect">
            <a:avLst/>
          </a:prstGeom>
          <a:ln w="12700">
            <a:miter lim="400000"/>
          </a:ln>
        </p:spPr>
        <p:txBody>
          <a:bodyPr wrap="none" lIns="71437" tIns="71437" rIns="71437" bIns="71437">
            <a:spAutoFit/>
          </a:bodyPr>
          <a:lstStyle>
            <a:lvl1pPr>
              <a:defRPr b="0" sz="2200">
                <a:latin typeface="Helvetica Neue Light"/>
                <a:ea typeface="Helvetica Neue Light"/>
                <a:cs typeface="Helvetica Neue Light"/>
                <a:sym typeface="Helvetica Neue Light"/>
              </a:defRPr>
            </a:lvl1pPr>
          </a:lstStyle>
          <a:p>
            <a:pPr/>
            <a:fld id="{86CB4B4D-7CA3-9044-876B-883B54F8677D}" type="slidenum"/>
          </a:p>
        </p:txBody>
      </p:sp>
    </p:spTree>
  </p:cSld>
  <p:clrMap bg1="dk1" tx1="lt1" bg2="dk2" tx2="lt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transition xmlns:p14="http://schemas.microsoft.com/office/powerpoint/2010/main" spd="med" advClick="1"/>
  <p:txStyles>
    <p:titleStyle>
      <a:lvl1pPr marL="0" marR="0" indent="0" algn="ctr" defTabSz="821531" rtl="0" latinLnBrk="0">
        <a:lnSpc>
          <a:spcPct val="100000"/>
        </a:lnSpc>
        <a:spcBef>
          <a:spcPts val="0"/>
        </a:spcBef>
        <a:spcAft>
          <a:spcPts val="0"/>
        </a:spcAft>
        <a:buClrTx/>
        <a:buSzTx/>
        <a:buFontTx/>
        <a:buNone/>
        <a:tabLst/>
        <a:defRPr b="0" baseline="0" cap="none" i="0" spc="0" strike="noStrike" sz="11200" u="none">
          <a:solidFill>
            <a:srgbClr val="FFFFFF"/>
          </a:solidFill>
          <a:uFillTx/>
          <a:latin typeface="+mn-lt"/>
          <a:ea typeface="+mn-ea"/>
          <a:cs typeface="+mn-cs"/>
          <a:sym typeface="Helvetica Neue Medium"/>
        </a:defRPr>
      </a:lvl1pPr>
      <a:lvl2pPr marL="0" marR="0" indent="0" algn="ctr" defTabSz="821531" rtl="0" latinLnBrk="0">
        <a:lnSpc>
          <a:spcPct val="100000"/>
        </a:lnSpc>
        <a:spcBef>
          <a:spcPts val="0"/>
        </a:spcBef>
        <a:spcAft>
          <a:spcPts val="0"/>
        </a:spcAft>
        <a:buClrTx/>
        <a:buSzTx/>
        <a:buFontTx/>
        <a:buNone/>
        <a:tabLst/>
        <a:defRPr b="0" baseline="0" cap="none" i="0" spc="0" strike="noStrike" sz="11200" u="none">
          <a:solidFill>
            <a:srgbClr val="FFFFFF"/>
          </a:solidFill>
          <a:uFillTx/>
          <a:latin typeface="+mn-lt"/>
          <a:ea typeface="+mn-ea"/>
          <a:cs typeface="+mn-cs"/>
          <a:sym typeface="Helvetica Neue Medium"/>
        </a:defRPr>
      </a:lvl2pPr>
      <a:lvl3pPr marL="0" marR="0" indent="0" algn="ctr" defTabSz="821531" rtl="0" latinLnBrk="0">
        <a:lnSpc>
          <a:spcPct val="100000"/>
        </a:lnSpc>
        <a:spcBef>
          <a:spcPts val="0"/>
        </a:spcBef>
        <a:spcAft>
          <a:spcPts val="0"/>
        </a:spcAft>
        <a:buClrTx/>
        <a:buSzTx/>
        <a:buFontTx/>
        <a:buNone/>
        <a:tabLst/>
        <a:defRPr b="0" baseline="0" cap="none" i="0" spc="0" strike="noStrike" sz="11200" u="none">
          <a:solidFill>
            <a:srgbClr val="FFFFFF"/>
          </a:solidFill>
          <a:uFillTx/>
          <a:latin typeface="+mn-lt"/>
          <a:ea typeface="+mn-ea"/>
          <a:cs typeface="+mn-cs"/>
          <a:sym typeface="Helvetica Neue Medium"/>
        </a:defRPr>
      </a:lvl3pPr>
      <a:lvl4pPr marL="0" marR="0" indent="0" algn="ctr" defTabSz="821531" rtl="0" latinLnBrk="0">
        <a:lnSpc>
          <a:spcPct val="100000"/>
        </a:lnSpc>
        <a:spcBef>
          <a:spcPts val="0"/>
        </a:spcBef>
        <a:spcAft>
          <a:spcPts val="0"/>
        </a:spcAft>
        <a:buClrTx/>
        <a:buSzTx/>
        <a:buFontTx/>
        <a:buNone/>
        <a:tabLst/>
        <a:defRPr b="0" baseline="0" cap="none" i="0" spc="0" strike="noStrike" sz="11200" u="none">
          <a:solidFill>
            <a:srgbClr val="FFFFFF"/>
          </a:solidFill>
          <a:uFillTx/>
          <a:latin typeface="+mn-lt"/>
          <a:ea typeface="+mn-ea"/>
          <a:cs typeface="+mn-cs"/>
          <a:sym typeface="Helvetica Neue Medium"/>
        </a:defRPr>
      </a:lvl4pPr>
      <a:lvl5pPr marL="0" marR="0" indent="0" algn="ctr" defTabSz="821531" rtl="0" latinLnBrk="0">
        <a:lnSpc>
          <a:spcPct val="100000"/>
        </a:lnSpc>
        <a:spcBef>
          <a:spcPts val="0"/>
        </a:spcBef>
        <a:spcAft>
          <a:spcPts val="0"/>
        </a:spcAft>
        <a:buClrTx/>
        <a:buSzTx/>
        <a:buFontTx/>
        <a:buNone/>
        <a:tabLst/>
        <a:defRPr b="0" baseline="0" cap="none" i="0" spc="0" strike="noStrike" sz="11200" u="none">
          <a:solidFill>
            <a:srgbClr val="FFFFFF"/>
          </a:solidFill>
          <a:uFillTx/>
          <a:latin typeface="+mn-lt"/>
          <a:ea typeface="+mn-ea"/>
          <a:cs typeface="+mn-cs"/>
          <a:sym typeface="Helvetica Neue Medium"/>
        </a:defRPr>
      </a:lvl5pPr>
      <a:lvl6pPr marL="0" marR="0" indent="0" algn="ctr" defTabSz="821531" rtl="0" latinLnBrk="0">
        <a:lnSpc>
          <a:spcPct val="100000"/>
        </a:lnSpc>
        <a:spcBef>
          <a:spcPts val="0"/>
        </a:spcBef>
        <a:spcAft>
          <a:spcPts val="0"/>
        </a:spcAft>
        <a:buClrTx/>
        <a:buSzTx/>
        <a:buFontTx/>
        <a:buNone/>
        <a:tabLst/>
        <a:defRPr b="0" baseline="0" cap="none" i="0" spc="0" strike="noStrike" sz="11200" u="none">
          <a:solidFill>
            <a:srgbClr val="FFFFFF"/>
          </a:solidFill>
          <a:uFillTx/>
          <a:latin typeface="+mn-lt"/>
          <a:ea typeface="+mn-ea"/>
          <a:cs typeface="+mn-cs"/>
          <a:sym typeface="Helvetica Neue Medium"/>
        </a:defRPr>
      </a:lvl6pPr>
      <a:lvl7pPr marL="0" marR="0" indent="0" algn="ctr" defTabSz="821531" rtl="0" latinLnBrk="0">
        <a:lnSpc>
          <a:spcPct val="100000"/>
        </a:lnSpc>
        <a:spcBef>
          <a:spcPts val="0"/>
        </a:spcBef>
        <a:spcAft>
          <a:spcPts val="0"/>
        </a:spcAft>
        <a:buClrTx/>
        <a:buSzTx/>
        <a:buFontTx/>
        <a:buNone/>
        <a:tabLst/>
        <a:defRPr b="0" baseline="0" cap="none" i="0" spc="0" strike="noStrike" sz="11200" u="none">
          <a:solidFill>
            <a:srgbClr val="FFFFFF"/>
          </a:solidFill>
          <a:uFillTx/>
          <a:latin typeface="+mn-lt"/>
          <a:ea typeface="+mn-ea"/>
          <a:cs typeface="+mn-cs"/>
          <a:sym typeface="Helvetica Neue Medium"/>
        </a:defRPr>
      </a:lvl7pPr>
      <a:lvl8pPr marL="0" marR="0" indent="0" algn="ctr" defTabSz="821531" rtl="0" latinLnBrk="0">
        <a:lnSpc>
          <a:spcPct val="100000"/>
        </a:lnSpc>
        <a:spcBef>
          <a:spcPts val="0"/>
        </a:spcBef>
        <a:spcAft>
          <a:spcPts val="0"/>
        </a:spcAft>
        <a:buClrTx/>
        <a:buSzTx/>
        <a:buFontTx/>
        <a:buNone/>
        <a:tabLst/>
        <a:defRPr b="0" baseline="0" cap="none" i="0" spc="0" strike="noStrike" sz="11200" u="none">
          <a:solidFill>
            <a:srgbClr val="FFFFFF"/>
          </a:solidFill>
          <a:uFillTx/>
          <a:latin typeface="+mn-lt"/>
          <a:ea typeface="+mn-ea"/>
          <a:cs typeface="+mn-cs"/>
          <a:sym typeface="Helvetica Neue Medium"/>
        </a:defRPr>
      </a:lvl8pPr>
      <a:lvl9pPr marL="0" marR="0" indent="0" algn="ctr" defTabSz="821531" rtl="0" latinLnBrk="0">
        <a:lnSpc>
          <a:spcPct val="100000"/>
        </a:lnSpc>
        <a:spcBef>
          <a:spcPts val="0"/>
        </a:spcBef>
        <a:spcAft>
          <a:spcPts val="0"/>
        </a:spcAft>
        <a:buClrTx/>
        <a:buSzTx/>
        <a:buFontTx/>
        <a:buNone/>
        <a:tabLst/>
        <a:defRPr b="0" baseline="0" cap="none" i="0" spc="0" strike="noStrike" sz="11200" u="none">
          <a:solidFill>
            <a:srgbClr val="FFFFFF"/>
          </a:solidFill>
          <a:uFillTx/>
          <a:latin typeface="+mn-lt"/>
          <a:ea typeface="+mn-ea"/>
          <a:cs typeface="+mn-cs"/>
          <a:sym typeface="Helvetica Neue Medium"/>
        </a:defRPr>
      </a:lvl9pPr>
    </p:titleStyle>
    <p:bodyStyle>
      <a:lvl1pPr marL="611187" marR="0" indent="-611187" algn="l" defTabSz="821531" rtl="0" latinLnBrk="0">
        <a:lnSpc>
          <a:spcPct val="100000"/>
        </a:lnSpc>
        <a:spcBef>
          <a:spcPts val="5900"/>
        </a:spcBef>
        <a:spcAft>
          <a:spcPts val="0"/>
        </a:spcAft>
        <a:buClr>
          <a:srgbClr val="FFFFFF"/>
        </a:buClr>
        <a:buSzPct val="145000"/>
        <a:buFontTx/>
        <a:buChar char="•"/>
        <a:tabLst/>
        <a:defRPr b="0" baseline="0" cap="none" i="0" spc="0" strike="noStrike" sz="4400" u="none">
          <a:solidFill>
            <a:srgbClr val="FFFFFF"/>
          </a:solidFill>
          <a:uFillTx/>
          <a:latin typeface="Helvetica Neue"/>
          <a:ea typeface="Helvetica Neue"/>
          <a:cs typeface="Helvetica Neue"/>
          <a:sym typeface="Helvetica Neue"/>
        </a:defRPr>
      </a:lvl1pPr>
      <a:lvl2pPr marL="1055687" marR="0" indent="-611187" algn="l" defTabSz="821531" rtl="0" latinLnBrk="0">
        <a:lnSpc>
          <a:spcPct val="100000"/>
        </a:lnSpc>
        <a:spcBef>
          <a:spcPts val="5900"/>
        </a:spcBef>
        <a:spcAft>
          <a:spcPts val="0"/>
        </a:spcAft>
        <a:buClr>
          <a:srgbClr val="FFFFFF"/>
        </a:buClr>
        <a:buSzPct val="145000"/>
        <a:buFontTx/>
        <a:buChar char="•"/>
        <a:tabLst/>
        <a:defRPr b="0" baseline="0" cap="none" i="0" spc="0" strike="noStrike" sz="4400" u="none">
          <a:solidFill>
            <a:srgbClr val="FFFFFF"/>
          </a:solidFill>
          <a:uFillTx/>
          <a:latin typeface="Helvetica Neue"/>
          <a:ea typeface="Helvetica Neue"/>
          <a:cs typeface="Helvetica Neue"/>
          <a:sym typeface="Helvetica Neue"/>
        </a:defRPr>
      </a:lvl2pPr>
      <a:lvl3pPr marL="1500187" marR="0" indent="-611187" algn="l" defTabSz="821531" rtl="0" latinLnBrk="0">
        <a:lnSpc>
          <a:spcPct val="100000"/>
        </a:lnSpc>
        <a:spcBef>
          <a:spcPts val="5900"/>
        </a:spcBef>
        <a:spcAft>
          <a:spcPts val="0"/>
        </a:spcAft>
        <a:buClr>
          <a:srgbClr val="FFFFFF"/>
        </a:buClr>
        <a:buSzPct val="145000"/>
        <a:buFontTx/>
        <a:buChar char="•"/>
        <a:tabLst/>
        <a:defRPr b="0" baseline="0" cap="none" i="0" spc="0" strike="noStrike" sz="4400" u="none">
          <a:solidFill>
            <a:srgbClr val="FFFFFF"/>
          </a:solidFill>
          <a:uFillTx/>
          <a:latin typeface="Helvetica Neue"/>
          <a:ea typeface="Helvetica Neue"/>
          <a:cs typeface="Helvetica Neue"/>
          <a:sym typeface="Helvetica Neue"/>
        </a:defRPr>
      </a:lvl3pPr>
      <a:lvl4pPr marL="1944687" marR="0" indent="-611187" algn="l" defTabSz="821531" rtl="0" latinLnBrk="0">
        <a:lnSpc>
          <a:spcPct val="100000"/>
        </a:lnSpc>
        <a:spcBef>
          <a:spcPts val="5900"/>
        </a:spcBef>
        <a:spcAft>
          <a:spcPts val="0"/>
        </a:spcAft>
        <a:buClr>
          <a:srgbClr val="FFFFFF"/>
        </a:buClr>
        <a:buSzPct val="145000"/>
        <a:buFontTx/>
        <a:buChar char="•"/>
        <a:tabLst/>
        <a:defRPr b="0" baseline="0" cap="none" i="0" spc="0" strike="noStrike" sz="4400" u="none">
          <a:solidFill>
            <a:srgbClr val="FFFFFF"/>
          </a:solidFill>
          <a:uFillTx/>
          <a:latin typeface="Helvetica Neue"/>
          <a:ea typeface="Helvetica Neue"/>
          <a:cs typeface="Helvetica Neue"/>
          <a:sym typeface="Helvetica Neue"/>
        </a:defRPr>
      </a:lvl4pPr>
      <a:lvl5pPr marL="2389187" marR="0" indent="-611187" algn="l" defTabSz="821531" rtl="0" latinLnBrk="0">
        <a:lnSpc>
          <a:spcPct val="100000"/>
        </a:lnSpc>
        <a:spcBef>
          <a:spcPts val="5900"/>
        </a:spcBef>
        <a:spcAft>
          <a:spcPts val="0"/>
        </a:spcAft>
        <a:buClr>
          <a:srgbClr val="FFFFFF"/>
        </a:buClr>
        <a:buSzPct val="145000"/>
        <a:buFontTx/>
        <a:buChar char="•"/>
        <a:tabLst/>
        <a:defRPr b="0" baseline="0" cap="none" i="0" spc="0" strike="noStrike" sz="4400" u="none">
          <a:solidFill>
            <a:srgbClr val="FFFFFF"/>
          </a:solidFill>
          <a:uFillTx/>
          <a:latin typeface="Helvetica Neue"/>
          <a:ea typeface="Helvetica Neue"/>
          <a:cs typeface="Helvetica Neue"/>
          <a:sym typeface="Helvetica Neue"/>
        </a:defRPr>
      </a:lvl5pPr>
      <a:lvl6pPr marL="2833687" marR="0" indent="-611187" algn="l" defTabSz="821531" rtl="0" latinLnBrk="0">
        <a:lnSpc>
          <a:spcPct val="100000"/>
        </a:lnSpc>
        <a:spcBef>
          <a:spcPts val="5900"/>
        </a:spcBef>
        <a:spcAft>
          <a:spcPts val="0"/>
        </a:spcAft>
        <a:buClr>
          <a:srgbClr val="FFFFFF"/>
        </a:buClr>
        <a:buSzPct val="145000"/>
        <a:buFontTx/>
        <a:buChar char="•"/>
        <a:tabLst/>
        <a:defRPr b="0" baseline="0" cap="none" i="0" spc="0" strike="noStrike" sz="4400" u="none">
          <a:solidFill>
            <a:srgbClr val="FFFFFF"/>
          </a:solidFill>
          <a:uFillTx/>
          <a:latin typeface="Helvetica Neue"/>
          <a:ea typeface="Helvetica Neue"/>
          <a:cs typeface="Helvetica Neue"/>
          <a:sym typeface="Helvetica Neue"/>
        </a:defRPr>
      </a:lvl6pPr>
      <a:lvl7pPr marL="3278187" marR="0" indent="-611187" algn="l" defTabSz="821531" rtl="0" latinLnBrk="0">
        <a:lnSpc>
          <a:spcPct val="100000"/>
        </a:lnSpc>
        <a:spcBef>
          <a:spcPts val="5900"/>
        </a:spcBef>
        <a:spcAft>
          <a:spcPts val="0"/>
        </a:spcAft>
        <a:buClr>
          <a:srgbClr val="FFFFFF"/>
        </a:buClr>
        <a:buSzPct val="145000"/>
        <a:buFontTx/>
        <a:buChar char="•"/>
        <a:tabLst/>
        <a:defRPr b="0" baseline="0" cap="none" i="0" spc="0" strike="noStrike" sz="4400" u="none">
          <a:solidFill>
            <a:srgbClr val="FFFFFF"/>
          </a:solidFill>
          <a:uFillTx/>
          <a:latin typeface="Helvetica Neue"/>
          <a:ea typeface="Helvetica Neue"/>
          <a:cs typeface="Helvetica Neue"/>
          <a:sym typeface="Helvetica Neue"/>
        </a:defRPr>
      </a:lvl7pPr>
      <a:lvl8pPr marL="3722687" marR="0" indent="-611187" algn="l" defTabSz="821531" rtl="0" latinLnBrk="0">
        <a:lnSpc>
          <a:spcPct val="100000"/>
        </a:lnSpc>
        <a:spcBef>
          <a:spcPts val="5900"/>
        </a:spcBef>
        <a:spcAft>
          <a:spcPts val="0"/>
        </a:spcAft>
        <a:buClr>
          <a:srgbClr val="FFFFFF"/>
        </a:buClr>
        <a:buSzPct val="145000"/>
        <a:buFontTx/>
        <a:buChar char="•"/>
        <a:tabLst/>
        <a:defRPr b="0" baseline="0" cap="none" i="0" spc="0" strike="noStrike" sz="4400" u="none">
          <a:solidFill>
            <a:srgbClr val="FFFFFF"/>
          </a:solidFill>
          <a:uFillTx/>
          <a:latin typeface="Helvetica Neue"/>
          <a:ea typeface="Helvetica Neue"/>
          <a:cs typeface="Helvetica Neue"/>
          <a:sym typeface="Helvetica Neue"/>
        </a:defRPr>
      </a:lvl8pPr>
      <a:lvl9pPr marL="4167187" marR="0" indent="-611187" algn="l" defTabSz="821531" rtl="0" latinLnBrk="0">
        <a:lnSpc>
          <a:spcPct val="100000"/>
        </a:lnSpc>
        <a:spcBef>
          <a:spcPts val="5900"/>
        </a:spcBef>
        <a:spcAft>
          <a:spcPts val="0"/>
        </a:spcAft>
        <a:buClr>
          <a:srgbClr val="FFFFFF"/>
        </a:buClr>
        <a:buSzPct val="145000"/>
        <a:buFontTx/>
        <a:buChar char="•"/>
        <a:tabLst/>
        <a:defRPr b="0" baseline="0" cap="none" i="0" spc="0" strike="noStrike" sz="4400" u="none">
          <a:solidFill>
            <a:srgbClr val="FFFFFF"/>
          </a:solidFill>
          <a:uFillTx/>
          <a:latin typeface="Helvetica Neue"/>
          <a:ea typeface="Helvetica Neue"/>
          <a:cs typeface="Helvetica Neue"/>
          <a:sym typeface="Helvetica Neue"/>
        </a:defRPr>
      </a:lvl9pPr>
    </p:bodyStyle>
    <p:otherStyle>
      <a:lvl1pPr marL="0" marR="0" indent="0" algn="ctr" defTabSz="821531" latinLnBrk="0">
        <a:lnSpc>
          <a:spcPct val="100000"/>
        </a:lnSpc>
        <a:spcBef>
          <a:spcPts val="0"/>
        </a:spcBef>
        <a:spcAft>
          <a:spcPts val="0"/>
        </a:spcAft>
        <a:buClrTx/>
        <a:buSzTx/>
        <a:buFontTx/>
        <a:buNone/>
        <a:tabLst/>
        <a:defRPr b="0" baseline="0" cap="none" i="0" spc="0" strike="noStrike" sz="2200" u="none">
          <a:solidFill>
            <a:schemeClr val="tx1"/>
          </a:solidFill>
          <a:uFillTx/>
          <a:latin typeface="+mn-lt"/>
          <a:ea typeface="+mn-ea"/>
          <a:cs typeface="+mn-cs"/>
          <a:sym typeface="Helvetica Neue Light"/>
        </a:defRPr>
      </a:lvl1pPr>
      <a:lvl2pPr marL="0" marR="0" indent="228600" algn="ctr" defTabSz="821531" latinLnBrk="0">
        <a:lnSpc>
          <a:spcPct val="100000"/>
        </a:lnSpc>
        <a:spcBef>
          <a:spcPts val="0"/>
        </a:spcBef>
        <a:spcAft>
          <a:spcPts val="0"/>
        </a:spcAft>
        <a:buClrTx/>
        <a:buSzTx/>
        <a:buFontTx/>
        <a:buNone/>
        <a:tabLst/>
        <a:defRPr b="0" baseline="0" cap="none" i="0" spc="0" strike="noStrike" sz="2200" u="none">
          <a:solidFill>
            <a:schemeClr val="tx1"/>
          </a:solidFill>
          <a:uFillTx/>
          <a:latin typeface="+mn-lt"/>
          <a:ea typeface="+mn-ea"/>
          <a:cs typeface="+mn-cs"/>
          <a:sym typeface="Helvetica Neue Light"/>
        </a:defRPr>
      </a:lvl2pPr>
      <a:lvl3pPr marL="0" marR="0" indent="457200" algn="ctr" defTabSz="821531" latinLnBrk="0">
        <a:lnSpc>
          <a:spcPct val="100000"/>
        </a:lnSpc>
        <a:spcBef>
          <a:spcPts val="0"/>
        </a:spcBef>
        <a:spcAft>
          <a:spcPts val="0"/>
        </a:spcAft>
        <a:buClrTx/>
        <a:buSzTx/>
        <a:buFontTx/>
        <a:buNone/>
        <a:tabLst/>
        <a:defRPr b="0" baseline="0" cap="none" i="0" spc="0" strike="noStrike" sz="2200" u="none">
          <a:solidFill>
            <a:schemeClr val="tx1"/>
          </a:solidFill>
          <a:uFillTx/>
          <a:latin typeface="+mn-lt"/>
          <a:ea typeface="+mn-ea"/>
          <a:cs typeface="+mn-cs"/>
          <a:sym typeface="Helvetica Neue Light"/>
        </a:defRPr>
      </a:lvl3pPr>
      <a:lvl4pPr marL="0" marR="0" indent="685800" algn="ctr" defTabSz="821531" latinLnBrk="0">
        <a:lnSpc>
          <a:spcPct val="100000"/>
        </a:lnSpc>
        <a:spcBef>
          <a:spcPts val="0"/>
        </a:spcBef>
        <a:spcAft>
          <a:spcPts val="0"/>
        </a:spcAft>
        <a:buClrTx/>
        <a:buSzTx/>
        <a:buFontTx/>
        <a:buNone/>
        <a:tabLst/>
        <a:defRPr b="0" baseline="0" cap="none" i="0" spc="0" strike="noStrike" sz="2200" u="none">
          <a:solidFill>
            <a:schemeClr val="tx1"/>
          </a:solidFill>
          <a:uFillTx/>
          <a:latin typeface="+mn-lt"/>
          <a:ea typeface="+mn-ea"/>
          <a:cs typeface="+mn-cs"/>
          <a:sym typeface="Helvetica Neue Light"/>
        </a:defRPr>
      </a:lvl4pPr>
      <a:lvl5pPr marL="0" marR="0" indent="914400" algn="ctr" defTabSz="821531" latinLnBrk="0">
        <a:lnSpc>
          <a:spcPct val="100000"/>
        </a:lnSpc>
        <a:spcBef>
          <a:spcPts val="0"/>
        </a:spcBef>
        <a:spcAft>
          <a:spcPts val="0"/>
        </a:spcAft>
        <a:buClrTx/>
        <a:buSzTx/>
        <a:buFontTx/>
        <a:buNone/>
        <a:tabLst/>
        <a:defRPr b="0" baseline="0" cap="none" i="0" spc="0" strike="noStrike" sz="2200" u="none">
          <a:solidFill>
            <a:schemeClr val="tx1"/>
          </a:solidFill>
          <a:uFillTx/>
          <a:latin typeface="+mn-lt"/>
          <a:ea typeface="+mn-ea"/>
          <a:cs typeface="+mn-cs"/>
          <a:sym typeface="Helvetica Neue Light"/>
        </a:defRPr>
      </a:lvl5pPr>
      <a:lvl6pPr marL="0" marR="0" indent="1143000" algn="ctr" defTabSz="821531" latinLnBrk="0">
        <a:lnSpc>
          <a:spcPct val="100000"/>
        </a:lnSpc>
        <a:spcBef>
          <a:spcPts val="0"/>
        </a:spcBef>
        <a:spcAft>
          <a:spcPts val="0"/>
        </a:spcAft>
        <a:buClrTx/>
        <a:buSzTx/>
        <a:buFontTx/>
        <a:buNone/>
        <a:tabLst/>
        <a:defRPr b="0" baseline="0" cap="none" i="0" spc="0" strike="noStrike" sz="2200" u="none">
          <a:solidFill>
            <a:schemeClr val="tx1"/>
          </a:solidFill>
          <a:uFillTx/>
          <a:latin typeface="+mn-lt"/>
          <a:ea typeface="+mn-ea"/>
          <a:cs typeface="+mn-cs"/>
          <a:sym typeface="Helvetica Neue Light"/>
        </a:defRPr>
      </a:lvl6pPr>
      <a:lvl7pPr marL="0" marR="0" indent="1371600" algn="ctr" defTabSz="821531" latinLnBrk="0">
        <a:lnSpc>
          <a:spcPct val="100000"/>
        </a:lnSpc>
        <a:spcBef>
          <a:spcPts val="0"/>
        </a:spcBef>
        <a:spcAft>
          <a:spcPts val="0"/>
        </a:spcAft>
        <a:buClrTx/>
        <a:buSzTx/>
        <a:buFontTx/>
        <a:buNone/>
        <a:tabLst/>
        <a:defRPr b="0" baseline="0" cap="none" i="0" spc="0" strike="noStrike" sz="2200" u="none">
          <a:solidFill>
            <a:schemeClr val="tx1"/>
          </a:solidFill>
          <a:uFillTx/>
          <a:latin typeface="+mn-lt"/>
          <a:ea typeface="+mn-ea"/>
          <a:cs typeface="+mn-cs"/>
          <a:sym typeface="Helvetica Neue Light"/>
        </a:defRPr>
      </a:lvl7pPr>
      <a:lvl8pPr marL="0" marR="0" indent="1600200" algn="ctr" defTabSz="821531" latinLnBrk="0">
        <a:lnSpc>
          <a:spcPct val="100000"/>
        </a:lnSpc>
        <a:spcBef>
          <a:spcPts val="0"/>
        </a:spcBef>
        <a:spcAft>
          <a:spcPts val="0"/>
        </a:spcAft>
        <a:buClrTx/>
        <a:buSzTx/>
        <a:buFontTx/>
        <a:buNone/>
        <a:tabLst/>
        <a:defRPr b="0" baseline="0" cap="none" i="0" spc="0" strike="noStrike" sz="2200" u="none">
          <a:solidFill>
            <a:schemeClr val="tx1"/>
          </a:solidFill>
          <a:uFillTx/>
          <a:latin typeface="+mn-lt"/>
          <a:ea typeface="+mn-ea"/>
          <a:cs typeface="+mn-cs"/>
          <a:sym typeface="Helvetica Neue Light"/>
        </a:defRPr>
      </a:lvl8pPr>
      <a:lvl9pPr marL="0" marR="0" indent="1828800" algn="ctr" defTabSz="821531" latinLnBrk="0">
        <a:lnSpc>
          <a:spcPct val="100000"/>
        </a:lnSpc>
        <a:spcBef>
          <a:spcPts val="0"/>
        </a:spcBef>
        <a:spcAft>
          <a:spcPts val="0"/>
        </a:spcAft>
        <a:buClrTx/>
        <a:buSzTx/>
        <a:buFontTx/>
        <a:buNone/>
        <a:tabLst/>
        <a:defRPr b="0" baseline="0" cap="none" i="0" spc="0" strike="noStrike" sz="2200" u="none">
          <a:solidFill>
            <a:schemeClr val="tx1"/>
          </a:solidFill>
          <a:uFillTx/>
          <a:latin typeface="+mn-lt"/>
          <a:ea typeface="+mn-ea"/>
          <a:cs typeface="+mn-cs"/>
          <a:sym typeface="Helvetica Neue Light"/>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jpeg"/></Relationships>

</file>

<file path=ppt/slides/_rels/slide13.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jpeg"/><Relationship Id="rId3" Type="http://schemas.openxmlformats.org/officeDocument/2006/relationships/image" Target="../media/image3.jpeg"/></Relationships>

</file>

<file path=ppt/slides/_rels/slide21.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jpeg"/></Relationships>

</file>

<file path=ppt/slides/_rels/slide22.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jpeg"/></Relationships>

</file>

<file path=ppt/slides/_rels/slide23.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jpeg"/></Relationships>

</file>

<file path=ppt/slides/_rels/slide24.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jpeg"/></Relationships>

</file>

<file path=ppt/slides/_rels/slide25.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7.jpeg"/></Relationships>

</file>

<file path=ppt/slides/_rels/slide26.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8.jpeg"/></Relationships>

</file>

<file path=ppt/slides/_rels/slide27.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9.jpeg"/></Relationships>

</file>

<file path=ppt/slides/_rels/slide28.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0.jpeg"/></Relationships>

</file>

<file path=ppt/slides/_rels/slide29.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1.jpeg"/></Relationships>

</file>

<file path=ppt/slides/_rels/slide3.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2.jpeg"/></Relationships>

</file>

<file path=ppt/slides/_rels/slide31.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3.jpeg"/></Relationships>

</file>

<file path=ppt/slides/_rels/slide32.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4.jpeg"/></Relationships>

</file>

<file path=ppt/slides/_rels/slide33.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4.jpeg"/></Relationships>

</file>

<file path=ppt/slides/_rels/slide34.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5.jpeg"/></Relationships>

</file>

<file path=ppt/slides/_rels/slide35.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6.jpeg"/><Relationship Id="rId3" Type="http://schemas.openxmlformats.org/officeDocument/2006/relationships/image" Target="../media/image17.jpeg"/></Relationships>

</file>

<file path=ppt/slides/_rels/slide36.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8.jpeg"/></Relationships>

</file>

<file path=ppt/slides/_rels/slide37.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9.jpeg"/></Relationships>

</file>

<file path=ppt/slides/_rels/slide38.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0.jpeg"/></Relationships>

</file>

<file path=ppt/slides/_rels/slide39.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1.jpeg"/><Relationship Id="rId3" Type="http://schemas.openxmlformats.org/officeDocument/2006/relationships/image" Target="../media/image22.jpeg"/></Relationships>

</file>

<file path=ppt/slides/_rels/slide4.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3.jpeg"/><Relationship Id="rId3" Type="http://schemas.openxmlformats.org/officeDocument/2006/relationships/image" Target="../media/image24.jpeg"/></Relationships>

</file>

<file path=ppt/slides/_rels/slide42.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5.jpeg"/></Relationships>

</file>

<file path=ppt/slides/_rels/slide43.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6.jpeg"/></Relationships>

</file>

<file path=ppt/slides/_rels/slide44.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7.jpeg"/></Relationships>

</file>

<file path=ppt/slides/_rels/slide45.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8.jpeg"/></Relationships>

</file>

<file path=ppt/slides/_rels/slide52.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9.jpeg"/></Relationships>

</file>

<file path=ppt/slides/_rels/slide6.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8" name="America is Under Siege…"/>
          <p:cNvSpPr txBox="1"/>
          <p:nvPr>
            <p:ph type="title"/>
          </p:nvPr>
        </p:nvSpPr>
        <p:spPr>
          <a:xfrm>
            <a:off x="120829" y="357187"/>
            <a:ext cx="24142342" cy="13114828"/>
          </a:xfrm>
          <a:prstGeom prst="rect">
            <a:avLst/>
          </a:prstGeom>
        </p:spPr>
        <p:txBody>
          <a:bodyPr/>
          <a:lstStyle/>
          <a:p>
            <a:pPr>
              <a:defRPr sz="7500">
                <a:latin typeface="Arial"/>
                <a:ea typeface="Arial"/>
                <a:cs typeface="Arial"/>
                <a:sym typeface="Arial"/>
              </a:defRPr>
            </a:pPr>
            <a:r>
              <a:t>America is Under Siege </a:t>
            </a:r>
          </a:p>
          <a:p>
            <a:pPr>
              <a:defRPr sz="7500">
                <a:latin typeface="Arial"/>
                <a:ea typeface="Arial"/>
                <a:cs typeface="Arial"/>
                <a:sym typeface="Arial"/>
              </a:defRPr>
            </a:pPr>
            <a:r>
              <a:t>From a Nazi Ecology </a:t>
            </a:r>
          </a:p>
          <a:p>
            <a:pPr>
              <a:defRPr sz="7500">
                <a:latin typeface="Arial"/>
                <a:ea typeface="Arial"/>
                <a:cs typeface="Arial"/>
                <a:sym typeface="Arial"/>
              </a:defRPr>
            </a:pP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6" name="Dr. Mark Musser:…"/>
          <p:cNvSpPr txBox="1"/>
          <p:nvPr>
            <p:ph type="title"/>
          </p:nvPr>
        </p:nvSpPr>
        <p:spPr>
          <a:xfrm>
            <a:off x="170175" y="536618"/>
            <a:ext cx="24043650" cy="13477876"/>
          </a:xfrm>
          <a:prstGeom prst="rect">
            <a:avLst/>
          </a:prstGeom>
        </p:spPr>
        <p:txBody>
          <a:bodyPr/>
          <a:lstStyle/>
          <a:p>
            <a:pPr defTabSz="328612">
              <a:defRPr sz="7400">
                <a:latin typeface="Arial"/>
                <a:ea typeface="Arial"/>
                <a:cs typeface="Arial"/>
                <a:sym typeface="Arial"/>
              </a:defRPr>
            </a:pPr>
            <a:r>
              <a:t>Dr. Mark Musser:</a:t>
            </a:r>
          </a:p>
          <a:p>
            <a:pPr defTabSz="328612">
              <a:defRPr sz="7400">
                <a:latin typeface="Arial"/>
                <a:ea typeface="Arial"/>
                <a:cs typeface="Arial"/>
                <a:sym typeface="Arial"/>
              </a:defRPr>
            </a:pPr>
          </a:p>
          <a:p>
            <a:pPr marR="182880" defTabSz="182880">
              <a:spcBef>
                <a:spcPts val="500"/>
              </a:spcBef>
              <a:defRPr sz="7400">
                <a:uFill>
                  <a:solidFill>
                    <a:srgbClr val="000000"/>
                  </a:solidFill>
                </a:uFill>
                <a:latin typeface="Cambria"/>
                <a:ea typeface="Cambria"/>
                <a:cs typeface="Cambria"/>
                <a:sym typeface="Cambria"/>
              </a:defRPr>
            </a:pPr>
            <a:r>
              <a:rPr baseline="31999"/>
              <a:t>“</a:t>
            </a:r>
            <a:r>
              <a:rPr>
                <a:latin typeface="Arial"/>
                <a:ea typeface="Arial"/>
                <a:cs typeface="Arial"/>
                <a:sym typeface="Arial"/>
              </a:rPr>
              <a:t>The weaknesses of the modern western world were presumed to have its crumbling foundations within the longstanding influences of the Judeo-Christian tradition with the Jews in particular being at the very core of the problem. The </a:t>
            </a:r>
            <a:r>
              <a:rPr>
                <a:latin typeface="Arial"/>
                <a:ea typeface="Arial"/>
                <a:cs typeface="Arial"/>
                <a:sym typeface="Arial"/>
              </a:rPr>
              <a:t>“</a:t>
            </a:r>
            <a:r>
              <a:rPr>
                <a:latin typeface="Arial"/>
                <a:ea typeface="Arial"/>
                <a:cs typeface="Arial"/>
                <a:sym typeface="Arial"/>
              </a:rPr>
              <a:t>green</a:t>
            </a:r>
            <a:r>
              <a:rPr>
                <a:latin typeface="Arial"/>
                <a:ea typeface="Arial"/>
                <a:cs typeface="Arial"/>
                <a:sym typeface="Arial"/>
              </a:rPr>
              <a:t>” </a:t>
            </a:r>
            <a:r>
              <a:rPr>
                <a:latin typeface="Arial"/>
                <a:ea typeface="Arial"/>
                <a:cs typeface="Arial"/>
                <a:sym typeface="Arial"/>
              </a:rPr>
              <a:t>sacrifice of the Jews would therefore be required to help the European world return back to Nature and her eugenic racial laws of evolutionary development that the Judeo-Christian </a:t>
            </a:r>
            <a:endParaRPr>
              <a:latin typeface="Arial"/>
              <a:ea typeface="Arial"/>
              <a:cs typeface="Arial"/>
              <a:sym typeface="Arial"/>
            </a:endParaRPr>
          </a:p>
          <a:p>
            <a:pPr marR="182880" defTabSz="182880">
              <a:spcBef>
                <a:spcPts val="500"/>
              </a:spcBef>
              <a:defRPr sz="7400">
                <a:uFill>
                  <a:solidFill>
                    <a:srgbClr val="000000"/>
                  </a:solidFill>
                </a:uFill>
                <a:latin typeface="Cambria"/>
                <a:ea typeface="Cambria"/>
                <a:cs typeface="Cambria"/>
                <a:sym typeface="Cambria"/>
              </a:defRPr>
            </a:pPr>
            <a:r>
              <a:rPr>
                <a:latin typeface="Arial"/>
                <a:ea typeface="Arial"/>
                <a:cs typeface="Arial"/>
                <a:sym typeface="Arial"/>
              </a:rPr>
              <a:t>worldview interrupted.</a:t>
            </a:r>
            <a:endParaRPr>
              <a:latin typeface="Arial"/>
              <a:ea typeface="Arial"/>
              <a:cs typeface="Arial"/>
              <a:sym typeface="Arial"/>
            </a:endParaRPr>
          </a:p>
          <a:p>
            <a:pPr marR="182880" defTabSz="182880">
              <a:spcBef>
                <a:spcPts val="500"/>
              </a:spcBef>
              <a:defRPr sz="7320">
                <a:uFill>
                  <a:solidFill>
                    <a:srgbClr val="000000"/>
                  </a:solidFill>
                </a:uFill>
                <a:latin typeface="Cambria"/>
                <a:ea typeface="Cambria"/>
                <a:cs typeface="Cambria"/>
                <a:sym typeface="Cambria"/>
              </a:defRPr>
            </a:pPr>
            <a:endParaRPr>
              <a:latin typeface="Arial"/>
              <a:ea typeface="Arial"/>
              <a:cs typeface="Arial"/>
              <a:sym typeface="Arial"/>
            </a:endParaRPr>
          </a:p>
          <a:p>
            <a:pPr marR="182880" defTabSz="182880">
              <a:spcBef>
                <a:spcPts val="500"/>
              </a:spcBef>
              <a:defRPr sz="6680">
                <a:uFill>
                  <a:solidFill>
                    <a:srgbClr val="000000"/>
                  </a:solidFill>
                </a:uFill>
                <a:latin typeface="Cambria"/>
                <a:ea typeface="Cambria"/>
                <a:cs typeface="Cambria"/>
                <a:sym typeface="Cambria"/>
              </a:defRPr>
            </a:pPr>
            <a:endParaRPr>
              <a:latin typeface="Arial"/>
              <a:ea typeface="Arial"/>
              <a:cs typeface="Arial"/>
              <a:sym typeface="Arial"/>
            </a:endParaRPr>
          </a:p>
          <a:p>
            <a:pPr marR="182880" defTabSz="182880">
              <a:spcBef>
                <a:spcPts val="500"/>
              </a:spcBef>
              <a:defRPr sz="6680">
                <a:uFill>
                  <a:solidFill>
                    <a:srgbClr val="000000"/>
                  </a:solidFill>
                </a:uFill>
                <a:latin typeface="Cambria"/>
                <a:ea typeface="Cambria"/>
                <a:cs typeface="Cambria"/>
                <a:sym typeface="Cambria"/>
              </a:defRPr>
            </a:pPr>
            <a:endParaRPr>
              <a:latin typeface="Arial"/>
              <a:ea typeface="Arial"/>
              <a:cs typeface="Arial"/>
              <a:sym typeface="Arial"/>
            </a:endParaRPr>
          </a:p>
          <a:p>
            <a:pPr marR="182880" algn="just" defTabSz="182880">
              <a:spcBef>
                <a:spcPts val="500"/>
              </a:spcBef>
              <a:defRPr b="1" sz="8040">
                <a:solidFill>
                  <a:srgbClr val="000000"/>
                </a:solidFill>
                <a:uFill>
                  <a:solidFill>
                    <a:srgbClr val="000000"/>
                  </a:solidFill>
                </a:uFill>
                <a:latin typeface="Cambria"/>
                <a:ea typeface="Cambria"/>
                <a:cs typeface="Cambria"/>
                <a:sym typeface="Cambria"/>
              </a:defRPr>
            </a:pPr>
          </a:p>
          <a:p>
            <a:pPr defTabSz="328612">
              <a:defRPr sz="3000">
                <a:latin typeface="Arial"/>
                <a:ea typeface="Arial"/>
                <a:cs typeface="Arial"/>
                <a:sym typeface="Arial"/>
              </a:defRPr>
            </a:pPr>
          </a:p>
          <a:p>
            <a:pPr defTabSz="328612">
              <a:defRPr sz="3000">
                <a:latin typeface="Arial"/>
                <a:ea typeface="Arial"/>
                <a:cs typeface="Arial"/>
                <a:sym typeface="Arial"/>
              </a:defRPr>
            </a:pPr>
          </a:p>
          <a:p>
            <a:pPr defTabSz="328612">
              <a:defRPr sz="3000">
                <a:latin typeface="Arial"/>
                <a:ea typeface="Arial"/>
                <a:cs typeface="Arial"/>
                <a:sym typeface="Arial"/>
              </a:defRPr>
            </a:pPr>
          </a:p>
          <a:p>
            <a:pPr defTabSz="328612">
              <a:defRPr sz="3000">
                <a:latin typeface="Arial"/>
                <a:ea typeface="Arial"/>
                <a:cs typeface="Arial"/>
                <a:sym typeface="Arial"/>
              </a:defRPr>
            </a:pP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8" name="Dr. Mark Musser:…"/>
          <p:cNvSpPr txBox="1"/>
          <p:nvPr>
            <p:ph type="title"/>
          </p:nvPr>
        </p:nvSpPr>
        <p:spPr>
          <a:xfrm>
            <a:off x="211987" y="357187"/>
            <a:ext cx="23960026" cy="13001626"/>
          </a:xfrm>
          <a:prstGeom prst="rect">
            <a:avLst/>
          </a:prstGeom>
        </p:spPr>
        <p:txBody>
          <a:bodyPr/>
          <a:lstStyle/>
          <a:p>
            <a:pPr marR="457200" defTabSz="457200">
              <a:spcBef>
                <a:spcPts val="1400"/>
              </a:spcBef>
              <a:defRPr sz="7500">
                <a:uFill>
                  <a:solidFill>
                    <a:srgbClr val="000000"/>
                  </a:solidFill>
                </a:uFill>
                <a:latin typeface="Cambria"/>
                <a:ea typeface="Cambria"/>
                <a:cs typeface="Cambria"/>
                <a:sym typeface="Cambria"/>
              </a:defRPr>
            </a:pPr>
            <a:r>
              <a:t>Dr. Mark Musser:</a:t>
            </a:r>
          </a:p>
          <a:p>
            <a:pPr marR="457200" defTabSz="457200">
              <a:spcBef>
                <a:spcPts val="1400"/>
              </a:spcBef>
              <a:defRPr sz="7500">
                <a:uFill>
                  <a:solidFill>
                    <a:srgbClr val="000000"/>
                  </a:solidFill>
                </a:uFill>
                <a:latin typeface="Cambria"/>
                <a:ea typeface="Cambria"/>
                <a:cs typeface="Cambria"/>
                <a:sym typeface="Cambria"/>
              </a:defRPr>
            </a:pPr>
          </a:p>
          <a:p>
            <a:pPr marR="457200" defTabSz="457200">
              <a:spcBef>
                <a:spcPts val="1400"/>
              </a:spcBef>
              <a:defRPr sz="7500">
                <a:uFill>
                  <a:solidFill>
                    <a:srgbClr val="000000"/>
                  </a:solidFill>
                </a:uFill>
                <a:latin typeface="Cambria"/>
                <a:ea typeface="Cambria"/>
                <a:cs typeface="Cambria"/>
                <a:sym typeface="Cambria"/>
              </a:defRPr>
            </a:pPr>
            <a:r>
              <a:rPr>
                <a:latin typeface="Arial"/>
                <a:ea typeface="Arial"/>
                <a:cs typeface="Arial"/>
                <a:sym typeface="Arial"/>
              </a:rPr>
              <a:t>In his youth while attending architectural school in Vienna in 1908, Adolf Hitler wrote up a play about religious sacrifices centering on the differences between Christianity and German paganism</a:t>
            </a:r>
            <a:r>
              <a:rPr>
                <a:latin typeface="Arial"/>
                <a:ea typeface="Arial"/>
                <a:cs typeface="Arial"/>
                <a:sym typeface="Arial"/>
              </a:rPr>
              <a:t>…</a:t>
            </a:r>
            <a:r>
              <a:rPr>
                <a:latin typeface="Arial"/>
                <a:ea typeface="Arial"/>
                <a:cs typeface="Arial"/>
                <a:sym typeface="Arial"/>
              </a:rPr>
              <a:t>Hitler was clearly very aware of the practices of religious sacrifice under the oak trees in ancient paganism.</a:t>
            </a:r>
            <a:endParaRPr>
              <a:latin typeface="Arial"/>
              <a:ea typeface="Arial"/>
              <a:cs typeface="Arial"/>
              <a:sym typeface="Arial"/>
            </a:endParaRP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0" name="Double-click to edit"/>
          <p:cNvSpPr txBox="1"/>
          <p:nvPr>
            <p:ph type="title"/>
          </p:nvPr>
        </p:nvSpPr>
        <p:spPr>
          <a:xfrm>
            <a:off x="161571" y="357187"/>
            <a:ext cx="24060858" cy="13182359"/>
          </a:xfrm>
          <a:prstGeom prst="rect">
            <a:avLst/>
          </a:prstGeom>
        </p:spPr>
        <p:txBody>
          <a:bodyPr/>
          <a:lstStyle/>
          <a:p>
            <a:pPr defTabSz="681870">
              <a:defRPr sz="9296"/>
            </a:pPr>
          </a:p>
          <a:p>
            <a:pPr defTabSz="681870">
              <a:defRPr sz="9296"/>
            </a:pPr>
          </a:p>
          <a:p>
            <a:pPr defTabSz="681870">
              <a:defRPr sz="9296"/>
            </a:pPr>
          </a:p>
          <a:p>
            <a:pPr defTabSz="681870">
              <a:defRPr sz="9296"/>
            </a:pPr>
          </a:p>
          <a:p>
            <a:pPr defTabSz="681870">
              <a:defRPr sz="9296"/>
            </a:pPr>
          </a:p>
          <a:p>
            <a:pPr defTabSz="681870">
              <a:defRPr sz="9296"/>
            </a:pPr>
          </a:p>
          <a:p>
            <a:pPr defTabSz="681870">
              <a:defRPr sz="9296"/>
            </a:pPr>
          </a:p>
          <a:p>
            <a:pPr defTabSz="681870">
              <a:defRPr sz="9296"/>
            </a:pPr>
          </a:p>
        </p:txBody>
      </p:sp>
      <p:pic>
        <p:nvPicPr>
          <p:cNvPr id="151" name="musser#15.jpg" descr="musser#15.jpg"/>
          <p:cNvPicPr>
            <a:picLocks noChangeAspect="1"/>
          </p:cNvPicPr>
          <p:nvPr/>
        </p:nvPicPr>
        <p:blipFill>
          <a:blip r:embed="rId2">
            <a:extLst/>
          </a:blip>
          <a:stretch>
            <a:fillRect/>
          </a:stretch>
        </p:blipFill>
        <p:spPr>
          <a:xfrm>
            <a:off x="8575561" y="1573127"/>
            <a:ext cx="7232878" cy="10048841"/>
          </a:xfrm>
          <a:prstGeom prst="rect">
            <a:avLst/>
          </a:prstGeom>
          <a:ln w="12700">
            <a:miter lim="400000"/>
          </a:ln>
        </p:spPr>
      </p:pic>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3" name="David Brower, the First Executive Director of the  Radical Environmentalist Organization  The Sierra Club Declared:…"/>
          <p:cNvSpPr txBox="1"/>
          <p:nvPr>
            <p:ph type="title"/>
          </p:nvPr>
        </p:nvSpPr>
        <p:spPr>
          <a:xfrm>
            <a:off x="167803" y="357187"/>
            <a:ext cx="24048394" cy="13001626"/>
          </a:xfrm>
          <a:prstGeom prst="rect">
            <a:avLst/>
          </a:prstGeom>
        </p:spPr>
        <p:txBody>
          <a:bodyPr/>
          <a:lstStyle/>
          <a:p>
            <a:pPr defTabSz="591502">
              <a:defRPr sz="5400">
                <a:latin typeface="Arial"/>
                <a:ea typeface="Arial"/>
                <a:cs typeface="Arial"/>
                <a:sym typeface="Arial"/>
              </a:defRPr>
            </a:pPr>
          </a:p>
          <a:p>
            <a:pPr defTabSz="591502">
              <a:defRPr sz="7200">
                <a:latin typeface="Arial"/>
                <a:ea typeface="Arial"/>
                <a:cs typeface="Arial"/>
                <a:sym typeface="Arial"/>
              </a:defRPr>
            </a:pPr>
            <a:r>
              <a:t>David Brower, the First Executive Director of the </a:t>
            </a:r>
            <a:br/>
            <a:r>
              <a:t>Radical Environmentalist Organization </a:t>
            </a:r>
            <a:br/>
            <a:r>
              <a:t>The Sierra Club Declared:</a:t>
            </a:r>
          </a:p>
          <a:p>
            <a:pPr defTabSz="591502">
              <a:defRPr sz="7200">
                <a:latin typeface="Arial"/>
                <a:ea typeface="Arial"/>
                <a:cs typeface="Arial"/>
                <a:sym typeface="Arial"/>
              </a:defRPr>
            </a:pPr>
          </a:p>
          <a:p>
            <a:pPr defTabSz="591502">
              <a:defRPr sz="7200">
                <a:latin typeface="Arial"/>
                <a:ea typeface="Arial"/>
                <a:cs typeface="Arial"/>
                <a:sym typeface="Arial"/>
              </a:defRPr>
            </a:pPr>
            <a:r>
              <a:t>Childbearing [should be] a punishable crime against society, unless the parents hold a government license…All potential parents [should be] required to use contraceptive chemicals, the government issuing antidotes to citizens </a:t>
            </a:r>
            <a:br/>
            <a:r>
              <a:t>chosen for childbearing</a:t>
            </a:r>
          </a:p>
          <a:p>
            <a:pPr defTabSz="591502">
              <a:defRPr sz="5400">
                <a:latin typeface="Arial"/>
                <a:ea typeface="Arial"/>
                <a:cs typeface="Arial"/>
                <a:sym typeface="Arial"/>
              </a:defRPr>
            </a:pPr>
          </a:p>
          <a:p>
            <a:pPr defTabSz="591502">
              <a:defRPr sz="5400">
                <a:latin typeface="Arial"/>
                <a:ea typeface="Arial"/>
                <a:cs typeface="Arial"/>
                <a:sym typeface="Arial"/>
              </a:defRPr>
            </a:pPr>
          </a:p>
        </p:txBody>
      </p:sp>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5" name="The Paul Ehrlich, His Wife and  John Holdren Wrote:…"/>
          <p:cNvSpPr txBox="1"/>
          <p:nvPr>
            <p:ph type="title"/>
          </p:nvPr>
        </p:nvSpPr>
        <p:spPr>
          <a:xfrm>
            <a:off x="200173" y="357187"/>
            <a:ext cx="24147923" cy="13001626"/>
          </a:xfrm>
          <a:prstGeom prst="rect">
            <a:avLst/>
          </a:prstGeom>
        </p:spPr>
        <p:txBody>
          <a:bodyPr/>
          <a:lstStyle/>
          <a:p>
            <a:pPr defTabSz="328612">
              <a:defRPr sz="4000">
                <a:latin typeface="Arial"/>
                <a:ea typeface="Arial"/>
                <a:cs typeface="Arial"/>
                <a:sym typeface="Arial"/>
              </a:defRPr>
            </a:pPr>
          </a:p>
          <a:p>
            <a:pPr defTabSz="328612">
              <a:defRPr sz="6000">
                <a:latin typeface="Arial"/>
                <a:ea typeface="Arial"/>
                <a:cs typeface="Arial"/>
                <a:sym typeface="Arial"/>
              </a:defRPr>
            </a:pPr>
            <a:r>
              <a:t>The Paul Ehrlich, His Wife and </a:t>
            </a:r>
            <a:br/>
            <a:r>
              <a:t>John Holdren Wrote:</a:t>
            </a:r>
            <a:br/>
            <a:br/>
          </a:p>
          <a:p>
            <a:pPr defTabSz="328612">
              <a:defRPr sz="6000">
                <a:latin typeface="Arial"/>
                <a:ea typeface="Arial"/>
                <a:cs typeface="Arial"/>
                <a:sym typeface="Arial"/>
              </a:defRPr>
            </a:pPr>
            <a:br/>
            <a:r>
              <a:t>It has been concluded that compulsory population-control laws, even including laws requiring compulsory abortion, could be sustained under the existing constitution if the population crisis becomes sufficiently severe to endanger society…if some individuals contribute to general social deterioration by overproducing children, and if the need is compelling, they can be required by law to exercise reproductive responsibility.</a:t>
            </a:r>
          </a:p>
          <a:p>
            <a:pPr defTabSz="328612">
              <a:defRPr sz="4000">
                <a:latin typeface="Arial"/>
                <a:ea typeface="Arial"/>
                <a:cs typeface="Arial"/>
                <a:sym typeface="Arial"/>
              </a:defRPr>
            </a:pPr>
          </a:p>
          <a:p>
            <a:pPr defTabSz="328612">
              <a:defRPr sz="3000">
                <a:latin typeface="Arial"/>
                <a:ea typeface="Arial"/>
                <a:cs typeface="Arial"/>
                <a:sym typeface="Arial"/>
              </a:defRPr>
            </a:pPr>
          </a:p>
        </p:txBody>
      </p:sp>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7" name="Maurice Strong:…"/>
          <p:cNvSpPr txBox="1"/>
          <p:nvPr>
            <p:ph type="title"/>
          </p:nvPr>
        </p:nvSpPr>
        <p:spPr>
          <a:xfrm>
            <a:off x="149572" y="357187"/>
            <a:ext cx="24084856" cy="13001626"/>
          </a:xfrm>
          <a:prstGeom prst="rect">
            <a:avLst/>
          </a:prstGeom>
        </p:spPr>
        <p:txBody>
          <a:bodyPr/>
          <a:lstStyle/>
          <a:p>
            <a:pPr defTabSz="616148">
              <a:defRPr sz="7500">
                <a:latin typeface="Arial"/>
                <a:ea typeface="Arial"/>
                <a:cs typeface="Arial"/>
                <a:sym typeface="Arial"/>
              </a:defRPr>
            </a:pPr>
          </a:p>
          <a:p>
            <a:pPr defTabSz="616148">
              <a:defRPr sz="8250">
                <a:latin typeface="Arial"/>
                <a:ea typeface="Arial"/>
                <a:cs typeface="Arial"/>
                <a:sym typeface="Arial"/>
              </a:defRPr>
            </a:pPr>
            <a:r>
              <a:t>Maurice Strong:</a:t>
            </a:r>
          </a:p>
          <a:p>
            <a:pPr defTabSz="616148">
              <a:defRPr sz="8250">
                <a:latin typeface="Arial"/>
                <a:ea typeface="Arial"/>
                <a:cs typeface="Arial"/>
                <a:sym typeface="Arial"/>
              </a:defRPr>
            </a:pPr>
          </a:p>
          <a:p>
            <a:pPr defTabSz="616148">
              <a:defRPr sz="8250">
                <a:latin typeface="Arial"/>
                <a:ea typeface="Arial"/>
                <a:cs typeface="Arial"/>
                <a:sym typeface="Arial"/>
              </a:defRPr>
            </a:pPr>
          </a:p>
          <a:p>
            <a:pPr defTabSz="616148">
              <a:defRPr sz="7500">
                <a:latin typeface="Arial"/>
                <a:ea typeface="Arial"/>
                <a:cs typeface="Arial"/>
                <a:sym typeface="Arial"/>
              </a:defRPr>
            </a:pPr>
            <a:r>
              <a:rPr sz="8250"/>
              <a:t>Isn’t the only hope for the planet that the industrialized civilizations collapse? Isn’t it our responsibility to bring that about?</a:t>
            </a:r>
            <a:r>
              <a:t> </a:t>
            </a:r>
          </a:p>
          <a:p>
            <a:pPr defTabSz="616148">
              <a:defRPr sz="7500">
                <a:latin typeface="Arial"/>
                <a:ea typeface="Arial"/>
                <a:cs typeface="Arial"/>
                <a:sym typeface="Arial"/>
              </a:defRPr>
            </a:pPr>
          </a:p>
          <a:p>
            <a:pPr defTabSz="616148">
              <a:defRPr sz="7500">
                <a:latin typeface="Arial"/>
                <a:ea typeface="Arial"/>
                <a:cs typeface="Arial"/>
                <a:sym typeface="Arial"/>
              </a:defRPr>
            </a:pPr>
          </a:p>
          <a:p>
            <a:pPr defTabSz="616148">
              <a:defRPr sz="7500">
                <a:latin typeface="Arial"/>
                <a:ea typeface="Arial"/>
                <a:cs typeface="Arial"/>
                <a:sym typeface="Arial"/>
              </a:defRPr>
            </a:pPr>
          </a:p>
        </p:txBody>
      </p:sp>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9" name="Maurice Strong:…"/>
          <p:cNvSpPr txBox="1"/>
          <p:nvPr>
            <p:ph type="title"/>
          </p:nvPr>
        </p:nvSpPr>
        <p:spPr>
          <a:xfrm>
            <a:off x="198220" y="357187"/>
            <a:ext cx="23987560" cy="13170918"/>
          </a:xfrm>
          <a:prstGeom prst="rect">
            <a:avLst/>
          </a:prstGeom>
        </p:spPr>
        <p:txBody>
          <a:bodyPr/>
          <a:lstStyle/>
          <a:p>
            <a:pPr defTabSz="616148">
              <a:defRPr sz="5625">
                <a:latin typeface="Arial"/>
                <a:ea typeface="Arial"/>
                <a:cs typeface="Arial"/>
                <a:sym typeface="Arial"/>
              </a:defRPr>
            </a:pPr>
          </a:p>
          <a:p>
            <a:pPr defTabSz="616148">
              <a:defRPr sz="7500">
                <a:latin typeface="Arial"/>
                <a:ea typeface="Arial"/>
                <a:cs typeface="Arial"/>
                <a:sym typeface="Arial"/>
              </a:defRPr>
            </a:pPr>
            <a:r>
              <a:t>Maurice Strong:</a:t>
            </a:r>
          </a:p>
          <a:p>
            <a:pPr defTabSz="616148">
              <a:defRPr sz="7500">
                <a:latin typeface="Arial"/>
                <a:ea typeface="Arial"/>
                <a:cs typeface="Arial"/>
                <a:sym typeface="Arial"/>
              </a:defRPr>
            </a:pPr>
          </a:p>
          <a:p>
            <a:pPr defTabSz="616148">
              <a:defRPr sz="7500">
                <a:latin typeface="Arial"/>
                <a:ea typeface="Arial"/>
                <a:cs typeface="Arial"/>
                <a:sym typeface="Arial"/>
              </a:defRPr>
            </a:pPr>
            <a:r>
              <a:t>It is simply not feasible for sovereignty to be exercised unilaterally by individual nation-states, however powerful. It is a principle which will yield only slowly and reluctantly to the imperatives of global </a:t>
            </a:r>
            <a:br/>
            <a:r>
              <a:t>environmental cooperation.</a:t>
            </a:r>
          </a:p>
          <a:p>
            <a:pPr defTabSz="616148">
              <a:defRPr sz="5625">
                <a:latin typeface="Arial"/>
                <a:ea typeface="Arial"/>
                <a:cs typeface="Arial"/>
                <a:sym typeface="Arial"/>
              </a:defRPr>
            </a:pPr>
          </a:p>
          <a:p>
            <a:pPr defTabSz="616148">
              <a:defRPr sz="8250">
                <a:latin typeface="Arial"/>
                <a:ea typeface="Arial"/>
                <a:cs typeface="Arial"/>
                <a:sym typeface="Arial"/>
              </a:defRPr>
            </a:pPr>
          </a:p>
          <a:p>
            <a:pPr defTabSz="616148">
              <a:defRPr sz="8250">
                <a:latin typeface="Arial"/>
                <a:ea typeface="Arial"/>
                <a:cs typeface="Arial"/>
                <a:sym typeface="Arial"/>
              </a:defRPr>
            </a:pPr>
          </a:p>
        </p:txBody>
      </p:sp>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1" name="Helen Caldicott Union of Concerned Scientist:…"/>
          <p:cNvSpPr txBox="1"/>
          <p:nvPr>
            <p:ph type="title"/>
          </p:nvPr>
        </p:nvSpPr>
        <p:spPr>
          <a:xfrm>
            <a:off x="159990" y="357187"/>
            <a:ext cx="23961422" cy="13186173"/>
          </a:xfrm>
          <a:prstGeom prst="rect">
            <a:avLst/>
          </a:prstGeom>
        </p:spPr>
        <p:txBody>
          <a:bodyPr/>
          <a:lstStyle/>
          <a:p>
            <a:pPr defTabSz="813315">
              <a:defRPr sz="7425">
                <a:latin typeface="Arial"/>
                <a:ea typeface="Arial"/>
                <a:cs typeface="Arial"/>
                <a:sym typeface="Arial"/>
              </a:defRPr>
            </a:pPr>
          </a:p>
          <a:p>
            <a:pPr defTabSz="813315">
              <a:defRPr sz="7425">
                <a:latin typeface="Arial"/>
                <a:ea typeface="Arial"/>
                <a:cs typeface="Arial"/>
                <a:sym typeface="Arial"/>
              </a:defRPr>
            </a:pPr>
            <a:r>
              <a:t>Helen Caldicott</a:t>
            </a:r>
            <a:br/>
            <a:r>
              <a:t>Union of Concerned Scientist:</a:t>
            </a:r>
          </a:p>
          <a:p>
            <a:pPr defTabSz="813315">
              <a:defRPr sz="7425">
                <a:latin typeface="Arial"/>
                <a:ea typeface="Arial"/>
                <a:cs typeface="Arial"/>
                <a:sym typeface="Arial"/>
              </a:defRPr>
            </a:pPr>
          </a:p>
          <a:p>
            <a:pPr defTabSz="813315">
              <a:defRPr sz="7425">
                <a:latin typeface="Arial"/>
                <a:ea typeface="Arial"/>
                <a:cs typeface="Arial"/>
                <a:sym typeface="Arial"/>
              </a:defRPr>
            </a:pPr>
            <a:r>
              <a:t>Free enterprise really means rich people get richer. They have the freedom to exploit and psychologically rape their fellow human beings in the process. Capitalism is destroying the earth. </a:t>
            </a:r>
          </a:p>
          <a:p>
            <a:pPr defTabSz="813315">
              <a:defRPr sz="7425">
                <a:latin typeface="Arial"/>
                <a:ea typeface="Arial"/>
                <a:cs typeface="Arial"/>
                <a:sym typeface="Arial"/>
              </a:defRPr>
            </a:pPr>
          </a:p>
          <a:p>
            <a:pPr defTabSz="813315">
              <a:defRPr sz="7425">
                <a:latin typeface="Arial"/>
                <a:ea typeface="Arial"/>
                <a:cs typeface="Arial"/>
                <a:sym typeface="Arial"/>
              </a:defRPr>
            </a:pPr>
          </a:p>
          <a:p>
            <a:pPr defTabSz="813315">
              <a:defRPr sz="7425">
                <a:latin typeface="Arial"/>
                <a:ea typeface="Arial"/>
                <a:cs typeface="Arial"/>
                <a:sym typeface="Arial"/>
              </a:defRPr>
            </a:pPr>
          </a:p>
        </p:txBody>
      </p:sp>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3" name="The Historical Roots of Our Ecologic Crisis By Lynn White Jr.…"/>
          <p:cNvSpPr txBox="1"/>
          <p:nvPr>
            <p:ph type="title"/>
          </p:nvPr>
        </p:nvSpPr>
        <p:spPr>
          <a:xfrm>
            <a:off x="234776" y="723583"/>
            <a:ext cx="23914448" cy="12794383"/>
          </a:xfrm>
          <a:prstGeom prst="rect">
            <a:avLst/>
          </a:prstGeom>
        </p:spPr>
        <p:txBody>
          <a:bodyPr/>
          <a:lstStyle/>
          <a:p>
            <a:pPr defTabSz="328612">
              <a:defRPr sz="4000">
                <a:latin typeface="Arial"/>
                <a:ea typeface="Arial"/>
                <a:cs typeface="Arial"/>
                <a:sym typeface="Arial"/>
              </a:defRPr>
            </a:pPr>
          </a:p>
          <a:p>
            <a:pPr defTabSz="328612">
              <a:defRPr sz="6800">
                <a:latin typeface="Arial"/>
                <a:ea typeface="Arial"/>
                <a:cs typeface="Arial"/>
                <a:sym typeface="Arial"/>
              </a:defRPr>
            </a:pPr>
            <a:r>
              <a:t>The Historical Roots of Our Ecologic Crisis</a:t>
            </a:r>
            <a:br/>
            <a:r>
              <a:t>By Lynn White Jr.</a:t>
            </a:r>
          </a:p>
          <a:p>
            <a:pPr defTabSz="328612">
              <a:defRPr sz="6800">
                <a:latin typeface="Arial"/>
                <a:ea typeface="Arial"/>
                <a:cs typeface="Arial"/>
                <a:sym typeface="Arial"/>
              </a:defRPr>
            </a:pPr>
          </a:p>
          <a:p>
            <a:pPr defTabSz="328612">
              <a:defRPr sz="6800">
                <a:latin typeface="Arial"/>
                <a:ea typeface="Arial"/>
                <a:cs typeface="Arial"/>
                <a:sym typeface="Arial"/>
              </a:defRPr>
            </a:pPr>
            <a:r>
              <a:t>Christianity, in absolute contrast to ancient paganism and Asia's religions (except, perhaps Zoroastrianism), not only established a dualism of man and nature but also insisted that it is God's will that man exploit nature for his proper ends.By destroying pagan animism, Christianity made it possible to exploit nature in a mood of indifference to the feelings of natural objects.</a:t>
            </a:r>
          </a:p>
          <a:p>
            <a:pPr defTabSz="328612">
              <a:defRPr sz="6000">
                <a:latin typeface="Arial"/>
                <a:ea typeface="Arial"/>
                <a:cs typeface="Arial"/>
                <a:sym typeface="Arial"/>
              </a:defRPr>
            </a:pPr>
          </a:p>
          <a:p>
            <a:pPr defTabSz="328612">
              <a:defRPr sz="3000">
                <a:latin typeface="Arial"/>
                <a:ea typeface="Arial"/>
                <a:cs typeface="Arial"/>
                <a:sym typeface="Arial"/>
              </a:defRPr>
            </a:pPr>
          </a:p>
          <a:p>
            <a:pPr defTabSz="328612">
              <a:defRPr sz="3000">
                <a:latin typeface="Arial"/>
                <a:ea typeface="Arial"/>
                <a:cs typeface="Arial"/>
                <a:sym typeface="Arial"/>
              </a:defRPr>
            </a:pPr>
          </a:p>
          <a:p>
            <a:pPr defTabSz="328612">
              <a:defRPr sz="3000">
                <a:latin typeface="Arial"/>
                <a:ea typeface="Arial"/>
                <a:cs typeface="Arial"/>
                <a:sym typeface="Arial"/>
              </a:defRPr>
            </a:pPr>
          </a:p>
          <a:p>
            <a:pPr defTabSz="328612">
              <a:defRPr sz="3000">
                <a:latin typeface="Arial"/>
                <a:ea typeface="Arial"/>
                <a:cs typeface="Arial"/>
                <a:sym typeface="Arial"/>
              </a:defRPr>
            </a:pPr>
          </a:p>
        </p:txBody>
      </p:sp>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5" name="The Historical Roots of Our Ecologic Crisis By Lynn White Jr.…"/>
          <p:cNvSpPr txBox="1"/>
          <p:nvPr>
            <p:ph type="title"/>
          </p:nvPr>
        </p:nvSpPr>
        <p:spPr>
          <a:xfrm>
            <a:off x="106412" y="357187"/>
            <a:ext cx="23991838" cy="13309328"/>
          </a:xfrm>
          <a:prstGeom prst="rect">
            <a:avLst/>
          </a:prstGeom>
        </p:spPr>
        <p:txBody>
          <a:bodyPr/>
          <a:lstStyle/>
          <a:p>
            <a:pPr>
              <a:defRPr sz="6900">
                <a:latin typeface="Arial"/>
                <a:ea typeface="Arial"/>
                <a:cs typeface="Arial"/>
                <a:sym typeface="Arial"/>
              </a:defRPr>
            </a:pPr>
            <a:r>
              <a:t>The Historical Roots of Our Ecologic Crisis</a:t>
            </a:r>
            <a:br/>
            <a:r>
              <a:t>By Lynn White Jr.</a:t>
            </a:r>
          </a:p>
          <a:p>
            <a:pPr>
              <a:defRPr sz="6900">
                <a:latin typeface="Arial"/>
                <a:ea typeface="Arial"/>
                <a:cs typeface="Arial"/>
                <a:sym typeface="Arial"/>
              </a:defRPr>
            </a:pPr>
          </a:p>
          <a:p>
            <a:pPr>
              <a:defRPr sz="6900">
                <a:latin typeface="Arial"/>
                <a:ea typeface="Arial"/>
                <a:cs typeface="Arial"/>
                <a:sym typeface="Arial"/>
              </a:defRPr>
            </a:pPr>
            <a:r>
              <a:t>But, as we now recognize, somewhat over a century ago science and technology hitherto quite separate activities-joined to give mankind powers which, to judge by many of the ecologic effects, are out of control. If so, Christianity bears a huge burden of guilt.</a:t>
            </a:r>
          </a:p>
          <a:p>
            <a:pPr>
              <a:defRPr sz="7500">
                <a:latin typeface="Arial"/>
                <a:ea typeface="Arial"/>
                <a:cs typeface="Arial"/>
                <a:sym typeface="Arial"/>
              </a:defRPr>
            </a:pPr>
          </a:p>
          <a:p>
            <a:pPr>
              <a:defRPr sz="7500">
                <a:latin typeface="Arial"/>
                <a:ea typeface="Arial"/>
                <a:cs typeface="Arial"/>
                <a:sym typeface="Arial"/>
              </a:defRPr>
            </a:pP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0" name="Harry Overstreet, Chair of Department of  Philosophy and Psychology at City College of New York Wrote in 1952:…"/>
          <p:cNvSpPr txBox="1"/>
          <p:nvPr>
            <p:ph type="ctrTitle"/>
          </p:nvPr>
        </p:nvSpPr>
        <p:spPr>
          <a:xfrm>
            <a:off x="220079" y="289656"/>
            <a:ext cx="24154620" cy="13229705"/>
          </a:xfrm>
          <a:prstGeom prst="rect">
            <a:avLst/>
          </a:prstGeom>
        </p:spPr>
        <p:txBody>
          <a:bodyPr/>
          <a:lstStyle/>
          <a:p>
            <a:pPr defTabSz="755808">
              <a:defRPr sz="6900">
                <a:latin typeface="Arial"/>
                <a:ea typeface="Arial"/>
                <a:cs typeface="Arial"/>
                <a:sym typeface="Arial"/>
              </a:defRPr>
            </a:pPr>
          </a:p>
          <a:p>
            <a:pPr defTabSz="755808">
              <a:defRPr sz="6900">
                <a:latin typeface="Arial"/>
                <a:ea typeface="Arial"/>
                <a:cs typeface="Arial"/>
                <a:sym typeface="Arial"/>
              </a:defRPr>
            </a:pPr>
            <a:r>
              <a:t>Harry Overstreet, Chair of Department of </a:t>
            </a:r>
            <a:br/>
            <a:r>
              <a:t>Philosophy and Psychology at City College of New York Wrote in 1952:</a:t>
            </a:r>
          </a:p>
          <a:p>
            <a:pPr defTabSz="755808">
              <a:defRPr sz="6900">
                <a:latin typeface="Arial"/>
                <a:ea typeface="Arial"/>
                <a:cs typeface="Arial"/>
                <a:sym typeface="Arial"/>
              </a:defRPr>
            </a:pPr>
          </a:p>
          <a:p>
            <a:pPr defTabSz="755808">
              <a:defRPr sz="6900">
                <a:latin typeface="Arial"/>
                <a:ea typeface="Arial"/>
                <a:cs typeface="Arial"/>
                <a:sym typeface="Arial"/>
              </a:defRPr>
            </a:pPr>
            <a:r>
              <a:t>Through clinical experience, we have come to recognize one invariable characteristic of that sick condition of the mind we call neurosis: namely, Rigidity…the rigidity is found in </a:t>
            </a:r>
            <a:br/>
            <a:r>
              <a:t>several areas.</a:t>
            </a:r>
          </a:p>
          <a:p>
            <a:pPr defTabSz="755808">
              <a:defRPr sz="6900">
                <a:latin typeface="Arial"/>
                <a:ea typeface="Arial"/>
                <a:cs typeface="Arial"/>
                <a:sym typeface="Arial"/>
              </a:defRPr>
            </a:pPr>
          </a:p>
          <a:p>
            <a:pPr defTabSz="755808">
              <a:defRPr sz="6900">
                <a:latin typeface="Arial"/>
                <a:ea typeface="Arial"/>
                <a:cs typeface="Arial"/>
                <a:sym typeface="Arial"/>
              </a:defRPr>
            </a:pPr>
          </a:p>
          <a:p>
            <a:pPr defTabSz="755808">
              <a:defRPr sz="6900">
                <a:latin typeface="Arial"/>
                <a:ea typeface="Arial"/>
                <a:cs typeface="Arial"/>
                <a:sym typeface="Arial"/>
              </a:defRPr>
            </a:pPr>
          </a:p>
        </p:txBody>
      </p:sp>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7" name="Sacrificial Nazi Oaks…"/>
          <p:cNvSpPr txBox="1"/>
          <p:nvPr>
            <p:ph type="title"/>
          </p:nvPr>
        </p:nvSpPr>
        <p:spPr>
          <a:xfrm>
            <a:off x="170594" y="357187"/>
            <a:ext cx="24042812" cy="13230077"/>
          </a:xfrm>
          <a:prstGeom prst="rect">
            <a:avLst/>
          </a:prstGeom>
        </p:spPr>
        <p:txBody>
          <a:bodyPr/>
          <a:lstStyle/>
          <a:p>
            <a:pPr defTabSz="365760">
              <a:defRPr sz="4800">
                <a:latin typeface="Tahoma"/>
                <a:ea typeface="Tahoma"/>
                <a:cs typeface="Tahoma"/>
                <a:sym typeface="Tahoma"/>
              </a:defRPr>
            </a:pPr>
            <a:r>
              <a:t>Sacrificial Nazi Oaks</a:t>
            </a:r>
          </a:p>
          <a:p>
            <a:pPr defTabSz="365760">
              <a:defRPr sz="4800">
                <a:latin typeface="Tahoma"/>
                <a:ea typeface="Tahoma"/>
                <a:cs typeface="Tahoma"/>
                <a:sym typeface="Tahoma"/>
              </a:defRPr>
            </a:pPr>
          </a:p>
          <a:p>
            <a:pPr defTabSz="365760">
              <a:defRPr sz="4800">
                <a:solidFill>
                  <a:srgbClr val="EBEBEB"/>
                </a:solidFill>
                <a:latin typeface="Arial"/>
                <a:ea typeface="Arial"/>
                <a:cs typeface="Arial"/>
                <a:sym typeface="Arial"/>
              </a:defRPr>
            </a:pPr>
          </a:p>
          <a:p>
            <a:pPr defTabSz="365760">
              <a:defRPr sz="4800">
                <a:solidFill>
                  <a:srgbClr val="EBEBEB"/>
                </a:solidFill>
                <a:latin typeface="Arial"/>
                <a:ea typeface="Arial"/>
                <a:cs typeface="Arial"/>
                <a:sym typeface="Arial"/>
              </a:defRPr>
            </a:pPr>
          </a:p>
          <a:p>
            <a:pPr defTabSz="365760">
              <a:defRPr sz="4800">
                <a:solidFill>
                  <a:srgbClr val="EBEBEB"/>
                </a:solidFill>
                <a:latin typeface="Arial"/>
                <a:ea typeface="Arial"/>
                <a:cs typeface="Arial"/>
                <a:sym typeface="Arial"/>
              </a:defRPr>
            </a:pPr>
          </a:p>
          <a:p>
            <a:pPr marL="137159" indent="-137159" algn="l" defTabSz="365760">
              <a:lnSpc>
                <a:spcPct val="80000"/>
              </a:lnSpc>
              <a:spcBef>
                <a:spcPts val="100"/>
              </a:spcBef>
              <a:buSzPct val="100000"/>
              <a:buFont typeface="Arial"/>
              <a:defRPr sz="4800">
                <a:solidFill>
                  <a:srgbClr val="EBEBEB"/>
                </a:solidFill>
                <a:latin typeface="Arial"/>
                <a:ea typeface="Arial"/>
                <a:cs typeface="Arial"/>
                <a:sym typeface="Arial"/>
              </a:defRPr>
            </a:pPr>
            <a:r>
              <a:t>In 1908, a play written by Guido Von List was </a:t>
            </a:r>
            <a:br/>
            <a:r>
              <a:t>most likely the inspiration of Hitler’s own play </a:t>
            </a:r>
            <a:br/>
            <a:r>
              <a:t>that he feverishly wrote &amp; passionately described </a:t>
            </a:r>
            <a:br/>
            <a:r>
              <a:t>one night to his roommate depicting German </a:t>
            </a:r>
            <a:br/>
            <a:r>
              <a:t>shamans protecting the Bavarian Alps from Christian </a:t>
            </a:r>
            <a:br/>
            <a:r>
              <a:t>missionaries with sacrificial oak tree imagery lurking </a:t>
            </a:r>
            <a:br/>
            <a:r>
              <a:t>in the background.</a:t>
            </a:r>
            <a:br/>
          </a:p>
          <a:p>
            <a:pPr marL="137159" indent="-137159" algn="l" defTabSz="365760">
              <a:lnSpc>
                <a:spcPct val="80000"/>
              </a:lnSpc>
              <a:spcBef>
                <a:spcPts val="100"/>
              </a:spcBef>
              <a:buSzPct val="100000"/>
              <a:buFont typeface="Arial"/>
              <a:defRPr sz="4800">
                <a:solidFill>
                  <a:srgbClr val="EBEBEB"/>
                </a:solidFill>
                <a:latin typeface="Arial"/>
                <a:ea typeface="Arial"/>
                <a:cs typeface="Arial"/>
                <a:sym typeface="Arial"/>
              </a:defRPr>
            </a:pPr>
            <a:r>
              <a:t>The Aryans of Europe worshipped the oak as it was the </a:t>
            </a:r>
            <a:br/>
            <a:r>
              <a:t>symbol of fertility, sacrifice &amp; power – values which the </a:t>
            </a:r>
            <a:br/>
            <a:r>
              <a:t>Nazis glorified politically through Hitler’s secularized version </a:t>
            </a:r>
            <a:br/>
            <a:r>
              <a:t>of volkisch socialism as they promoted aryan fertility &amp; </a:t>
            </a:r>
            <a:br/>
            <a:r>
              <a:t>power through sacrifice.</a:t>
            </a:r>
          </a:p>
          <a:p>
            <a:pPr algn="l" defTabSz="365760">
              <a:lnSpc>
                <a:spcPct val="80000"/>
              </a:lnSpc>
              <a:spcBef>
                <a:spcPts val="100"/>
              </a:spcBef>
              <a:defRPr sz="3000">
                <a:solidFill>
                  <a:srgbClr val="EBEBEB"/>
                </a:solidFill>
                <a:latin typeface="Arial"/>
                <a:ea typeface="Arial"/>
                <a:cs typeface="Arial"/>
                <a:sym typeface="Arial"/>
              </a:defRPr>
            </a:pPr>
          </a:p>
          <a:p>
            <a:pPr defTabSz="365760">
              <a:defRPr sz="3000">
                <a:solidFill>
                  <a:srgbClr val="EBEBEB"/>
                </a:solidFill>
                <a:latin typeface="Arial"/>
                <a:ea typeface="Arial"/>
                <a:cs typeface="Arial"/>
                <a:sym typeface="Arial"/>
              </a:defRPr>
            </a:pPr>
          </a:p>
          <a:p>
            <a:pPr defTabSz="365760">
              <a:defRPr sz="3000">
                <a:solidFill>
                  <a:srgbClr val="EBEBEB"/>
                </a:solidFill>
                <a:latin typeface="Arial"/>
                <a:ea typeface="Arial"/>
                <a:cs typeface="Arial"/>
                <a:sym typeface="Arial"/>
              </a:defRPr>
            </a:pPr>
          </a:p>
          <a:p>
            <a:pPr defTabSz="365760">
              <a:defRPr sz="3000">
                <a:solidFill>
                  <a:srgbClr val="EBEBEB"/>
                </a:solidFill>
                <a:latin typeface="Arial"/>
                <a:ea typeface="Arial"/>
                <a:cs typeface="Arial"/>
                <a:sym typeface="Arial"/>
              </a:defRPr>
            </a:pPr>
          </a:p>
        </p:txBody>
      </p:sp>
      <p:pic>
        <p:nvPicPr>
          <p:cNvPr id="168" name="musser#25.jpg" descr="musser#25.jpg"/>
          <p:cNvPicPr>
            <a:picLocks noChangeAspect="1"/>
          </p:cNvPicPr>
          <p:nvPr/>
        </p:nvPicPr>
        <p:blipFill>
          <a:blip r:embed="rId2">
            <a:extLst/>
          </a:blip>
          <a:stretch>
            <a:fillRect/>
          </a:stretch>
        </p:blipFill>
        <p:spPr>
          <a:xfrm>
            <a:off x="16060591" y="238125"/>
            <a:ext cx="6771860" cy="7538983"/>
          </a:xfrm>
          <a:prstGeom prst="rect">
            <a:avLst/>
          </a:prstGeom>
          <a:ln w="12700">
            <a:miter lim="400000"/>
          </a:ln>
        </p:spPr>
      </p:pic>
      <p:pic>
        <p:nvPicPr>
          <p:cNvPr id="169" name="musser#5.jpg" descr="musser#5.jpg"/>
          <p:cNvPicPr>
            <a:picLocks noChangeAspect="1"/>
          </p:cNvPicPr>
          <p:nvPr/>
        </p:nvPicPr>
        <p:blipFill>
          <a:blip r:embed="rId3">
            <a:extLst/>
          </a:blip>
          <a:stretch>
            <a:fillRect/>
          </a:stretch>
        </p:blipFill>
        <p:spPr>
          <a:xfrm>
            <a:off x="17492250" y="7507994"/>
            <a:ext cx="4585105" cy="6166676"/>
          </a:xfrm>
          <a:prstGeom prst="rect">
            <a:avLst/>
          </a:prstGeom>
          <a:ln w="12700">
            <a:miter lim="400000"/>
          </a:ln>
        </p:spPr>
      </p:pic>
    </p:spTree>
  </p:cSld>
  <p:clrMapOvr>
    <a:masterClrMapping/>
  </p:clrMapOvr>
  <p:transition xmlns:p14="http://schemas.microsoft.com/office/powerpoint/2010/main" spd="med" advClick="1"/>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1" name="Double-click to edit"/>
          <p:cNvSpPr txBox="1"/>
          <p:nvPr>
            <p:ph type="title"/>
          </p:nvPr>
        </p:nvSpPr>
        <p:spPr>
          <a:xfrm>
            <a:off x="385743" y="357187"/>
            <a:ext cx="23612514" cy="13001626"/>
          </a:xfrm>
          <a:prstGeom prst="rect">
            <a:avLst/>
          </a:prstGeom>
        </p:spPr>
        <p:txBody>
          <a:bodyPr/>
          <a:lstStyle/>
          <a:p>
            <a:pPr defTabSz="607933">
              <a:defRPr sz="8288"/>
            </a:pPr>
          </a:p>
          <a:p>
            <a:pPr defTabSz="607933">
              <a:defRPr sz="8288"/>
            </a:pPr>
          </a:p>
          <a:p>
            <a:pPr defTabSz="607933">
              <a:defRPr sz="8288"/>
            </a:pPr>
          </a:p>
          <a:p>
            <a:pPr defTabSz="607933">
              <a:defRPr sz="8288"/>
            </a:pPr>
          </a:p>
          <a:p>
            <a:pPr defTabSz="607933">
              <a:defRPr sz="8288"/>
            </a:pPr>
          </a:p>
          <a:p>
            <a:pPr defTabSz="607933">
              <a:defRPr sz="8288"/>
            </a:pPr>
          </a:p>
          <a:p>
            <a:pPr defTabSz="607933">
              <a:defRPr sz="8288"/>
            </a:pPr>
          </a:p>
          <a:p>
            <a:pPr defTabSz="607933">
              <a:defRPr sz="8288"/>
            </a:pPr>
          </a:p>
          <a:p>
            <a:pPr defTabSz="607933">
              <a:defRPr sz="8288"/>
            </a:pPr>
          </a:p>
        </p:txBody>
      </p:sp>
      <p:pic>
        <p:nvPicPr>
          <p:cNvPr id="172" name="musser#1.jpg" descr="musser#1.jpg"/>
          <p:cNvPicPr>
            <a:picLocks noChangeAspect="1"/>
          </p:cNvPicPr>
          <p:nvPr/>
        </p:nvPicPr>
        <p:blipFill>
          <a:blip r:embed="rId2">
            <a:extLst/>
          </a:blip>
          <a:stretch>
            <a:fillRect/>
          </a:stretch>
        </p:blipFill>
        <p:spPr>
          <a:xfrm>
            <a:off x="4803775" y="1036637"/>
            <a:ext cx="15097550" cy="11192007"/>
          </a:xfrm>
          <a:prstGeom prst="rect">
            <a:avLst/>
          </a:prstGeom>
          <a:ln w="12700">
            <a:miter lim="400000"/>
          </a:ln>
        </p:spPr>
      </p:pic>
    </p:spTree>
  </p:cSld>
  <p:clrMapOvr>
    <a:masterClrMapping/>
  </p:clrMapOvr>
  <p:transition xmlns:p14="http://schemas.microsoft.com/office/powerpoint/2010/main" spd="med" advClick="1"/>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4" name="Double-click to edit"/>
          <p:cNvSpPr txBox="1"/>
          <p:nvPr>
            <p:ph type="title"/>
          </p:nvPr>
        </p:nvSpPr>
        <p:spPr>
          <a:xfrm>
            <a:off x="259239" y="357187"/>
            <a:ext cx="23865522" cy="13174546"/>
          </a:xfrm>
          <a:prstGeom prst="rect">
            <a:avLst/>
          </a:prstGeom>
        </p:spPr>
        <p:txBody>
          <a:bodyPr/>
          <a:lstStyle/>
          <a:p>
            <a:pPr defTabSz="681870">
              <a:defRPr sz="9296"/>
            </a:pPr>
          </a:p>
          <a:p>
            <a:pPr defTabSz="681870">
              <a:defRPr sz="9296"/>
            </a:pPr>
          </a:p>
          <a:p>
            <a:pPr defTabSz="681870">
              <a:defRPr sz="9296"/>
            </a:pPr>
          </a:p>
          <a:p>
            <a:pPr defTabSz="681870">
              <a:defRPr sz="9296"/>
            </a:pPr>
          </a:p>
          <a:p>
            <a:pPr defTabSz="681870">
              <a:defRPr sz="9296"/>
            </a:pPr>
          </a:p>
          <a:p>
            <a:pPr defTabSz="681870">
              <a:defRPr sz="9296"/>
            </a:pPr>
          </a:p>
          <a:p>
            <a:pPr defTabSz="681870">
              <a:defRPr sz="9296"/>
            </a:pPr>
          </a:p>
          <a:p>
            <a:pPr defTabSz="681870">
              <a:defRPr sz="9296"/>
            </a:pPr>
          </a:p>
        </p:txBody>
      </p:sp>
      <p:pic>
        <p:nvPicPr>
          <p:cNvPr id="175" name="musser#2.jpg" descr="musser#2.jpg"/>
          <p:cNvPicPr>
            <a:picLocks noChangeAspect="1"/>
          </p:cNvPicPr>
          <p:nvPr/>
        </p:nvPicPr>
        <p:blipFill>
          <a:blip r:embed="rId2">
            <a:extLst/>
          </a:blip>
          <a:stretch>
            <a:fillRect/>
          </a:stretch>
        </p:blipFill>
        <p:spPr>
          <a:xfrm>
            <a:off x="4638044" y="825500"/>
            <a:ext cx="15107912" cy="11074245"/>
          </a:xfrm>
          <a:prstGeom prst="rect">
            <a:avLst/>
          </a:prstGeom>
          <a:ln w="12700">
            <a:miter lim="400000"/>
          </a:ln>
        </p:spPr>
      </p:pic>
    </p:spTree>
  </p:cSld>
  <p:clrMapOvr>
    <a:masterClrMapping/>
  </p:clrMapOvr>
  <p:transition xmlns:p14="http://schemas.microsoft.com/office/powerpoint/2010/main" spd="med" advClick="1"/>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7" name="Double-click to edit"/>
          <p:cNvSpPr txBox="1"/>
          <p:nvPr>
            <p:ph type="title"/>
          </p:nvPr>
        </p:nvSpPr>
        <p:spPr>
          <a:xfrm>
            <a:off x="254217" y="357187"/>
            <a:ext cx="23875566" cy="13172034"/>
          </a:xfrm>
          <a:prstGeom prst="rect">
            <a:avLst/>
          </a:prstGeom>
        </p:spPr>
        <p:txBody>
          <a:bodyPr/>
          <a:lstStyle/>
          <a:p>
            <a:pPr defTabSz="616148">
              <a:defRPr sz="8400"/>
            </a:pPr>
          </a:p>
          <a:p>
            <a:pPr defTabSz="616148">
              <a:defRPr sz="8400"/>
            </a:pPr>
          </a:p>
          <a:p>
            <a:pPr defTabSz="616148">
              <a:defRPr sz="8400"/>
            </a:pPr>
          </a:p>
          <a:p>
            <a:pPr defTabSz="616148">
              <a:defRPr sz="8400"/>
            </a:pPr>
          </a:p>
          <a:p>
            <a:pPr defTabSz="616148">
              <a:defRPr sz="8400"/>
            </a:pPr>
          </a:p>
          <a:p>
            <a:pPr defTabSz="616148">
              <a:defRPr sz="8400"/>
            </a:pPr>
          </a:p>
          <a:p>
            <a:pPr defTabSz="616148">
              <a:defRPr sz="8400"/>
            </a:pPr>
          </a:p>
          <a:p>
            <a:pPr defTabSz="616148">
              <a:defRPr sz="8400"/>
            </a:pPr>
          </a:p>
          <a:p>
            <a:pPr defTabSz="616148">
              <a:defRPr sz="8400"/>
            </a:pPr>
          </a:p>
        </p:txBody>
      </p:sp>
      <p:pic>
        <p:nvPicPr>
          <p:cNvPr id="178" name="musser#6.jpg" descr="musser#6.jpg"/>
          <p:cNvPicPr>
            <a:picLocks noChangeAspect="1"/>
          </p:cNvPicPr>
          <p:nvPr/>
        </p:nvPicPr>
        <p:blipFill>
          <a:blip r:embed="rId2">
            <a:extLst/>
          </a:blip>
          <a:stretch>
            <a:fillRect/>
          </a:stretch>
        </p:blipFill>
        <p:spPr>
          <a:xfrm>
            <a:off x="3730528" y="1046162"/>
            <a:ext cx="16922944" cy="10426772"/>
          </a:xfrm>
          <a:prstGeom prst="rect">
            <a:avLst/>
          </a:prstGeom>
          <a:ln w="12700">
            <a:miter lim="400000"/>
          </a:ln>
        </p:spPr>
      </p:pic>
    </p:spTree>
  </p:cSld>
  <p:clrMapOvr>
    <a:masterClrMapping/>
  </p:clrMapOvr>
  <p:transition xmlns:p14="http://schemas.microsoft.com/office/powerpoint/2010/main" spd="med" advClick="1"/>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0" name="Double-click to edit"/>
          <p:cNvSpPr txBox="1"/>
          <p:nvPr>
            <p:ph type="title"/>
          </p:nvPr>
        </p:nvSpPr>
        <p:spPr>
          <a:xfrm>
            <a:off x="219242" y="357187"/>
            <a:ext cx="23945516" cy="13170825"/>
          </a:xfrm>
          <a:prstGeom prst="rect">
            <a:avLst/>
          </a:prstGeom>
        </p:spPr>
        <p:txBody>
          <a:bodyPr/>
          <a:lstStyle/>
          <a:p>
            <a:pPr defTabSz="764024">
              <a:defRPr sz="10416"/>
            </a:pPr>
          </a:p>
          <a:p>
            <a:pPr defTabSz="764024">
              <a:defRPr sz="10416"/>
            </a:pPr>
          </a:p>
          <a:p>
            <a:pPr defTabSz="764024">
              <a:defRPr sz="10416"/>
            </a:pPr>
          </a:p>
          <a:p>
            <a:pPr defTabSz="764024">
              <a:defRPr sz="10416"/>
            </a:pPr>
          </a:p>
          <a:p>
            <a:pPr defTabSz="764024">
              <a:defRPr sz="10416"/>
            </a:pPr>
          </a:p>
          <a:p>
            <a:pPr defTabSz="764024">
              <a:defRPr sz="10416"/>
            </a:pPr>
          </a:p>
          <a:p>
            <a:pPr defTabSz="764024">
              <a:defRPr sz="10416"/>
            </a:pPr>
          </a:p>
        </p:txBody>
      </p:sp>
      <p:pic>
        <p:nvPicPr>
          <p:cNvPr id="181" name="musser#5.jpg" descr="musser#5.jpg"/>
          <p:cNvPicPr>
            <a:picLocks noChangeAspect="1"/>
          </p:cNvPicPr>
          <p:nvPr/>
        </p:nvPicPr>
        <p:blipFill>
          <a:blip r:embed="rId2">
            <a:extLst/>
          </a:blip>
          <a:stretch>
            <a:fillRect/>
          </a:stretch>
        </p:blipFill>
        <p:spPr>
          <a:xfrm>
            <a:off x="8104134" y="1360079"/>
            <a:ext cx="8175732" cy="10995842"/>
          </a:xfrm>
          <a:prstGeom prst="rect">
            <a:avLst/>
          </a:prstGeom>
          <a:ln w="12700">
            <a:miter lim="400000"/>
          </a:ln>
        </p:spPr>
      </p:pic>
    </p:spTree>
  </p:cSld>
  <p:clrMapOvr>
    <a:masterClrMapping/>
  </p:clrMapOvr>
  <p:transition xmlns:p14="http://schemas.microsoft.com/office/powerpoint/2010/main" spd="med" advClick="1"/>
</p:sld>
</file>

<file path=ppt/slides/slide2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3" name="Double-click to edit"/>
          <p:cNvSpPr txBox="1"/>
          <p:nvPr>
            <p:ph type="title"/>
          </p:nvPr>
        </p:nvSpPr>
        <p:spPr>
          <a:xfrm>
            <a:off x="249101" y="357187"/>
            <a:ext cx="23885798" cy="13212218"/>
          </a:xfrm>
          <a:prstGeom prst="rect">
            <a:avLst/>
          </a:prstGeom>
        </p:spPr>
        <p:txBody>
          <a:bodyPr/>
          <a:lstStyle/>
          <a:p>
            <a:pPr defTabSz="624363">
              <a:defRPr sz="8512"/>
            </a:pPr>
          </a:p>
          <a:p>
            <a:pPr defTabSz="624363">
              <a:defRPr sz="8512"/>
            </a:pPr>
          </a:p>
          <a:p>
            <a:pPr defTabSz="624363">
              <a:defRPr sz="8512"/>
            </a:pPr>
          </a:p>
          <a:p>
            <a:pPr defTabSz="624363">
              <a:defRPr sz="8512"/>
            </a:pPr>
          </a:p>
          <a:p>
            <a:pPr defTabSz="624363">
              <a:defRPr sz="8512"/>
            </a:pPr>
          </a:p>
          <a:p>
            <a:pPr defTabSz="624363">
              <a:defRPr sz="8512"/>
            </a:pPr>
          </a:p>
          <a:p>
            <a:pPr defTabSz="624363">
              <a:defRPr sz="8512"/>
            </a:pPr>
          </a:p>
          <a:p>
            <a:pPr defTabSz="624363">
              <a:defRPr sz="8512"/>
            </a:pPr>
          </a:p>
          <a:p>
            <a:pPr defTabSz="624363">
              <a:defRPr sz="8512"/>
            </a:pPr>
          </a:p>
        </p:txBody>
      </p:sp>
      <p:pic>
        <p:nvPicPr>
          <p:cNvPr id="184" name="musser#3.jpg" descr="musser#3.jpg"/>
          <p:cNvPicPr>
            <a:picLocks noChangeAspect="1"/>
          </p:cNvPicPr>
          <p:nvPr/>
        </p:nvPicPr>
        <p:blipFill>
          <a:blip r:embed="rId2">
            <a:extLst/>
          </a:blip>
          <a:stretch>
            <a:fillRect/>
          </a:stretch>
        </p:blipFill>
        <p:spPr>
          <a:xfrm>
            <a:off x="9315178" y="2162499"/>
            <a:ext cx="5753643" cy="9391002"/>
          </a:xfrm>
          <a:prstGeom prst="rect">
            <a:avLst/>
          </a:prstGeom>
          <a:ln w="12700">
            <a:miter lim="400000"/>
          </a:ln>
        </p:spPr>
      </p:pic>
    </p:spTree>
  </p:cSld>
  <p:clrMapOvr>
    <a:masterClrMapping/>
  </p:clrMapOvr>
  <p:transition xmlns:p14="http://schemas.microsoft.com/office/powerpoint/2010/main" spd="med" advClick="1"/>
</p:sld>
</file>

<file path=ppt/slides/slide2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6" name="Arthur Schopenhauer was an  Anti-Semitic Animal Rights Guru 1788-1860"/>
          <p:cNvSpPr txBox="1"/>
          <p:nvPr>
            <p:ph type="title"/>
          </p:nvPr>
        </p:nvSpPr>
        <p:spPr>
          <a:xfrm>
            <a:off x="201476" y="357187"/>
            <a:ext cx="23981048" cy="13117154"/>
          </a:xfrm>
          <a:prstGeom prst="rect">
            <a:avLst/>
          </a:prstGeom>
        </p:spPr>
        <p:txBody>
          <a:bodyPr/>
          <a:lstStyle/>
          <a:p>
            <a:pPr defTabSz="905255">
              <a:defRPr sz="7425">
                <a:latin typeface="Arial"/>
                <a:ea typeface="Arial"/>
                <a:cs typeface="Arial"/>
                <a:sym typeface="Arial"/>
              </a:defRPr>
            </a:pPr>
            <a:r>
              <a:t>Arthur Schopenhauer was an </a:t>
            </a:r>
            <a:br/>
            <a:r>
              <a:t>Anti-Semitic Animal Rights Guru 1788-1860</a:t>
            </a:r>
          </a:p>
          <a:p>
            <a:pPr defTabSz="905255">
              <a:defRPr sz="7425">
                <a:latin typeface="Arial"/>
                <a:ea typeface="Arial"/>
                <a:cs typeface="Arial"/>
                <a:sym typeface="Arial"/>
              </a:defRPr>
            </a:pPr>
          </a:p>
          <a:p>
            <a:pPr defTabSz="905255">
              <a:defRPr sz="7425">
                <a:latin typeface="Arial"/>
                <a:ea typeface="Arial"/>
                <a:cs typeface="Arial"/>
                <a:sym typeface="Arial"/>
              </a:defRPr>
            </a:pPr>
          </a:p>
          <a:p>
            <a:pPr defTabSz="905255">
              <a:defRPr sz="7425">
                <a:latin typeface="Arial"/>
                <a:ea typeface="Arial"/>
                <a:cs typeface="Arial"/>
                <a:sym typeface="Arial"/>
              </a:defRPr>
            </a:pPr>
          </a:p>
          <a:p>
            <a:pPr defTabSz="905255">
              <a:defRPr sz="7425">
                <a:latin typeface="Arial"/>
                <a:ea typeface="Arial"/>
                <a:cs typeface="Arial"/>
                <a:sym typeface="Arial"/>
              </a:defRPr>
            </a:pPr>
          </a:p>
          <a:p>
            <a:pPr defTabSz="905255">
              <a:defRPr sz="7425">
                <a:latin typeface="Arial"/>
                <a:ea typeface="Arial"/>
                <a:cs typeface="Arial"/>
                <a:sym typeface="Arial"/>
              </a:defRPr>
            </a:pPr>
          </a:p>
          <a:p>
            <a:pPr defTabSz="905255">
              <a:defRPr sz="7425">
                <a:latin typeface="Arial"/>
                <a:ea typeface="Arial"/>
                <a:cs typeface="Arial"/>
                <a:sym typeface="Arial"/>
              </a:defRPr>
            </a:pPr>
          </a:p>
          <a:p>
            <a:pPr defTabSz="905255">
              <a:defRPr sz="7425">
                <a:latin typeface="Arial"/>
                <a:ea typeface="Arial"/>
                <a:cs typeface="Arial"/>
                <a:sym typeface="Arial"/>
              </a:defRPr>
            </a:pPr>
          </a:p>
          <a:p>
            <a:pPr defTabSz="905255">
              <a:defRPr sz="7425">
                <a:latin typeface="Arial"/>
                <a:ea typeface="Arial"/>
                <a:cs typeface="Arial"/>
                <a:sym typeface="Arial"/>
              </a:defRPr>
            </a:pPr>
          </a:p>
          <a:p>
            <a:pPr defTabSz="905255">
              <a:defRPr sz="7425">
                <a:latin typeface="Arial"/>
                <a:ea typeface="Arial"/>
                <a:cs typeface="Arial"/>
                <a:sym typeface="Arial"/>
              </a:defRPr>
            </a:pPr>
          </a:p>
        </p:txBody>
      </p:sp>
      <p:pic>
        <p:nvPicPr>
          <p:cNvPr id="187" name="musser#7.jpg" descr="musser#7.jpg"/>
          <p:cNvPicPr>
            <a:picLocks noChangeAspect="1"/>
          </p:cNvPicPr>
          <p:nvPr/>
        </p:nvPicPr>
        <p:blipFill>
          <a:blip r:embed="rId2">
            <a:extLst/>
          </a:blip>
          <a:stretch>
            <a:fillRect/>
          </a:stretch>
        </p:blipFill>
        <p:spPr>
          <a:xfrm>
            <a:off x="8394158" y="3365647"/>
            <a:ext cx="7595684" cy="9669588"/>
          </a:xfrm>
          <a:prstGeom prst="rect">
            <a:avLst/>
          </a:prstGeom>
          <a:ln w="12700">
            <a:miter lim="400000"/>
          </a:ln>
        </p:spPr>
      </p:pic>
    </p:spTree>
  </p:cSld>
  <p:clrMapOvr>
    <a:masterClrMapping/>
  </p:clrMapOvr>
  <p:transition xmlns:p14="http://schemas.microsoft.com/office/powerpoint/2010/main" spd="med" advClick="1"/>
</p:sld>
</file>

<file path=ppt/slides/slide2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9" name="Double-click to edit"/>
          <p:cNvSpPr txBox="1"/>
          <p:nvPr>
            <p:ph type="title"/>
          </p:nvPr>
        </p:nvSpPr>
        <p:spPr>
          <a:xfrm>
            <a:off x="219893" y="357187"/>
            <a:ext cx="23944214" cy="13001626"/>
          </a:xfrm>
          <a:prstGeom prst="rect">
            <a:avLst/>
          </a:prstGeom>
        </p:spPr>
        <p:txBody>
          <a:bodyPr/>
          <a:lstStyle/>
          <a:p>
            <a:pPr defTabSz="755808">
              <a:defRPr sz="10304"/>
            </a:pPr>
          </a:p>
          <a:p>
            <a:pPr defTabSz="755808">
              <a:defRPr sz="10304"/>
            </a:pPr>
          </a:p>
          <a:p>
            <a:pPr defTabSz="755808">
              <a:defRPr sz="10304"/>
            </a:pPr>
          </a:p>
          <a:p>
            <a:pPr defTabSz="755808">
              <a:defRPr sz="10304"/>
            </a:pPr>
          </a:p>
          <a:p>
            <a:pPr defTabSz="755808">
              <a:defRPr sz="10304"/>
            </a:pPr>
          </a:p>
          <a:p>
            <a:pPr defTabSz="755808">
              <a:defRPr sz="10304"/>
            </a:pPr>
          </a:p>
          <a:p>
            <a:pPr defTabSz="755808">
              <a:defRPr sz="10304"/>
            </a:pPr>
          </a:p>
        </p:txBody>
      </p:sp>
      <p:pic>
        <p:nvPicPr>
          <p:cNvPr id="190" name="musser#11.jpg" descr="musser#11.jpg"/>
          <p:cNvPicPr>
            <a:picLocks noChangeAspect="1"/>
          </p:cNvPicPr>
          <p:nvPr/>
        </p:nvPicPr>
        <p:blipFill>
          <a:blip r:embed="rId2">
            <a:extLst/>
          </a:blip>
          <a:stretch>
            <a:fillRect/>
          </a:stretch>
        </p:blipFill>
        <p:spPr>
          <a:xfrm>
            <a:off x="7078331" y="401637"/>
            <a:ext cx="10227337" cy="12545147"/>
          </a:xfrm>
          <a:prstGeom prst="rect">
            <a:avLst/>
          </a:prstGeom>
          <a:ln w="12700">
            <a:miter lim="400000"/>
          </a:ln>
        </p:spPr>
      </p:pic>
    </p:spTree>
  </p:cSld>
  <p:clrMapOvr>
    <a:masterClrMapping/>
  </p:clrMapOvr>
  <p:transition xmlns:p14="http://schemas.microsoft.com/office/powerpoint/2010/main" spd="med" advClick="1"/>
</p:sld>
</file>

<file path=ppt/slides/slide2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2" name="Ernst Haeckel…"/>
          <p:cNvSpPr txBox="1"/>
          <p:nvPr>
            <p:ph type="title"/>
          </p:nvPr>
        </p:nvSpPr>
        <p:spPr>
          <a:xfrm>
            <a:off x="220079" y="357187"/>
            <a:ext cx="23943842" cy="13262447"/>
          </a:xfrm>
          <a:prstGeom prst="rect">
            <a:avLst/>
          </a:prstGeom>
        </p:spPr>
        <p:txBody>
          <a:bodyPr/>
          <a:lstStyle/>
          <a:p>
            <a:pPr marL="137160" indent="-137160" defTabSz="365760">
              <a:lnSpc>
                <a:spcPct val="90000"/>
              </a:lnSpc>
              <a:spcBef>
                <a:spcPts val="300"/>
              </a:spcBef>
              <a:defRPr sz="5200">
                <a:latin typeface="Tahoma"/>
                <a:ea typeface="Tahoma"/>
                <a:cs typeface="Tahoma"/>
                <a:sym typeface="Tahoma"/>
              </a:defRPr>
            </a:pPr>
            <a:r>
              <a:t>Ernst Haeckel</a:t>
            </a:r>
          </a:p>
          <a:p>
            <a:pPr marL="137160" indent="-137160" defTabSz="365760">
              <a:lnSpc>
                <a:spcPct val="90000"/>
              </a:lnSpc>
              <a:spcBef>
                <a:spcPts val="300"/>
              </a:spcBef>
              <a:defRPr sz="5200">
                <a:latin typeface="Tahoma"/>
                <a:ea typeface="Tahoma"/>
                <a:cs typeface="Tahoma"/>
                <a:sym typeface="Tahoma"/>
              </a:defRPr>
            </a:pPr>
            <a:r>
              <a:t>1834-1919</a:t>
            </a:r>
          </a:p>
          <a:p>
            <a:pPr marL="137160" indent="-137160" defTabSz="365760">
              <a:lnSpc>
                <a:spcPct val="90000"/>
              </a:lnSpc>
              <a:spcBef>
                <a:spcPts val="200"/>
              </a:spcBef>
              <a:defRPr sz="5200">
                <a:latin typeface="Tahoma"/>
                <a:ea typeface="Tahoma"/>
                <a:cs typeface="Tahoma"/>
                <a:sym typeface="Tahoma"/>
              </a:defRPr>
            </a:pPr>
            <a:r>
              <a:t>The Father of German Ecology </a:t>
            </a:r>
            <a:br/>
            <a:r>
              <a:t>&amp; Social Darwinism</a:t>
            </a:r>
          </a:p>
          <a:p>
            <a:pPr marL="137160" indent="-137160" defTabSz="365760">
              <a:lnSpc>
                <a:spcPct val="90000"/>
              </a:lnSpc>
              <a:spcBef>
                <a:spcPts val="200"/>
              </a:spcBef>
              <a:defRPr b="1" sz="5200">
                <a:latin typeface="Tahoma"/>
                <a:ea typeface="Tahoma"/>
                <a:cs typeface="Tahoma"/>
                <a:sym typeface="Tahoma"/>
              </a:defRPr>
            </a:pPr>
          </a:p>
          <a:p>
            <a:pPr marL="137160" indent="-137160" defTabSz="365760">
              <a:lnSpc>
                <a:spcPct val="90000"/>
              </a:lnSpc>
              <a:spcBef>
                <a:spcPts val="200"/>
              </a:spcBef>
              <a:defRPr b="1" sz="5200">
                <a:latin typeface="Tahoma"/>
                <a:ea typeface="Tahoma"/>
                <a:cs typeface="Tahoma"/>
                <a:sym typeface="Tahoma"/>
              </a:defRPr>
            </a:pPr>
          </a:p>
          <a:p>
            <a:pPr marL="137160" indent="-137160" defTabSz="365760">
              <a:lnSpc>
                <a:spcPct val="90000"/>
              </a:lnSpc>
              <a:spcBef>
                <a:spcPts val="200"/>
              </a:spcBef>
              <a:defRPr sz="5200">
                <a:latin typeface="Arial"/>
                <a:ea typeface="Arial"/>
                <a:cs typeface="Arial"/>
                <a:sym typeface="Arial"/>
              </a:defRPr>
            </a:pPr>
          </a:p>
          <a:p>
            <a:pPr marL="137160" indent="-137160" algn="l" defTabSz="365760">
              <a:lnSpc>
                <a:spcPct val="80000"/>
              </a:lnSpc>
              <a:spcBef>
                <a:spcPts val="100"/>
              </a:spcBef>
              <a:buSzPct val="100000"/>
              <a:defRPr sz="5200">
                <a:latin typeface="Arial"/>
                <a:ea typeface="Arial"/>
                <a:cs typeface="Arial"/>
                <a:sym typeface="Arial"/>
              </a:defRPr>
            </a:pPr>
            <a:r>
              <a:t>Haeckel coined the term ‘ecology’ in 1866.</a:t>
            </a:r>
            <a:br/>
          </a:p>
          <a:p>
            <a:pPr marL="137160" indent="-137160" algn="l" defTabSz="365760">
              <a:lnSpc>
                <a:spcPct val="80000"/>
              </a:lnSpc>
              <a:spcBef>
                <a:spcPts val="100"/>
              </a:spcBef>
              <a:buSzPct val="100000"/>
              <a:defRPr sz="5200">
                <a:latin typeface="Arial"/>
                <a:ea typeface="Arial"/>
                <a:cs typeface="Arial"/>
                <a:sym typeface="Arial"/>
              </a:defRPr>
            </a:pPr>
            <a:r>
              <a:t>Haeckel was the first German scientist </a:t>
            </a:r>
            <a:br/>
            <a:r>
              <a:t>to describe the Jews as a biological problem.</a:t>
            </a:r>
            <a:br/>
          </a:p>
          <a:p>
            <a:pPr marL="137160" indent="-137160" algn="l" defTabSz="365760">
              <a:lnSpc>
                <a:spcPct val="80000"/>
              </a:lnSpc>
              <a:spcBef>
                <a:spcPts val="100"/>
              </a:spcBef>
              <a:buSzPct val="100000"/>
              <a:defRPr sz="5200">
                <a:latin typeface="Arial"/>
                <a:ea typeface="Arial"/>
                <a:cs typeface="Arial"/>
                <a:sym typeface="Arial"/>
              </a:defRPr>
            </a:pPr>
            <a:r>
              <a:t>He mutated Darwinian natural selection </a:t>
            </a:r>
            <a:br/>
            <a:r>
              <a:t>into racial eugenics.</a:t>
            </a:r>
            <a:br/>
          </a:p>
          <a:p>
            <a:pPr marL="137160" indent="-137160" algn="l" defTabSz="365760">
              <a:lnSpc>
                <a:spcPct val="80000"/>
              </a:lnSpc>
              <a:spcBef>
                <a:spcPts val="100"/>
              </a:spcBef>
              <a:buSzPct val="100000"/>
              <a:defRPr sz="5200">
                <a:latin typeface="Arial"/>
                <a:ea typeface="Arial"/>
                <a:cs typeface="Arial"/>
                <a:sym typeface="Arial"/>
              </a:defRPr>
            </a:pPr>
            <a:r>
              <a:t>He laid the groundwork for the ‘Blood &amp; Soil’ </a:t>
            </a:r>
            <a:br/>
            <a:r>
              <a:t>Nazi doctrine where eugenics &amp; </a:t>
            </a:r>
            <a:br/>
            <a:r>
              <a:t>environmentalism were mixed together.</a:t>
            </a:r>
          </a:p>
          <a:p>
            <a:pPr marL="137160" indent="-137160" defTabSz="365760">
              <a:lnSpc>
                <a:spcPct val="90000"/>
              </a:lnSpc>
              <a:spcBef>
                <a:spcPts val="200"/>
              </a:spcBef>
              <a:defRPr sz="3000">
                <a:latin typeface="Tahoma"/>
                <a:ea typeface="Tahoma"/>
                <a:cs typeface="Tahoma"/>
                <a:sym typeface="Tahoma"/>
              </a:defRPr>
            </a:pPr>
          </a:p>
          <a:p>
            <a:pPr marL="137160" indent="-137160" defTabSz="365760">
              <a:lnSpc>
                <a:spcPct val="90000"/>
              </a:lnSpc>
              <a:spcBef>
                <a:spcPts val="200"/>
              </a:spcBef>
              <a:defRPr sz="3000">
                <a:latin typeface="Tahoma"/>
                <a:ea typeface="Tahoma"/>
                <a:cs typeface="Tahoma"/>
                <a:sym typeface="Tahoma"/>
              </a:defRPr>
            </a:pPr>
          </a:p>
          <a:p>
            <a:pPr marL="137160" indent="-137160" defTabSz="365760">
              <a:lnSpc>
                <a:spcPct val="90000"/>
              </a:lnSpc>
              <a:spcBef>
                <a:spcPts val="200"/>
              </a:spcBef>
              <a:defRPr sz="3000">
                <a:latin typeface="Tahoma"/>
                <a:ea typeface="Tahoma"/>
                <a:cs typeface="Tahoma"/>
                <a:sym typeface="Tahoma"/>
              </a:defRPr>
            </a:pPr>
          </a:p>
        </p:txBody>
      </p:sp>
      <p:pic>
        <p:nvPicPr>
          <p:cNvPr id="193" name="musser#8.jpg" descr="musser#8.jpg"/>
          <p:cNvPicPr>
            <a:picLocks noChangeAspect="1"/>
          </p:cNvPicPr>
          <p:nvPr/>
        </p:nvPicPr>
        <p:blipFill>
          <a:blip r:embed="rId2">
            <a:extLst/>
          </a:blip>
          <a:stretch>
            <a:fillRect/>
          </a:stretch>
        </p:blipFill>
        <p:spPr>
          <a:xfrm>
            <a:off x="15768637" y="4064000"/>
            <a:ext cx="7229495" cy="8980033"/>
          </a:xfrm>
          <a:prstGeom prst="rect">
            <a:avLst/>
          </a:prstGeom>
          <a:ln w="12700">
            <a:miter lim="400000"/>
          </a:ln>
        </p:spPr>
      </p:pic>
    </p:spTree>
  </p:cSld>
  <p:clrMapOvr>
    <a:masterClrMapping/>
  </p:clrMapOvr>
  <p:transition xmlns:p14="http://schemas.microsoft.com/office/powerpoint/2010/main" spd="med" advClick="1"/>
</p:sld>
</file>

<file path=ppt/slides/slide2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5" name="Martin Heidegger…"/>
          <p:cNvSpPr txBox="1"/>
          <p:nvPr>
            <p:ph type="title"/>
          </p:nvPr>
        </p:nvSpPr>
        <p:spPr>
          <a:xfrm>
            <a:off x="193848" y="357187"/>
            <a:ext cx="23905798" cy="13234635"/>
          </a:xfrm>
          <a:prstGeom prst="rect">
            <a:avLst/>
          </a:prstGeom>
        </p:spPr>
        <p:txBody>
          <a:bodyPr/>
          <a:lstStyle/>
          <a:p>
            <a:pPr defTabSz="420623">
              <a:defRPr sz="5244">
                <a:latin typeface="Arial"/>
                <a:ea typeface="Arial"/>
                <a:cs typeface="Arial"/>
                <a:sym typeface="Arial"/>
              </a:defRPr>
            </a:pPr>
            <a:r>
              <a:t>Martin Heidegger</a:t>
            </a:r>
          </a:p>
          <a:p>
            <a:pPr defTabSz="420623">
              <a:defRPr sz="5244">
                <a:latin typeface="Arial"/>
                <a:ea typeface="Arial"/>
                <a:cs typeface="Arial"/>
                <a:sym typeface="Arial"/>
              </a:defRPr>
            </a:pPr>
          </a:p>
          <a:p>
            <a:pPr defTabSz="420623">
              <a:defRPr sz="5244">
                <a:latin typeface="Arial"/>
                <a:ea typeface="Arial"/>
                <a:cs typeface="Arial"/>
                <a:sym typeface="Arial"/>
              </a:defRPr>
            </a:pPr>
          </a:p>
          <a:p>
            <a:pPr marL="157734" indent="-157734" algn="l" defTabSz="420623">
              <a:lnSpc>
                <a:spcPct val="80000"/>
              </a:lnSpc>
              <a:spcBef>
                <a:spcPts val="200"/>
              </a:spcBef>
              <a:buSzPct val="100000"/>
              <a:buFont typeface="Arial"/>
              <a:defRPr sz="5244">
                <a:latin typeface="Arial"/>
                <a:ea typeface="Arial"/>
                <a:cs typeface="Arial"/>
                <a:sym typeface="Arial"/>
              </a:defRPr>
            </a:pPr>
            <a:r>
              <a:t>He interpreted Nietzsche for national </a:t>
            </a:r>
            <a:br/>
            <a:r>
              <a:t>socialist environmentalism</a:t>
            </a:r>
          </a:p>
          <a:p>
            <a:pPr marL="157734" indent="-157734" algn="l" defTabSz="420623">
              <a:lnSpc>
                <a:spcPct val="80000"/>
              </a:lnSpc>
              <a:spcBef>
                <a:spcPts val="200"/>
              </a:spcBef>
              <a:buSzPct val="100000"/>
              <a:buFont typeface="Arial"/>
              <a:defRPr sz="5244">
                <a:latin typeface="Arial"/>
                <a:ea typeface="Arial"/>
                <a:cs typeface="Arial"/>
                <a:sym typeface="Arial"/>
              </a:defRPr>
            </a:pPr>
          </a:p>
          <a:p>
            <a:pPr marL="157733" indent="-157733" algn="l" defTabSz="420623">
              <a:lnSpc>
                <a:spcPct val="80000"/>
              </a:lnSpc>
              <a:spcBef>
                <a:spcPts val="200"/>
              </a:spcBef>
              <a:buSzPct val="100000"/>
              <a:buFont typeface="Arial"/>
              <a:defRPr sz="5244">
                <a:latin typeface="Arial"/>
                <a:ea typeface="Arial"/>
                <a:cs typeface="Arial"/>
                <a:sym typeface="Arial"/>
              </a:defRPr>
            </a:pPr>
            <a:r>
              <a:t>He was involved in Nazi book burning </a:t>
            </a:r>
            <a:br/>
            <a:r>
              <a:t>ceremonies &amp; the removal of Jewish professors.</a:t>
            </a:r>
            <a:br/>
          </a:p>
          <a:p>
            <a:pPr marL="239755" indent="-239755" algn="l" defTabSz="420623">
              <a:lnSpc>
                <a:spcPct val="80000"/>
              </a:lnSpc>
              <a:spcBef>
                <a:spcPts val="200"/>
              </a:spcBef>
              <a:buSzPct val="100000"/>
              <a:buFont typeface="Arial"/>
              <a:defRPr sz="3450">
                <a:latin typeface="Arial"/>
                <a:ea typeface="Arial"/>
                <a:cs typeface="Arial"/>
                <a:sym typeface="Arial"/>
              </a:defRPr>
            </a:pPr>
            <a:r>
              <a:rPr sz="5244"/>
              <a:t>After the war he became an environmentalist whose </a:t>
            </a:r>
            <a:br>
              <a:rPr sz="5244"/>
            </a:br>
            <a:r>
              <a:rPr sz="5244"/>
              <a:t>views often coincided with deep ecology.</a:t>
            </a:r>
            <a:br>
              <a:rPr sz="5244"/>
            </a:br>
            <a:br>
              <a:rPr sz="5244"/>
            </a:br>
            <a:br>
              <a:rPr sz="5244"/>
            </a:br>
            <a:r>
              <a:rPr sz="5244"/>
              <a:t>source: Dr. Mark Musser </a:t>
            </a:r>
            <a:br>
              <a:rPr sz="5244"/>
            </a:br>
            <a:br/>
          </a:p>
          <a:p>
            <a:pPr defTabSz="420623">
              <a:defRPr sz="3450">
                <a:latin typeface="Arial"/>
                <a:ea typeface="Arial"/>
                <a:cs typeface="Arial"/>
                <a:sym typeface="Arial"/>
              </a:defRPr>
            </a:pPr>
          </a:p>
          <a:p>
            <a:pPr defTabSz="420623">
              <a:defRPr sz="3450">
                <a:latin typeface="Arial"/>
                <a:ea typeface="Arial"/>
                <a:cs typeface="Arial"/>
                <a:sym typeface="Arial"/>
              </a:defRPr>
            </a:pPr>
          </a:p>
          <a:p>
            <a:pPr defTabSz="420623">
              <a:defRPr sz="3450">
                <a:latin typeface="Arial"/>
                <a:ea typeface="Arial"/>
                <a:cs typeface="Arial"/>
                <a:sym typeface="Arial"/>
              </a:defRPr>
            </a:pPr>
          </a:p>
          <a:p>
            <a:pPr defTabSz="420623">
              <a:defRPr sz="3450">
                <a:latin typeface="Arial"/>
                <a:ea typeface="Arial"/>
                <a:cs typeface="Arial"/>
                <a:sym typeface="Arial"/>
              </a:defRPr>
            </a:pPr>
          </a:p>
          <a:p>
            <a:pPr defTabSz="420623">
              <a:defRPr sz="3450">
                <a:latin typeface="Arial"/>
                <a:ea typeface="Arial"/>
                <a:cs typeface="Arial"/>
                <a:sym typeface="Arial"/>
              </a:defRPr>
            </a:pPr>
          </a:p>
        </p:txBody>
      </p:sp>
      <p:pic>
        <p:nvPicPr>
          <p:cNvPr id="196" name="musser#9.jpg" descr="musser#9.jpg"/>
          <p:cNvPicPr>
            <a:picLocks noChangeAspect="1"/>
          </p:cNvPicPr>
          <p:nvPr/>
        </p:nvPicPr>
        <p:blipFill>
          <a:blip r:embed="rId2">
            <a:extLst/>
          </a:blip>
          <a:stretch>
            <a:fillRect/>
          </a:stretch>
        </p:blipFill>
        <p:spPr>
          <a:xfrm>
            <a:off x="17926263" y="1510304"/>
            <a:ext cx="5987671" cy="8460192"/>
          </a:xfrm>
          <a:prstGeom prst="rect">
            <a:avLst/>
          </a:prstGeom>
          <a:ln w="12700">
            <a:miter lim="400000"/>
          </a:ln>
        </p:spPr>
      </p:pic>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2" name="In 1948, the National Association  for Mental Health Declared:…"/>
          <p:cNvSpPr txBox="1"/>
          <p:nvPr>
            <p:ph type="title"/>
          </p:nvPr>
        </p:nvSpPr>
        <p:spPr>
          <a:xfrm>
            <a:off x="263611" y="357187"/>
            <a:ext cx="23856778" cy="13194544"/>
          </a:xfrm>
          <a:prstGeom prst="rect">
            <a:avLst/>
          </a:prstGeom>
        </p:spPr>
        <p:txBody>
          <a:bodyPr/>
          <a:lstStyle/>
          <a:p>
            <a:pPr defTabSz="714732">
              <a:defRPr sz="6525">
                <a:latin typeface="Arial"/>
                <a:ea typeface="Arial"/>
                <a:cs typeface="Arial"/>
                <a:sym typeface="Arial"/>
              </a:defRPr>
            </a:pPr>
          </a:p>
          <a:p>
            <a:pPr defTabSz="714732">
              <a:defRPr sz="6525">
                <a:latin typeface="Arial"/>
                <a:ea typeface="Arial"/>
                <a:cs typeface="Arial"/>
                <a:sym typeface="Arial"/>
              </a:defRPr>
            </a:pPr>
            <a:r>
              <a:t>In 1948, the National Association </a:t>
            </a:r>
            <a:br/>
            <a:r>
              <a:t>for Mental Health Declared:</a:t>
            </a:r>
          </a:p>
          <a:p>
            <a:pPr defTabSz="714732">
              <a:defRPr sz="6525">
                <a:latin typeface="Arial"/>
                <a:ea typeface="Arial"/>
                <a:cs typeface="Arial"/>
                <a:sym typeface="Arial"/>
              </a:defRPr>
            </a:pPr>
          </a:p>
          <a:p>
            <a:pPr defTabSz="714732">
              <a:defRPr sz="6525">
                <a:latin typeface="Arial"/>
                <a:ea typeface="Arial"/>
                <a:cs typeface="Arial"/>
                <a:sym typeface="Arial"/>
              </a:defRPr>
            </a:pPr>
            <a:r>
              <a:t>Principles of mental health cannot be successfully furthered in any society unless there is progressive acceptance of the concept of world citizenship. World citizenship can be widely extended among all peoples through applications of the principles of mental health…At a major turning point in world history there is an obligation of social scientists and psychiatrists to attempt this new formulation.</a:t>
            </a:r>
          </a:p>
          <a:p>
            <a:pPr defTabSz="714732">
              <a:defRPr b="1" sz="8700">
                <a:latin typeface="Arial"/>
                <a:ea typeface="Arial"/>
                <a:cs typeface="Arial"/>
                <a:sym typeface="Arial"/>
              </a:defRPr>
            </a:pPr>
          </a:p>
        </p:txBody>
      </p:sp>
    </p:spTree>
  </p:cSld>
  <p:clrMapOvr>
    <a:masterClrMapping/>
  </p:clrMapOvr>
  <p:transition xmlns:p14="http://schemas.microsoft.com/office/powerpoint/2010/main" spd="med" advClick="1"/>
</p:sld>
</file>

<file path=ppt/slides/slide3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8" name="Green Nazi Animal Rights…"/>
          <p:cNvSpPr txBox="1"/>
          <p:nvPr>
            <p:ph type="title"/>
          </p:nvPr>
        </p:nvSpPr>
        <p:spPr>
          <a:xfrm>
            <a:off x="186128" y="357187"/>
            <a:ext cx="23917704" cy="13188126"/>
          </a:xfrm>
          <a:prstGeom prst="rect">
            <a:avLst/>
          </a:prstGeom>
        </p:spPr>
        <p:txBody>
          <a:bodyPr/>
          <a:lstStyle/>
          <a:p>
            <a:pPr defTabSz="914400">
              <a:defRPr sz="7500">
                <a:latin typeface="Arial"/>
                <a:ea typeface="Arial"/>
                <a:cs typeface="Arial"/>
                <a:sym typeface="Arial"/>
              </a:defRPr>
            </a:pPr>
            <a:r>
              <a:t>Green Nazi Animal Rights</a:t>
            </a:r>
          </a:p>
          <a:p>
            <a:pPr defTabSz="914400">
              <a:defRPr sz="7500">
                <a:latin typeface="Arial"/>
                <a:ea typeface="Arial"/>
                <a:cs typeface="Arial"/>
                <a:sym typeface="Arial"/>
              </a:defRPr>
            </a:pPr>
          </a:p>
          <a:p>
            <a:pPr marL="342900" indent="-342900" algn="l" defTabSz="914400">
              <a:lnSpc>
                <a:spcPct val="80000"/>
              </a:lnSpc>
              <a:spcBef>
                <a:spcPts val="400"/>
              </a:spcBef>
              <a:buSzPct val="100000"/>
              <a:buFont typeface="Arial"/>
              <a:defRPr sz="5500">
                <a:latin typeface="Arial"/>
                <a:ea typeface="Arial"/>
                <a:cs typeface="Arial"/>
                <a:sym typeface="Arial"/>
              </a:defRPr>
            </a:pPr>
            <a:r>
              <a:t>In 1933, the Nazi passed the Tierschutzrecht </a:t>
            </a:r>
            <a:br/>
            <a:r>
              <a:t>where Hitler declared, “Cruelty to animals </a:t>
            </a:r>
            <a:br/>
            <a:r>
              <a:t>should no longer exist.”</a:t>
            </a:r>
            <a:br/>
          </a:p>
          <a:p>
            <a:pPr marL="342900" indent="-342900" algn="l" defTabSz="914400">
              <a:lnSpc>
                <a:spcPct val="80000"/>
              </a:lnSpc>
              <a:spcBef>
                <a:spcPts val="400"/>
              </a:spcBef>
              <a:buSzPct val="100000"/>
              <a:buFont typeface="Arial"/>
              <a:defRPr sz="5500">
                <a:latin typeface="Arial"/>
                <a:ea typeface="Arial"/>
                <a:cs typeface="Arial"/>
                <a:sym typeface="Arial"/>
              </a:defRPr>
            </a:pPr>
            <a:r>
              <a:t>In 1934, Hitler was awarded the Eichelberger </a:t>
            </a:r>
            <a:br/>
            <a:r>
              <a:t>Humane Award by a Seattle based U.S. Animal </a:t>
            </a:r>
            <a:br/>
            <a:r>
              <a:t>Rights Foundation.</a:t>
            </a:r>
            <a:br/>
          </a:p>
          <a:p>
            <a:pPr marL="342900" indent="-342900" algn="l" defTabSz="914400">
              <a:lnSpc>
                <a:spcPct val="80000"/>
              </a:lnSpc>
              <a:spcBef>
                <a:spcPts val="400"/>
              </a:spcBef>
              <a:buSzPct val="100000"/>
              <a:buFont typeface="Arial"/>
              <a:defRPr sz="5500">
                <a:latin typeface="Arial"/>
                <a:ea typeface="Arial"/>
                <a:cs typeface="Arial"/>
                <a:sym typeface="Arial"/>
              </a:defRPr>
            </a:pPr>
            <a:r>
              <a:t>Strict animal transport regulations were introduced </a:t>
            </a:r>
            <a:br/>
            <a:r>
              <a:t>for train travel to protect animals.</a:t>
            </a:r>
            <a:br/>
          </a:p>
          <a:p>
            <a:pPr marL="342900" indent="-342900" algn="l" defTabSz="914400">
              <a:lnSpc>
                <a:spcPct val="80000"/>
              </a:lnSpc>
              <a:spcBef>
                <a:spcPts val="400"/>
              </a:spcBef>
              <a:buSzPct val="100000"/>
              <a:buFont typeface="Arial"/>
              <a:defRPr sz="5500">
                <a:latin typeface="Arial"/>
                <a:ea typeface="Arial"/>
                <a:cs typeface="Arial"/>
                <a:sym typeface="Arial"/>
              </a:defRPr>
            </a:pPr>
            <a:r>
              <a:t>The Nazi animal rights law forbid Jewish ritual </a:t>
            </a:r>
            <a:br/>
            <a:r>
              <a:t>slaughter practices.</a:t>
            </a:r>
          </a:p>
          <a:p>
            <a:pPr marL="342900" indent="-342900" algn="l" defTabSz="914400">
              <a:lnSpc>
                <a:spcPct val="80000"/>
              </a:lnSpc>
              <a:spcBef>
                <a:spcPts val="400"/>
              </a:spcBef>
              <a:buSzPct val="100000"/>
              <a:buFont typeface="Arial"/>
              <a:defRPr sz="5500">
                <a:latin typeface="Arial"/>
                <a:ea typeface="Arial"/>
                <a:cs typeface="Arial"/>
                <a:sym typeface="Arial"/>
              </a:defRPr>
            </a:pPr>
          </a:p>
        </p:txBody>
      </p:sp>
      <p:pic>
        <p:nvPicPr>
          <p:cNvPr id="199" name="musser#10.jpg" descr="musser#10.jpg"/>
          <p:cNvPicPr>
            <a:picLocks noChangeAspect="1"/>
          </p:cNvPicPr>
          <p:nvPr/>
        </p:nvPicPr>
        <p:blipFill>
          <a:blip r:embed="rId2">
            <a:extLst/>
          </a:blip>
          <a:stretch>
            <a:fillRect/>
          </a:stretch>
        </p:blipFill>
        <p:spPr>
          <a:xfrm>
            <a:off x="15674962" y="2409207"/>
            <a:ext cx="8707856" cy="5782201"/>
          </a:xfrm>
          <a:prstGeom prst="rect">
            <a:avLst/>
          </a:prstGeom>
          <a:ln w="12700">
            <a:miter lim="400000"/>
          </a:ln>
        </p:spPr>
      </p:pic>
    </p:spTree>
  </p:cSld>
  <p:clrMapOvr>
    <a:masterClrMapping/>
  </p:clrMapOvr>
  <p:transition xmlns:p14="http://schemas.microsoft.com/office/powerpoint/2010/main" spd="med" advClick="1"/>
</p:sld>
</file>

<file path=ppt/slides/slide3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1" name="How Green was Governor General Hans Frank of  Poland where the Holocaust was Perpetrated?…"/>
          <p:cNvSpPr txBox="1"/>
          <p:nvPr>
            <p:ph type="title"/>
          </p:nvPr>
        </p:nvSpPr>
        <p:spPr>
          <a:xfrm>
            <a:off x="129480" y="357187"/>
            <a:ext cx="24125040" cy="13136688"/>
          </a:xfrm>
          <a:prstGeom prst="rect">
            <a:avLst/>
          </a:prstGeom>
        </p:spPr>
        <p:txBody>
          <a:bodyPr/>
          <a:lstStyle/>
          <a:p>
            <a:pPr defTabSz="365760">
              <a:defRPr sz="5000">
                <a:latin typeface="Arial"/>
                <a:ea typeface="Arial"/>
                <a:cs typeface="Arial"/>
                <a:sym typeface="Arial"/>
              </a:defRPr>
            </a:pPr>
            <a:r>
              <a:t>How Green was Governor General Hans Frank of </a:t>
            </a:r>
            <a:br/>
            <a:r>
              <a:t>Poland where the Holocaust was Perpetrated?</a:t>
            </a:r>
          </a:p>
          <a:p>
            <a:pPr defTabSz="365760">
              <a:defRPr sz="4800">
                <a:latin typeface="Arial"/>
                <a:ea typeface="Arial"/>
                <a:cs typeface="Arial"/>
                <a:sym typeface="Arial"/>
              </a:defRPr>
            </a:pPr>
          </a:p>
          <a:p>
            <a:pPr defTabSz="365760">
              <a:defRPr sz="4800">
                <a:latin typeface="Arial"/>
                <a:ea typeface="Arial"/>
                <a:cs typeface="Arial"/>
                <a:sym typeface="Arial"/>
              </a:defRPr>
            </a:pPr>
          </a:p>
          <a:p>
            <a:pPr defTabSz="365760">
              <a:defRPr sz="4800">
                <a:latin typeface="Arial"/>
                <a:ea typeface="Arial"/>
                <a:cs typeface="Arial"/>
                <a:sym typeface="Arial"/>
              </a:defRPr>
            </a:pPr>
          </a:p>
          <a:p>
            <a:pPr defTabSz="365760">
              <a:defRPr sz="4800">
                <a:latin typeface="Arial"/>
                <a:ea typeface="Arial"/>
                <a:cs typeface="Arial"/>
                <a:sym typeface="Arial"/>
              </a:defRPr>
            </a:pPr>
          </a:p>
          <a:p>
            <a:pPr marL="137160" indent="-137160" algn="l" defTabSz="365760">
              <a:spcBef>
                <a:spcPts val="200"/>
              </a:spcBef>
              <a:buSzPct val="100000"/>
              <a:buFont typeface="Arial"/>
              <a:defRPr sz="4800">
                <a:latin typeface="Arial"/>
                <a:ea typeface="Arial"/>
                <a:cs typeface="Arial"/>
                <a:sym typeface="Arial"/>
              </a:defRPr>
            </a:pPr>
            <a:r>
              <a:t>In 1930, Dr. Hans Frank, Hitler’s attorney, </a:t>
            </a:r>
            <a:br/>
            <a:r>
              <a:t>presented an emotional tirade before an animal </a:t>
            </a:r>
            <a:br/>
            <a:r>
              <a:t>rights group in Munich denouncing Jewish ritual </a:t>
            </a:r>
            <a:br/>
            <a:r>
              <a:t>Kosher slaughter.</a:t>
            </a:r>
            <a:br/>
          </a:p>
          <a:p>
            <a:pPr marL="137160" indent="-137160" algn="l" defTabSz="365760">
              <a:spcBef>
                <a:spcPts val="200"/>
              </a:spcBef>
              <a:buSzPct val="100000"/>
              <a:buFont typeface="Arial"/>
              <a:defRPr sz="4800">
                <a:latin typeface="Arial"/>
                <a:ea typeface="Arial"/>
                <a:cs typeface="Arial"/>
                <a:sym typeface="Arial"/>
              </a:defRPr>
            </a:pPr>
            <a:r>
              <a:t>After he finished his animal rights sermon, a </a:t>
            </a:r>
            <a:br/>
            <a:r>
              <a:t>resolution was adopted which stated, “The time </a:t>
            </a:r>
            <a:br/>
            <a:r>
              <a:t>will come for the salvation of animals from the perverse </a:t>
            </a:r>
            <a:br/>
            <a:r>
              <a:t>persecution of retarded subhumans.”</a:t>
            </a:r>
          </a:p>
          <a:p>
            <a:pPr defTabSz="365760">
              <a:defRPr sz="3000">
                <a:latin typeface="Arial"/>
                <a:ea typeface="Arial"/>
                <a:cs typeface="Arial"/>
                <a:sym typeface="Arial"/>
              </a:defRPr>
            </a:pPr>
          </a:p>
          <a:p>
            <a:pPr defTabSz="365760">
              <a:defRPr sz="3000">
                <a:latin typeface="Arial"/>
                <a:ea typeface="Arial"/>
                <a:cs typeface="Arial"/>
                <a:sym typeface="Arial"/>
              </a:defRPr>
            </a:pPr>
          </a:p>
          <a:p>
            <a:pPr defTabSz="365760">
              <a:defRPr sz="3000">
                <a:latin typeface="Arial"/>
                <a:ea typeface="Arial"/>
                <a:cs typeface="Arial"/>
                <a:sym typeface="Arial"/>
              </a:defRPr>
            </a:pPr>
          </a:p>
          <a:p>
            <a:pPr defTabSz="365760">
              <a:defRPr sz="3000">
                <a:latin typeface="Arial"/>
                <a:ea typeface="Arial"/>
                <a:cs typeface="Arial"/>
                <a:sym typeface="Arial"/>
              </a:defRPr>
            </a:pPr>
          </a:p>
          <a:p>
            <a:pPr defTabSz="365760">
              <a:defRPr sz="3000">
                <a:latin typeface="Arial"/>
                <a:ea typeface="Arial"/>
                <a:cs typeface="Arial"/>
                <a:sym typeface="Arial"/>
              </a:defRPr>
            </a:pPr>
          </a:p>
        </p:txBody>
      </p:sp>
      <p:pic>
        <p:nvPicPr>
          <p:cNvPr id="202" name="musser#12.jpg" descr="musser#12.jpg"/>
          <p:cNvPicPr>
            <a:picLocks noChangeAspect="1"/>
          </p:cNvPicPr>
          <p:nvPr/>
        </p:nvPicPr>
        <p:blipFill>
          <a:blip r:embed="rId2">
            <a:extLst/>
          </a:blip>
          <a:stretch>
            <a:fillRect/>
          </a:stretch>
        </p:blipFill>
        <p:spPr>
          <a:xfrm>
            <a:off x="16290925" y="3114675"/>
            <a:ext cx="6121149" cy="8220459"/>
          </a:xfrm>
          <a:prstGeom prst="rect">
            <a:avLst/>
          </a:prstGeom>
          <a:ln w="12700">
            <a:miter lim="400000"/>
          </a:ln>
        </p:spPr>
      </p:pic>
    </p:spTree>
  </p:cSld>
  <p:clrMapOvr>
    <a:masterClrMapping/>
  </p:clrMapOvr>
  <p:transition xmlns:p14="http://schemas.microsoft.com/office/powerpoint/2010/main" spd="med" advClick="1"/>
</p:sld>
</file>

<file path=ppt/slides/slide3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4" name="The Nazi Propaganda Documentary “The Eternal Jew” Reveals a Nature-Based Anti-Semitism…"/>
          <p:cNvSpPr txBox="1"/>
          <p:nvPr>
            <p:ph type="title"/>
          </p:nvPr>
        </p:nvSpPr>
        <p:spPr>
          <a:xfrm>
            <a:off x="183616" y="357187"/>
            <a:ext cx="24016768" cy="13230728"/>
          </a:xfrm>
          <a:prstGeom prst="rect">
            <a:avLst/>
          </a:prstGeom>
        </p:spPr>
        <p:txBody>
          <a:bodyPr/>
          <a:lstStyle/>
          <a:p>
            <a:pPr defTabSz="914400">
              <a:defRPr sz="7500">
                <a:latin typeface="Arial"/>
                <a:ea typeface="Arial"/>
                <a:cs typeface="Arial"/>
                <a:sym typeface="Arial"/>
              </a:defRPr>
            </a:pPr>
            <a:r>
              <a:t>The Nazi Propaganda Documentary “The Eternal Jew” Reveals a Nature-Based Anti-Semitism</a:t>
            </a:r>
          </a:p>
          <a:p>
            <a:pPr defTabSz="914400">
              <a:defRPr sz="7500">
                <a:latin typeface="Arial"/>
                <a:ea typeface="Arial"/>
                <a:cs typeface="Arial"/>
                <a:sym typeface="Arial"/>
              </a:defRPr>
            </a:pPr>
          </a:p>
          <a:p>
            <a:pPr marL="342900" indent="-342900" algn="l" defTabSz="914400">
              <a:lnSpc>
                <a:spcPct val="80000"/>
              </a:lnSpc>
              <a:spcBef>
                <a:spcPts val="300"/>
              </a:spcBef>
              <a:buSzPct val="100000"/>
              <a:buFont typeface="Arial"/>
              <a:defRPr sz="5600">
                <a:latin typeface="Arial"/>
                <a:ea typeface="Arial"/>
                <a:cs typeface="Arial"/>
                <a:sym typeface="Arial"/>
              </a:defRPr>
            </a:pPr>
          </a:p>
          <a:p>
            <a:pPr marL="342900" indent="-342900" algn="l" defTabSz="914400">
              <a:lnSpc>
                <a:spcPct val="80000"/>
              </a:lnSpc>
              <a:spcBef>
                <a:spcPts val="300"/>
              </a:spcBef>
              <a:buSzPct val="100000"/>
              <a:buFont typeface="Arial"/>
              <a:defRPr sz="5600">
                <a:latin typeface="Arial"/>
                <a:ea typeface="Arial"/>
                <a:cs typeface="Arial"/>
                <a:sym typeface="Arial"/>
              </a:defRPr>
            </a:pPr>
            <a:r>
              <a:t>At one point in the film, the Jews </a:t>
            </a:r>
            <a:br/>
            <a:r>
              <a:t>are characterized as an Invasive species of </a:t>
            </a:r>
            <a:br/>
            <a:r>
              <a:t>rats who corrupt the economy/culture/society </a:t>
            </a:r>
            <a:br/>
            <a:r>
              <a:t>because they do not understand hardy/healthy </a:t>
            </a:r>
            <a:br/>
            <a:r>
              <a:t>work in the countryside – but only buy/sell on </a:t>
            </a:r>
            <a:br/>
            <a:r>
              <a:t>filthy city Streets in ghettos with themselves </a:t>
            </a:r>
            <a:br/>
            <a:r>
              <a:t>on top of the financial food chain.</a:t>
            </a:r>
            <a:br/>
          </a:p>
          <a:p>
            <a:pPr marL="342900" indent="-342900" algn="l" defTabSz="914400">
              <a:lnSpc>
                <a:spcPct val="80000"/>
              </a:lnSpc>
              <a:spcBef>
                <a:spcPts val="300"/>
              </a:spcBef>
              <a:buSzPct val="100000"/>
              <a:buFont typeface="Arial"/>
              <a:defRPr sz="5600">
                <a:latin typeface="Arial"/>
                <a:ea typeface="Arial"/>
                <a:cs typeface="Arial"/>
                <a:sym typeface="Arial"/>
              </a:defRPr>
            </a:pPr>
            <a:r>
              <a:t>The climax of the film stunningly reveals </a:t>
            </a:r>
            <a:br/>
            <a:r>
              <a:t>a strong green rationalization based on </a:t>
            </a:r>
            <a:br/>
            <a:r>
              <a:t>animal rights for the estruction of the Jews.</a:t>
            </a:r>
          </a:p>
          <a:p>
            <a:pPr marL="342900" indent="-342900" algn="l" defTabSz="914400">
              <a:lnSpc>
                <a:spcPct val="80000"/>
              </a:lnSpc>
              <a:spcBef>
                <a:spcPts val="300"/>
              </a:spcBef>
              <a:buSzPct val="100000"/>
              <a:buFont typeface="Arial"/>
              <a:defRPr sz="5600">
                <a:latin typeface="Arial"/>
                <a:ea typeface="Arial"/>
                <a:cs typeface="Arial"/>
                <a:sym typeface="Arial"/>
              </a:defRPr>
            </a:pPr>
          </a:p>
          <a:p>
            <a:pPr marL="342900" indent="-342900" algn="l" defTabSz="914400">
              <a:lnSpc>
                <a:spcPct val="80000"/>
              </a:lnSpc>
              <a:spcBef>
                <a:spcPts val="300"/>
              </a:spcBef>
              <a:buSzPct val="100000"/>
              <a:buFont typeface="Arial"/>
              <a:defRPr sz="6800">
                <a:latin typeface="Arial"/>
                <a:ea typeface="Arial"/>
                <a:cs typeface="Arial"/>
                <a:sym typeface="Arial"/>
              </a:defRPr>
            </a:pPr>
            <a:endParaRPr sz="1500"/>
          </a:p>
          <a:p>
            <a:pPr marL="342900" indent="-342900" algn="l" defTabSz="914400">
              <a:lnSpc>
                <a:spcPct val="80000"/>
              </a:lnSpc>
              <a:spcBef>
                <a:spcPts val="300"/>
              </a:spcBef>
              <a:buSzPct val="100000"/>
              <a:buFont typeface="Arial"/>
              <a:defRPr b="1" sz="1500">
                <a:solidFill>
                  <a:srgbClr val="000000"/>
                </a:solidFill>
                <a:latin typeface="Verdana"/>
                <a:ea typeface="Verdana"/>
                <a:cs typeface="Verdana"/>
                <a:sym typeface="Verdana"/>
              </a:defRPr>
            </a:pPr>
            <a:r>
              <a:t>Hitler’s Infamous Reichstag Speech where He promises to send the Jews to Hell on Earth is then presented as the Veritable Conclusion of the Propaganda Film.</a:t>
            </a:r>
          </a:p>
        </p:txBody>
      </p:sp>
      <p:pic>
        <p:nvPicPr>
          <p:cNvPr id="205" name="musser#13.jpg" descr="musser#13.jpg"/>
          <p:cNvPicPr>
            <a:picLocks noChangeAspect="1"/>
          </p:cNvPicPr>
          <p:nvPr/>
        </p:nvPicPr>
        <p:blipFill>
          <a:blip r:embed="rId2">
            <a:extLst/>
          </a:blip>
          <a:stretch>
            <a:fillRect/>
          </a:stretch>
        </p:blipFill>
        <p:spPr>
          <a:xfrm>
            <a:off x="15905246" y="3219531"/>
            <a:ext cx="8087009" cy="10388191"/>
          </a:xfrm>
          <a:prstGeom prst="rect">
            <a:avLst/>
          </a:prstGeom>
          <a:ln w="12700">
            <a:miter lim="400000"/>
          </a:ln>
        </p:spPr>
      </p:pic>
    </p:spTree>
  </p:cSld>
  <p:clrMapOvr>
    <a:masterClrMapping/>
  </p:clrMapOvr>
  <p:transition xmlns:p14="http://schemas.microsoft.com/office/powerpoint/2010/main" spd="med" advClick="1"/>
</p:sld>
</file>

<file path=ppt/slides/slide3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7" name="An inordinate amount of time is given  over to the alleged cruelty of Jewish  kosher slaughter after which the Fuhrer  shows up for the first time in the film -  who is then extolled for the passing  of his animal rights saw."/>
          <p:cNvSpPr txBox="1"/>
          <p:nvPr>
            <p:ph type="title"/>
          </p:nvPr>
        </p:nvSpPr>
        <p:spPr>
          <a:xfrm>
            <a:off x="187244" y="357187"/>
            <a:ext cx="24009512" cy="13258727"/>
          </a:xfrm>
          <a:prstGeom prst="rect">
            <a:avLst/>
          </a:prstGeom>
        </p:spPr>
        <p:txBody>
          <a:bodyPr/>
          <a:lstStyle/>
          <a:p>
            <a:pPr marL="342900" indent="-342900" algn="l" defTabSz="914400">
              <a:lnSpc>
                <a:spcPct val="80000"/>
              </a:lnSpc>
              <a:spcBef>
                <a:spcPts val="300"/>
              </a:spcBef>
              <a:buSzPct val="100000"/>
              <a:buFont typeface="Arial"/>
              <a:buChar char="•"/>
              <a:defRPr sz="6800">
                <a:latin typeface="Arial"/>
                <a:ea typeface="Arial"/>
                <a:cs typeface="Arial"/>
                <a:sym typeface="Arial"/>
              </a:defRPr>
            </a:pPr>
            <a:r>
              <a:t>A</a:t>
            </a:r>
            <a:r>
              <a:rPr sz="6000"/>
              <a:t>n inordinate amount of time is given </a:t>
            </a:r>
            <a:br>
              <a:rPr sz="6000"/>
            </a:br>
            <a:r>
              <a:rPr sz="6000"/>
              <a:t>over to the alleged cruelty of Jewish </a:t>
            </a:r>
            <a:br>
              <a:rPr sz="6000"/>
            </a:br>
            <a:r>
              <a:rPr sz="6000"/>
              <a:t>kosher slaughter after which the Fuhrer </a:t>
            </a:r>
            <a:br>
              <a:rPr sz="6000"/>
            </a:br>
            <a:r>
              <a:rPr sz="6000"/>
              <a:t>shows up for the first time in the film - </a:t>
            </a:r>
            <a:br>
              <a:rPr sz="6000"/>
            </a:br>
            <a:r>
              <a:rPr sz="6000"/>
              <a:t>who is then extolled for the passing </a:t>
            </a:r>
            <a:br>
              <a:rPr sz="6000"/>
            </a:br>
            <a:r>
              <a:rPr sz="6000"/>
              <a:t>of his animal rights saw.</a:t>
            </a:r>
          </a:p>
        </p:txBody>
      </p:sp>
      <p:pic>
        <p:nvPicPr>
          <p:cNvPr id="208" name="musser#13.jpg" descr="musser#13.jpg"/>
          <p:cNvPicPr>
            <a:picLocks noChangeAspect="1"/>
          </p:cNvPicPr>
          <p:nvPr/>
        </p:nvPicPr>
        <p:blipFill>
          <a:blip r:embed="rId2">
            <a:extLst/>
          </a:blip>
          <a:stretch>
            <a:fillRect/>
          </a:stretch>
        </p:blipFill>
        <p:spPr>
          <a:xfrm>
            <a:off x="14574642" y="848971"/>
            <a:ext cx="8906834" cy="11441299"/>
          </a:xfrm>
          <a:prstGeom prst="rect">
            <a:avLst/>
          </a:prstGeom>
          <a:ln w="12700">
            <a:miter lim="400000"/>
          </a:ln>
        </p:spPr>
      </p:pic>
    </p:spTree>
  </p:cSld>
  <p:clrMapOvr>
    <a:masterClrMapping/>
  </p:clrMapOvr>
  <p:transition xmlns:p14="http://schemas.microsoft.com/office/powerpoint/2010/main" spd="med" advClick="1"/>
</p:sld>
</file>

<file path=ppt/slides/slide3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0" name="Green Nazi  Sustainable Development…"/>
          <p:cNvSpPr txBox="1"/>
          <p:nvPr>
            <p:ph type="title"/>
          </p:nvPr>
        </p:nvSpPr>
        <p:spPr>
          <a:xfrm>
            <a:off x="134410" y="357187"/>
            <a:ext cx="24115180" cy="13180778"/>
          </a:xfrm>
          <a:prstGeom prst="rect">
            <a:avLst/>
          </a:prstGeom>
        </p:spPr>
        <p:txBody>
          <a:bodyPr/>
          <a:lstStyle/>
          <a:p>
            <a:pPr defTabSz="365760">
              <a:defRPr sz="4840">
                <a:latin typeface="Arial"/>
                <a:ea typeface="Arial"/>
                <a:cs typeface="Arial"/>
                <a:sym typeface="Arial"/>
              </a:defRPr>
            </a:pPr>
            <a:r>
              <a:t>Green Nazi </a:t>
            </a:r>
            <a:br/>
            <a:r>
              <a:t>Sustainable Development</a:t>
            </a:r>
          </a:p>
          <a:p>
            <a:pPr defTabSz="365760">
              <a:defRPr sz="3720">
                <a:latin typeface="Arial"/>
                <a:ea typeface="Arial"/>
                <a:cs typeface="Arial"/>
                <a:sym typeface="Arial"/>
              </a:defRPr>
            </a:pPr>
          </a:p>
          <a:p>
            <a:pPr defTabSz="365760">
              <a:defRPr sz="3720">
                <a:latin typeface="Arial"/>
                <a:ea typeface="Arial"/>
                <a:cs typeface="Arial"/>
                <a:sym typeface="Arial"/>
              </a:defRPr>
            </a:pPr>
          </a:p>
          <a:p>
            <a:pPr algn="l" defTabSz="365760">
              <a:defRPr sz="3720">
                <a:latin typeface="Arial"/>
                <a:ea typeface="Arial"/>
                <a:cs typeface="Arial"/>
                <a:sym typeface="Arial"/>
              </a:defRPr>
            </a:pPr>
          </a:p>
          <a:p>
            <a:pPr algn="l" defTabSz="365760">
              <a:defRPr sz="3800">
                <a:latin typeface="Arial"/>
                <a:ea typeface="Arial"/>
                <a:cs typeface="Arial"/>
                <a:sym typeface="Arial"/>
              </a:defRPr>
            </a:pPr>
            <a:r>
              <a:t>Nazi Germany was not only the greenest regime on the </a:t>
            </a:r>
            <a:br/>
            <a:r>
              <a:t>planet in the 1930’s – but also emphasized green sustainable </a:t>
            </a:r>
            <a:br/>
            <a:r>
              <a:t>development plans in order to blend modern life into a more harmonious </a:t>
            </a:r>
            <a:br/>
            <a:r>
              <a:t>relationship with nature. </a:t>
            </a:r>
          </a:p>
          <a:p>
            <a:pPr algn="l" defTabSz="365760">
              <a:defRPr sz="3800">
                <a:latin typeface="Arial"/>
                <a:ea typeface="Arial"/>
                <a:cs typeface="Arial"/>
                <a:sym typeface="Arial"/>
              </a:defRPr>
            </a:pPr>
          </a:p>
          <a:p>
            <a:pPr algn="l" defTabSz="365760">
              <a:defRPr sz="3800">
                <a:latin typeface="Arial"/>
                <a:ea typeface="Arial"/>
                <a:cs typeface="Arial"/>
                <a:sym typeface="Arial"/>
              </a:defRPr>
            </a:pPr>
            <a:r>
              <a:t>Even the economic four year war plan was to be </a:t>
            </a:r>
            <a:br/>
            <a:r>
              <a:t>governed by sustainable development.</a:t>
            </a:r>
          </a:p>
          <a:p>
            <a:pPr algn="l" defTabSz="365760">
              <a:defRPr sz="3800">
                <a:latin typeface="Arial"/>
                <a:ea typeface="Arial"/>
                <a:cs typeface="Arial"/>
                <a:sym typeface="Arial"/>
              </a:defRPr>
            </a:pPr>
          </a:p>
          <a:p>
            <a:pPr algn="l" defTabSz="365760">
              <a:defRPr sz="3800">
                <a:latin typeface="Arial"/>
                <a:ea typeface="Arial"/>
                <a:cs typeface="Arial"/>
                <a:sym typeface="Arial"/>
              </a:defRPr>
            </a:pPr>
            <a:r>
              <a:t>The Nazis believed Aryan technology indigenous to Germany was good, </a:t>
            </a:r>
            <a:br/>
            <a:r>
              <a:t>but soulless technology of international capitalism was evil. </a:t>
            </a:r>
          </a:p>
          <a:p>
            <a:pPr algn="l" defTabSz="365760">
              <a:defRPr sz="3800">
                <a:latin typeface="Arial"/>
                <a:ea typeface="Arial"/>
                <a:cs typeface="Arial"/>
                <a:sym typeface="Arial"/>
              </a:defRPr>
            </a:pPr>
          </a:p>
          <a:p>
            <a:pPr algn="l" defTabSz="365760">
              <a:defRPr sz="3800">
                <a:latin typeface="Arial"/>
                <a:ea typeface="Arial"/>
                <a:cs typeface="Arial"/>
                <a:sym typeface="Arial"/>
              </a:defRPr>
            </a:pPr>
            <a:r>
              <a:t>The Nazis emphasized saving/regulating energy together with recycling </a:t>
            </a:r>
            <a:br/>
            <a:r>
              <a:t>long before it became popular in the west.</a:t>
            </a:r>
          </a:p>
          <a:p>
            <a:pPr algn="l" defTabSz="365760">
              <a:defRPr sz="3800">
                <a:latin typeface="Arial"/>
                <a:ea typeface="Arial"/>
                <a:cs typeface="Arial"/>
                <a:sym typeface="Arial"/>
              </a:defRPr>
            </a:pPr>
          </a:p>
          <a:p>
            <a:pPr algn="l" defTabSz="365760">
              <a:defRPr sz="3800">
                <a:latin typeface="Arial"/>
                <a:ea typeface="Arial"/>
                <a:cs typeface="Arial"/>
                <a:sym typeface="Arial"/>
              </a:defRPr>
            </a:pPr>
            <a:r>
              <a:t>During the war, the eastern occupied territories were to be governed by the </a:t>
            </a:r>
            <a:br/>
            <a:r>
              <a:t>SS’s green sustainable development plans.</a:t>
            </a:r>
          </a:p>
          <a:p>
            <a:pPr algn="l" defTabSz="365760">
              <a:defRPr sz="3800">
                <a:latin typeface="Arial"/>
                <a:ea typeface="Arial"/>
                <a:cs typeface="Arial"/>
                <a:sym typeface="Arial"/>
              </a:defRPr>
            </a:pPr>
          </a:p>
          <a:p>
            <a:pPr algn="l" defTabSz="365760">
              <a:defRPr sz="3800">
                <a:latin typeface="Arial"/>
                <a:ea typeface="Arial"/>
                <a:cs typeface="Arial"/>
                <a:sym typeface="Arial"/>
              </a:defRPr>
            </a:pPr>
            <a:r>
              <a:t>Hitler believed the future belonged to the wind, hydrogen &amp; to the tides.</a:t>
            </a:r>
          </a:p>
          <a:p>
            <a:pPr defTabSz="365760">
              <a:defRPr b="1" sz="3000">
                <a:latin typeface="Arial"/>
                <a:ea typeface="Arial"/>
                <a:cs typeface="Arial"/>
                <a:sym typeface="Arial"/>
              </a:defRPr>
            </a:pPr>
          </a:p>
          <a:p>
            <a:pPr defTabSz="365760">
              <a:defRPr b="1" sz="3000">
                <a:latin typeface="Arial"/>
                <a:ea typeface="Arial"/>
                <a:cs typeface="Arial"/>
                <a:sym typeface="Arial"/>
              </a:defRPr>
            </a:pPr>
          </a:p>
          <a:p>
            <a:pPr defTabSz="365760">
              <a:defRPr b="1" sz="3000">
                <a:latin typeface="Arial"/>
                <a:ea typeface="Arial"/>
                <a:cs typeface="Arial"/>
                <a:sym typeface="Arial"/>
              </a:defRPr>
            </a:pPr>
          </a:p>
          <a:p>
            <a:pPr defTabSz="365760">
              <a:defRPr b="1" sz="3000">
                <a:latin typeface="Arial"/>
                <a:ea typeface="Arial"/>
                <a:cs typeface="Arial"/>
                <a:sym typeface="Arial"/>
              </a:defRPr>
            </a:pPr>
          </a:p>
          <a:p>
            <a:pPr defTabSz="365760">
              <a:defRPr b="1" sz="3000">
                <a:latin typeface="Arial"/>
                <a:ea typeface="Arial"/>
                <a:cs typeface="Arial"/>
                <a:sym typeface="Arial"/>
              </a:defRPr>
            </a:pPr>
          </a:p>
          <a:p>
            <a:pPr defTabSz="365760">
              <a:defRPr b="1" sz="3000">
                <a:latin typeface="Arial"/>
                <a:ea typeface="Arial"/>
                <a:cs typeface="Arial"/>
                <a:sym typeface="Arial"/>
              </a:defRPr>
            </a:pPr>
          </a:p>
          <a:p>
            <a:pPr defTabSz="365760">
              <a:defRPr sz="3000">
                <a:latin typeface="Arial"/>
                <a:ea typeface="Arial"/>
                <a:cs typeface="Arial"/>
                <a:sym typeface="Arial"/>
              </a:defRPr>
            </a:pPr>
          </a:p>
          <a:p>
            <a:pPr defTabSz="365760">
              <a:defRPr sz="3000">
                <a:latin typeface="Arial"/>
                <a:ea typeface="Arial"/>
                <a:cs typeface="Arial"/>
                <a:sym typeface="Arial"/>
              </a:defRPr>
            </a:pPr>
          </a:p>
        </p:txBody>
      </p:sp>
      <p:pic>
        <p:nvPicPr>
          <p:cNvPr id="211" name="musser#14.jpg" descr="musser#14.jpg"/>
          <p:cNvPicPr>
            <a:picLocks noChangeAspect="1"/>
          </p:cNvPicPr>
          <p:nvPr/>
        </p:nvPicPr>
        <p:blipFill>
          <a:blip r:embed="rId2">
            <a:extLst/>
          </a:blip>
          <a:stretch>
            <a:fillRect/>
          </a:stretch>
        </p:blipFill>
        <p:spPr>
          <a:xfrm>
            <a:off x="16153761" y="4733343"/>
            <a:ext cx="7903799" cy="5804944"/>
          </a:xfrm>
          <a:prstGeom prst="rect">
            <a:avLst/>
          </a:prstGeom>
          <a:ln w="12700">
            <a:miter lim="400000"/>
          </a:ln>
        </p:spPr>
      </p:pic>
    </p:spTree>
  </p:cSld>
  <p:clrMapOvr>
    <a:masterClrMapping/>
  </p:clrMapOvr>
  <p:transition xmlns:p14="http://schemas.microsoft.com/office/powerpoint/2010/main" spd="med" advClick="1"/>
</p:sld>
</file>

<file path=ppt/slides/slide3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3" name="Nazi Environmental Plans  on the Eastern Front…"/>
          <p:cNvSpPr txBox="1"/>
          <p:nvPr>
            <p:ph type="title"/>
          </p:nvPr>
        </p:nvSpPr>
        <p:spPr>
          <a:xfrm>
            <a:off x="224730" y="357187"/>
            <a:ext cx="23934540" cy="13001626"/>
          </a:xfrm>
          <a:prstGeom prst="rect">
            <a:avLst/>
          </a:prstGeom>
        </p:spPr>
        <p:txBody>
          <a:bodyPr/>
          <a:lstStyle/>
          <a:p>
            <a:pPr defTabSz="365760">
              <a:defRPr sz="4800">
                <a:latin typeface="Tahoma"/>
                <a:ea typeface="Tahoma"/>
                <a:cs typeface="Tahoma"/>
                <a:sym typeface="Tahoma"/>
              </a:defRPr>
            </a:pPr>
            <a:r>
              <a:t>Nazi Environmental Plans </a:t>
            </a:r>
            <a:br/>
            <a:r>
              <a:t>on the Eastern Front</a:t>
            </a:r>
          </a:p>
          <a:p>
            <a:pPr defTabSz="365760">
              <a:defRPr sz="4000">
                <a:latin typeface="Arial"/>
                <a:ea typeface="Arial"/>
                <a:cs typeface="Arial"/>
                <a:sym typeface="Arial"/>
              </a:defRPr>
            </a:pPr>
          </a:p>
          <a:p>
            <a:pPr defTabSz="365760">
              <a:defRPr sz="4000">
                <a:latin typeface="Arial"/>
                <a:ea typeface="Arial"/>
                <a:cs typeface="Arial"/>
                <a:sym typeface="Arial"/>
              </a:defRPr>
            </a:pPr>
          </a:p>
          <a:p>
            <a:pPr marL="137159" indent="-137159" algn="l" defTabSz="365760">
              <a:lnSpc>
                <a:spcPct val="80000"/>
              </a:lnSpc>
              <a:spcBef>
                <a:spcPts val="100"/>
              </a:spcBef>
              <a:buSzPct val="100000"/>
              <a:buFont typeface="Arial"/>
              <a:defRPr sz="4320">
                <a:latin typeface="Arial"/>
                <a:ea typeface="Arial"/>
                <a:cs typeface="Arial"/>
                <a:sym typeface="Arial"/>
              </a:defRPr>
            </a:pPr>
            <a:r>
              <a:t>As the war shelved green plans in Germany </a:t>
            </a:r>
            <a:br/>
            <a:r>
              <a:t>itself, they were taken up again with a vengeance </a:t>
            </a:r>
            <a:br/>
            <a:r>
              <a:t>in the eastern occupied territories under Himmler’s SS.</a:t>
            </a:r>
            <a:br/>
          </a:p>
          <a:p>
            <a:pPr marL="137159" indent="-137159" algn="l" defTabSz="365760">
              <a:lnSpc>
                <a:spcPct val="80000"/>
              </a:lnSpc>
              <a:spcBef>
                <a:spcPts val="100"/>
              </a:spcBef>
              <a:buSzPct val="100000"/>
              <a:buFont typeface="Arial"/>
              <a:defRPr sz="4320">
                <a:latin typeface="Arial"/>
                <a:ea typeface="Arial"/>
                <a:cs typeface="Arial"/>
                <a:sym typeface="Arial"/>
              </a:defRPr>
            </a:pPr>
            <a:r>
              <a:t>Gottfried Feder’s garden cities &amp; towns were to be built.</a:t>
            </a:r>
            <a:br/>
          </a:p>
          <a:p>
            <a:pPr marL="137159" indent="-137159" algn="l" defTabSz="365760">
              <a:lnSpc>
                <a:spcPct val="80000"/>
              </a:lnSpc>
              <a:spcBef>
                <a:spcPts val="100"/>
              </a:spcBef>
              <a:buSzPct val="100000"/>
              <a:buFont typeface="Arial"/>
              <a:defRPr sz="4320">
                <a:latin typeface="Arial"/>
                <a:ea typeface="Arial"/>
                <a:cs typeface="Arial"/>
                <a:sym typeface="Arial"/>
              </a:defRPr>
            </a:pPr>
            <a:r>
              <a:t>Master planned communities with environmental </a:t>
            </a:r>
            <a:br/>
            <a:r>
              <a:t>spacial planning would ameliorate the poor planning of </a:t>
            </a:r>
            <a:br/>
            <a:r>
              <a:t>the past &amp; become a model for Germany’s future. </a:t>
            </a:r>
            <a:br/>
          </a:p>
          <a:p>
            <a:pPr marL="137159" indent="-137159" algn="l" defTabSz="365760">
              <a:lnSpc>
                <a:spcPct val="80000"/>
              </a:lnSpc>
              <a:spcBef>
                <a:spcPts val="100"/>
              </a:spcBef>
              <a:buSzPct val="100000"/>
              <a:buFont typeface="Arial"/>
              <a:defRPr sz="4320">
                <a:latin typeface="Arial"/>
                <a:ea typeface="Arial"/>
                <a:cs typeface="Arial"/>
                <a:sym typeface="Arial"/>
              </a:defRPr>
            </a:pPr>
            <a:r>
              <a:t>National parks &amp; game reserves were planned.</a:t>
            </a:r>
            <a:br/>
          </a:p>
          <a:p>
            <a:pPr marL="137159" indent="-137159" algn="l" defTabSz="365760">
              <a:lnSpc>
                <a:spcPct val="80000"/>
              </a:lnSpc>
              <a:spcBef>
                <a:spcPts val="100"/>
              </a:spcBef>
              <a:buSzPct val="100000"/>
              <a:buFont typeface="Arial"/>
              <a:defRPr sz="4320">
                <a:latin typeface="Arial"/>
                <a:ea typeface="Arial"/>
                <a:cs typeface="Arial"/>
                <a:sym typeface="Arial"/>
              </a:defRPr>
            </a:pPr>
            <a:r>
              <a:t>Widespread environmental sustainable development </a:t>
            </a:r>
            <a:br/>
            <a:r>
              <a:t>plans were drawn up.</a:t>
            </a:r>
            <a:br/>
          </a:p>
          <a:p>
            <a:pPr marL="137159" indent="-137159" algn="l" defTabSz="365760">
              <a:lnSpc>
                <a:spcPct val="80000"/>
              </a:lnSpc>
              <a:spcBef>
                <a:spcPts val="100"/>
              </a:spcBef>
              <a:buSzPct val="100000"/>
              <a:buFont typeface="Arial"/>
              <a:defRPr sz="4320">
                <a:latin typeface="Arial"/>
                <a:ea typeface="Arial"/>
                <a:cs typeface="Arial"/>
                <a:sym typeface="Arial"/>
              </a:defRPr>
            </a:pPr>
            <a:r>
              <a:t>Hitler wanted to Cover Ukraine with Windmills.</a:t>
            </a:r>
          </a:p>
          <a:p>
            <a:pPr marL="137159" indent="-137159" algn="l" defTabSz="365760">
              <a:lnSpc>
                <a:spcPct val="80000"/>
              </a:lnSpc>
              <a:spcBef>
                <a:spcPts val="100"/>
              </a:spcBef>
              <a:buSzPct val="100000"/>
              <a:buFont typeface="Arial"/>
              <a:defRPr sz="4320">
                <a:latin typeface="Arial"/>
                <a:ea typeface="Arial"/>
                <a:cs typeface="Arial"/>
                <a:sym typeface="Arial"/>
              </a:defRPr>
            </a:pPr>
          </a:p>
          <a:p>
            <a:pPr marL="137159" indent="-137159" algn="l" defTabSz="365760">
              <a:lnSpc>
                <a:spcPct val="80000"/>
              </a:lnSpc>
              <a:spcBef>
                <a:spcPts val="100"/>
              </a:spcBef>
              <a:buSzPct val="100000"/>
              <a:buFont typeface="Arial"/>
              <a:defRPr sz="4320">
                <a:latin typeface="Arial"/>
                <a:ea typeface="Arial"/>
                <a:cs typeface="Arial"/>
                <a:sym typeface="Arial"/>
              </a:defRPr>
            </a:pPr>
            <a:r>
              <a:t>The landscape would also be cleansed of excess </a:t>
            </a:r>
            <a:br/>
            <a:r>
              <a:t>population.</a:t>
            </a:r>
          </a:p>
          <a:p>
            <a:pPr defTabSz="365760">
              <a:defRPr sz="3000">
                <a:latin typeface="Tahoma"/>
                <a:ea typeface="Tahoma"/>
                <a:cs typeface="Tahoma"/>
                <a:sym typeface="Tahoma"/>
              </a:defRPr>
            </a:pPr>
          </a:p>
          <a:p>
            <a:pPr defTabSz="365760">
              <a:defRPr sz="3000">
                <a:latin typeface="Tahoma"/>
                <a:ea typeface="Tahoma"/>
                <a:cs typeface="Tahoma"/>
                <a:sym typeface="Tahoma"/>
              </a:defRPr>
            </a:pPr>
          </a:p>
          <a:p>
            <a:pPr defTabSz="365760">
              <a:defRPr sz="3000">
                <a:latin typeface="Tahoma"/>
                <a:ea typeface="Tahoma"/>
                <a:cs typeface="Tahoma"/>
                <a:sym typeface="Tahoma"/>
              </a:defRPr>
            </a:pPr>
          </a:p>
          <a:p>
            <a:pPr defTabSz="365760">
              <a:defRPr sz="3000">
                <a:latin typeface="Tahoma"/>
                <a:ea typeface="Tahoma"/>
                <a:cs typeface="Tahoma"/>
                <a:sym typeface="Tahoma"/>
              </a:defRPr>
            </a:pPr>
          </a:p>
        </p:txBody>
      </p:sp>
      <p:pic>
        <p:nvPicPr>
          <p:cNvPr id="214" name="musser#16.jpg" descr="musser#16.jpg"/>
          <p:cNvPicPr>
            <a:picLocks noChangeAspect="1"/>
          </p:cNvPicPr>
          <p:nvPr/>
        </p:nvPicPr>
        <p:blipFill>
          <a:blip r:embed="rId2">
            <a:extLst/>
          </a:blip>
          <a:stretch>
            <a:fillRect/>
          </a:stretch>
        </p:blipFill>
        <p:spPr>
          <a:xfrm>
            <a:off x="15222537" y="2236787"/>
            <a:ext cx="7670801" cy="5067301"/>
          </a:xfrm>
          <a:prstGeom prst="rect">
            <a:avLst/>
          </a:prstGeom>
          <a:ln w="12700">
            <a:miter lim="400000"/>
          </a:ln>
        </p:spPr>
      </p:pic>
      <p:pic>
        <p:nvPicPr>
          <p:cNvPr id="215" name="musser#17.jpg" descr="musser#17.jpg"/>
          <p:cNvPicPr>
            <a:picLocks noChangeAspect="1"/>
          </p:cNvPicPr>
          <p:nvPr/>
        </p:nvPicPr>
        <p:blipFill>
          <a:blip r:embed="rId3">
            <a:extLst/>
          </a:blip>
          <a:stretch>
            <a:fillRect/>
          </a:stretch>
        </p:blipFill>
        <p:spPr>
          <a:xfrm>
            <a:off x="14447837" y="7623175"/>
            <a:ext cx="9220201" cy="5867400"/>
          </a:xfrm>
          <a:prstGeom prst="rect">
            <a:avLst/>
          </a:prstGeom>
          <a:ln w="12700">
            <a:miter lim="400000"/>
          </a:ln>
        </p:spPr>
      </p:pic>
    </p:spTree>
  </p:cSld>
  <p:clrMapOvr>
    <a:masterClrMapping/>
  </p:clrMapOvr>
  <p:transition xmlns:p14="http://schemas.microsoft.com/office/powerpoint/2010/main" spd="med" advClick="1"/>
</p:sld>
</file>

<file path=ppt/slides/slide3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7" name="Double-click to edit"/>
          <p:cNvSpPr txBox="1"/>
          <p:nvPr>
            <p:ph type="title"/>
          </p:nvPr>
        </p:nvSpPr>
        <p:spPr>
          <a:xfrm>
            <a:off x="300167" y="357187"/>
            <a:ext cx="23783666" cy="13164314"/>
          </a:xfrm>
          <a:prstGeom prst="rect">
            <a:avLst/>
          </a:prstGeom>
        </p:spPr>
        <p:txBody>
          <a:bodyPr/>
          <a:lstStyle/>
          <a:p>
            <a:pPr/>
          </a:p>
          <a:p>
            <a:pPr/>
          </a:p>
          <a:p>
            <a:pPr/>
          </a:p>
          <a:p>
            <a:pPr/>
          </a:p>
          <a:p>
            <a:pPr/>
          </a:p>
        </p:txBody>
      </p:sp>
      <p:pic>
        <p:nvPicPr>
          <p:cNvPr id="218" name="musser#20.jpg" descr="musser#20.jpg"/>
          <p:cNvPicPr>
            <a:picLocks noChangeAspect="1"/>
          </p:cNvPicPr>
          <p:nvPr/>
        </p:nvPicPr>
        <p:blipFill>
          <a:blip r:embed="rId2">
            <a:extLst/>
          </a:blip>
          <a:stretch>
            <a:fillRect/>
          </a:stretch>
        </p:blipFill>
        <p:spPr>
          <a:xfrm>
            <a:off x="4670697" y="1131949"/>
            <a:ext cx="15704289" cy="11614790"/>
          </a:xfrm>
          <a:prstGeom prst="rect">
            <a:avLst/>
          </a:prstGeom>
          <a:ln w="12700">
            <a:miter lim="400000"/>
          </a:ln>
        </p:spPr>
      </p:pic>
    </p:spTree>
  </p:cSld>
  <p:clrMapOvr>
    <a:masterClrMapping/>
  </p:clrMapOvr>
  <p:transition xmlns:p14="http://schemas.microsoft.com/office/powerpoint/2010/main" spd="med" advClick="1"/>
</p:sld>
</file>

<file path=ppt/slides/slide3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0" name="Double-click to edit"/>
          <p:cNvSpPr txBox="1"/>
          <p:nvPr>
            <p:ph type="title"/>
          </p:nvPr>
        </p:nvSpPr>
        <p:spPr>
          <a:xfrm>
            <a:off x="217382" y="357187"/>
            <a:ext cx="23949236" cy="12889819"/>
          </a:xfrm>
          <a:prstGeom prst="rect">
            <a:avLst/>
          </a:prstGeom>
        </p:spPr>
        <p:txBody>
          <a:bodyPr/>
          <a:lstStyle/>
          <a:p>
            <a:pPr defTabSz="599717">
              <a:defRPr sz="8176"/>
            </a:pPr>
          </a:p>
          <a:p>
            <a:pPr defTabSz="599717">
              <a:defRPr sz="8176"/>
            </a:pPr>
          </a:p>
          <a:p>
            <a:pPr defTabSz="599717">
              <a:defRPr sz="8176"/>
            </a:pPr>
          </a:p>
          <a:p>
            <a:pPr defTabSz="599717">
              <a:defRPr sz="8176"/>
            </a:pPr>
          </a:p>
          <a:p>
            <a:pPr defTabSz="599717">
              <a:defRPr sz="8176"/>
            </a:pPr>
          </a:p>
          <a:p>
            <a:pPr defTabSz="599717">
              <a:defRPr sz="8176"/>
            </a:pPr>
          </a:p>
          <a:p>
            <a:pPr defTabSz="599717">
              <a:defRPr sz="8176"/>
            </a:pPr>
          </a:p>
          <a:p>
            <a:pPr defTabSz="599717">
              <a:defRPr sz="8176"/>
            </a:pPr>
          </a:p>
          <a:p>
            <a:pPr defTabSz="599717">
              <a:defRPr sz="8176"/>
            </a:pPr>
          </a:p>
        </p:txBody>
      </p:sp>
      <p:pic>
        <p:nvPicPr>
          <p:cNvPr id="221" name="musser#22.jpg" descr="musser#22.jpg"/>
          <p:cNvPicPr>
            <a:picLocks noChangeAspect="1"/>
          </p:cNvPicPr>
          <p:nvPr/>
        </p:nvPicPr>
        <p:blipFill>
          <a:blip r:embed="rId2">
            <a:extLst/>
          </a:blip>
          <a:stretch>
            <a:fillRect/>
          </a:stretch>
        </p:blipFill>
        <p:spPr>
          <a:xfrm>
            <a:off x="2208527" y="1218112"/>
            <a:ext cx="19966946" cy="11279776"/>
          </a:xfrm>
          <a:prstGeom prst="rect">
            <a:avLst/>
          </a:prstGeom>
          <a:ln w="12700">
            <a:miter lim="400000"/>
          </a:ln>
        </p:spPr>
      </p:pic>
    </p:spTree>
  </p:cSld>
  <p:clrMapOvr>
    <a:masterClrMapping/>
  </p:clrMapOvr>
  <p:transition xmlns:p14="http://schemas.microsoft.com/office/powerpoint/2010/main" spd="med" advClick="1"/>
</p:sld>
</file>

<file path=ppt/slides/slide3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3" name="Double-click to edit"/>
          <p:cNvSpPr txBox="1"/>
          <p:nvPr>
            <p:ph type="title"/>
          </p:nvPr>
        </p:nvSpPr>
        <p:spPr>
          <a:xfrm>
            <a:off x="208080" y="357187"/>
            <a:ext cx="23967840" cy="13194917"/>
          </a:xfrm>
          <a:prstGeom prst="rect">
            <a:avLst/>
          </a:prstGeom>
        </p:spPr>
        <p:txBody>
          <a:bodyPr/>
          <a:lstStyle/>
          <a:p>
            <a:pPr/>
          </a:p>
        </p:txBody>
      </p:sp>
      <p:pic>
        <p:nvPicPr>
          <p:cNvPr id="224" name="musser#21.jpg" descr="musser#21.jpg"/>
          <p:cNvPicPr>
            <a:picLocks noChangeAspect="1"/>
          </p:cNvPicPr>
          <p:nvPr/>
        </p:nvPicPr>
        <p:blipFill>
          <a:blip r:embed="rId2">
            <a:extLst/>
          </a:blip>
          <a:stretch>
            <a:fillRect/>
          </a:stretch>
        </p:blipFill>
        <p:spPr>
          <a:xfrm>
            <a:off x="3303974" y="1975603"/>
            <a:ext cx="17776052" cy="9764794"/>
          </a:xfrm>
          <a:prstGeom prst="rect">
            <a:avLst/>
          </a:prstGeom>
          <a:ln w="12700">
            <a:miter lim="400000"/>
          </a:ln>
        </p:spPr>
      </p:pic>
    </p:spTree>
  </p:cSld>
  <p:clrMapOvr>
    <a:masterClrMapping/>
  </p:clrMapOvr>
  <p:transition xmlns:p14="http://schemas.microsoft.com/office/powerpoint/2010/main" spd="med" advClick="1"/>
</p:sld>
</file>

<file path=ppt/slides/slide3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6" name="Nazi Eugenics Was Converted into a Form of  Environmental Social Justice/Revenge…"/>
          <p:cNvSpPr txBox="1"/>
          <p:nvPr>
            <p:ph type="title"/>
          </p:nvPr>
        </p:nvSpPr>
        <p:spPr>
          <a:xfrm>
            <a:off x="158408" y="357187"/>
            <a:ext cx="24067184" cy="13001626"/>
          </a:xfrm>
          <a:prstGeom prst="rect">
            <a:avLst/>
          </a:prstGeom>
        </p:spPr>
        <p:txBody>
          <a:bodyPr/>
          <a:lstStyle/>
          <a:p>
            <a:pPr defTabSz="731520">
              <a:defRPr sz="4440">
                <a:latin typeface="Arial"/>
                <a:ea typeface="Arial"/>
                <a:cs typeface="Arial"/>
                <a:sym typeface="Arial"/>
              </a:defRPr>
            </a:pPr>
            <a:r>
              <a:t>Nazi Eugenics Was Converted into a Form of </a:t>
            </a:r>
            <a:br/>
            <a:r>
              <a:t>Environmental Social Justice/Revenge</a:t>
            </a:r>
          </a:p>
          <a:p>
            <a:pPr defTabSz="731520">
              <a:defRPr sz="4440">
                <a:latin typeface="Arial"/>
                <a:ea typeface="Arial"/>
                <a:cs typeface="Arial"/>
                <a:sym typeface="Arial"/>
              </a:defRPr>
            </a:pPr>
          </a:p>
          <a:p>
            <a:pPr defTabSz="731520">
              <a:defRPr sz="4440">
                <a:latin typeface="Arial"/>
                <a:ea typeface="Arial"/>
                <a:cs typeface="Arial"/>
                <a:sym typeface="Arial"/>
              </a:defRPr>
            </a:pPr>
          </a:p>
          <a:p>
            <a:pPr defTabSz="731520">
              <a:defRPr sz="4440">
                <a:latin typeface="Arial"/>
                <a:ea typeface="Arial"/>
                <a:cs typeface="Arial"/>
                <a:sym typeface="Arial"/>
              </a:defRPr>
            </a:pPr>
          </a:p>
          <a:p>
            <a:pPr marL="274320" indent="-274320" algn="l" defTabSz="731520">
              <a:lnSpc>
                <a:spcPct val="80000"/>
              </a:lnSpc>
              <a:spcBef>
                <a:spcPts val="200"/>
              </a:spcBef>
              <a:buSzPct val="100000"/>
              <a:buFont typeface="Arial"/>
              <a:defRPr sz="4440">
                <a:latin typeface="Arial"/>
                <a:ea typeface="Arial"/>
                <a:cs typeface="Arial"/>
                <a:sym typeface="Arial"/>
              </a:defRPr>
            </a:pPr>
            <a:r>
              <a:t>Police battalions knew that stuffing Jews into </a:t>
            </a:r>
            <a:br/>
            <a:r>
              <a:t>cattle cars like sardines was a violation of </a:t>
            </a:r>
            <a:br/>
            <a:r>
              <a:t>Nazi animal transport laws.</a:t>
            </a:r>
            <a:br/>
          </a:p>
          <a:p>
            <a:pPr marL="274320" indent="-274320" algn="l" defTabSz="731520">
              <a:lnSpc>
                <a:spcPct val="80000"/>
              </a:lnSpc>
              <a:spcBef>
                <a:spcPts val="200"/>
              </a:spcBef>
              <a:buSzPct val="100000"/>
              <a:buFont typeface="Arial"/>
              <a:defRPr sz="4440">
                <a:latin typeface="Arial"/>
                <a:ea typeface="Arial"/>
                <a:cs typeface="Arial"/>
                <a:sym typeface="Arial"/>
              </a:defRPr>
            </a:pPr>
            <a:r>
              <a:t>Pets were taken away from Jews before being</a:t>
            </a:r>
            <a:br/>
            <a:r>
              <a:t>put on the trains because they knew it would violate </a:t>
            </a:r>
            <a:br/>
            <a:r>
              <a:t>Nazi animal transport laws.</a:t>
            </a:r>
            <a:br/>
          </a:p>
          <a:p>
            <a:pPr marL="274320" indent="-274320" algn="l" defTabSz="731520">
              <a:lnSpc>
                <a:spcPct val="80000"/>
              </a:lnSpc>
              <a:spcBef>
                <a:spcPts val="200"/>
              </a:spcBef>
              <a:buSzPct val="100000"/>
              <a:buFont typeface="Arial"/>
              <a:defRPr sz="4440">
                <a:latin typeface="Arial"/>
                <a:ea typeface="Arial"/>
                <a:cs typeface="Arial"/>
                <a:sym typeface="Arial"/>
              </a:defRPr>
            </a:pPr>
            <a:r>
              <a:t>Many Jews &amp; political prisoners were treated like </a:t>
            </a:r>
          </a:p>
          <a:p>
            <a:pPr marL="274320" indent="-274320" algn="l" defTabSz="731520">
              <a:lnSpc>
                <a:spcPct val="80000"/>
              </a:lnSpc>
              <a:spcBef>
                <a:spcPts val="200"/>
              </a:spcBef>
              <a:buSzPct val="100000"/>
              <a:buFont typeface="Arial"/>
              <a:defRPr sz="4440">
                <a:latin typeface="Arial"/>
                <a:ea typeface="Arial"/>
                <a:cs typeface="Arial"/>
                <a:sym typeface="Arial"/>
              </a:defRPr>
            </a:pPr>
            <a:r>
              <a:t>experimental animals.</a:t>
            </a:r>
            <a:br/>
          </a:p>
          <a:p>
            <a:pPr marL="274320" indent="-274320" algn="l" defTabSz="731520">
              <a:lnSpc>
                <a:spcPct val="80000"/>
              </a:lnSpc>
              <a:spcBef>
                <a:spcPts val="200"/>
              </a:spcBef>
              <a:buSzPct val="100000"/>
              <a:buFont typeface="Arial"/>
              <a:defRPr sz="4440">
                <a:latin typeface="Arial"/>
                <a:ea typeface="Arial"/>
                <a:cs typeface="Arial"/>
                <a:sym typeface="Arial"/>
              </a:defRPr>
            </a:pPr>
            <a:r>
              <a:t>Dr. Mengele was a greener &amp; he called the barracks </a:t>
            </a:r>
            <a:br/>
            <a:r>
              <a:t>that housed his favorite guinea pigs – twins – “the zoo.”</a:t>
            </a:r>
          </a:p>
          <a:p>
            <a:pPr marL="274320" indent="-274320" algn="l" defTabSz="731520">
              <a:lnSpc>
                <a:spcPct val="80000"/>
              </a:lnSpc>
              <a:spcBef>
                <a:spcPts val="200"/>
              </a:spcBef>
              <a:buSzPct val="100000"/>
              <a:buFont typeface="Arial"/>
              <a:defRPr sz="4440">
                <a:latin typeface="Arial"/>
                <a:ea typeface="Arial"/>
                <a:cs typeface="Arial"/>
                <a:sym typeface="Arial"/>
              </a:defRPr>
            </a:pPr>
          </a:p>
          <a:p>
            <a:pPr marL="274320" indent="-274320" algn="l" defTabSz="731520">
              <a:lnSpc>
                <a:spcPct val="80000"/>
              </a:lnSpc>
              <a:spcBef>
                <a:spcPts val="200"/>
              </a:spcBef>
              <a:buSzPct val="100000"/>
              <a:buFont typeface="Arial"/>
              <a:defRPr sz="4440">
                <a:latin typeface="Arial"/>
                <a:ea typeface="Arial"/>
                <a:cs typeface="Arial"/>
                <a:sym typeface="Arial"/>
              </a:defRPr>
            </a:pPr>
            <a:r>
              <a:t>At Treblinka, while Jews were being gassed &amp; burnt on</a:t>
            </a:r>
            <a:br/>
            <a:r>
              <a:t>a huge scale, the SS was apparently involved in trying to </a:t>
            </a:r>
            <a:br/>
            <a:r>
              <a:t>bring back foxes.</a:t>
            </a:r>
          </a:p>
          <a:p>
            <a:pPr defTabSz="731520">
              <a:defRPr sz="3000">
                <a:latin typeface="Arial"/>
                <a:ea typeface="Arial"/>
                <a:cs typeface="Arial"/>
                <a:sym typeface="Arial"/>
              </a:defRPr>
            </a:pPr>
          </a:p>
          <a:p>
            <a:pPr defTabSz="731520">
              <a:defRPr sz="3000">
                <a:latin typeface="Arial"/>
                <a:ea typeface="Arial"/>
                <a:cs typeface="Arial"/>
                <a:sym typeface="Arial"/>
              </a:defRPr>
            </a:pPr>
          </a:p>
          <a:p>
            <a:pPr defTabSz="731520">
              <a:defRPr sz="3000">
                <a:latin typeface="Arial"/>
                <a:ea typeface="Arial"/>
                <a:cs typeface="Arial"/>
                <a:sym typeface="Arial"/>
              </a:defRPr>
            </a:pPr>
          </a:p>
          <a:p>
            <a:pPr defTabSz="731520">
              <a:defRPr sz="3000">
                <a:latin typeface="Arial"/>
                <a:ea typeface="Arial"/>
                <a:cs typeface="Arial"/>
                <a:sym typeface="Arial"/>
              </a:defRPr>
            </a:pPr>
          </a:p>
          <a:p>
            <a:pPr defTabSz="731520">
              <a:defRPr sz="3000">
                <a:latin typeface="Arial"/>
                <a:ea typeface="Arial"/>
                <a:cs typeface="Arial"/>
                <a:sym typeface="Arial"/>
              </a:defRPr>
            </a:pPr>
          </a:p>
        </p:txBody>
      </p:sp>
      <p:pic>
        <p:nvPicPr>
          <p:cNvPr id="227" name="musser#24.jpg" descr="musser#24.jpg"/>
          <p:cNvPicPr>
            <a:picLocks noChangeAspect="1"/>
          </p:cNvPicPr>
          <p:nvPr/>
        </p:nvPicPr>
        <p:blipFill>
          <a:blip r:embed="rId2">
            <a:extLst/>
          </a:blip>
          <a:stretch>
            <a:fillRect/>
          </a:stretch>
        </p:blipFill>
        <p:spPr>
          <a:xfrm>
            <a:off x="18425600" y="523040"/>
            <a:ext cx="5432204" cy="8028828"/>
          </a:xfrm>
          <a:prstGeom prst="rect">
            <a:avLst/>
          </a:prstGeom>
          <a:ln w="12700">
            <a:miter lim="400000"/>
          </a:ln>
        </p:spPr>
      </p:pic>
      <p:pic>
        <p:nvPicPr>
          <p:cNvPr id="228" name="musser#23.jpg" descr="musser#23.jpg"/>
          <p:cNvPicPr>
            <a:picLocks noChangeAspect="1"/>
          </p:cNvPicPr>
          <p:nvPr/>
        </p:nvPicPr>
        <p:blipFill>
          <a:blip r:embed="rId3">
            <a:extLst/>
          </a:blip>
          <a:stretch>
            <a:fillRect/>
          </a:stretch>
        </p:blipFill>
        <p:spPr>
          <a:xfrm>
            <a:off x="15224125" y="6543675"/>
            <a:ext cx="9277139" cy="6535230"/>
          </a:xfrm>
          <a:prstGeom prst="rect">
            <a:avLst/>
          </a:prstGeom>
          <a:ln w="12700">
            <a:miter lim="400000"/>
          </a:ln>
        </p:spPr>
      </p:pic>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4" name="In 1948, the National Association  for Mental Health Declared:…"/>
          <p:cNvSpPr txBox="1"/>
          <p:nvPr>
            <p:ph type="title"/>
          </p:nvPr>
        </p:nvSpPr>
        <p:spPr>
          <a:xfrm>
            <a:off x="208638" y="448205"/>
            <a:ext cx="23966724" cy="12958559"/>
          </a:xfrm>
          <a:prstGeom prst="rect">
            <a:avLst/>
          </a:prstGeom>
        </p:spPr>
        <p:txBody>
          <a:bodyPr/>
          <a:lstStyle/>
          <a:p>
            <a:pPr defTabSz="706516">
              <a:defRPr sz="5590">
                <a:latin typeface="Arial"/>
                <a:ea typeface="Arial"/>
                <a:cs typeface="Arial"/>
                <a:sym typeface="Arial"/>
              </a:defRPr>
            </a:pPr>
          </a:p>
          <a:p>
            <a:pPr defTabSz="706516">
              <a:defRPr sz="6450">
                <a:latin typeface="Arial"/>
                <a:ea typeface="Arial"/>
                <a:cs typeface="Arial"/>
                <a:sym typeface="Arial"/>
              </a:defRPr>
            </a:pPr>
            <a:r>
              <a:t>In 1948, the National Association </a:t>
            </a:r>
            <a:br/>
            <a:r>
              <a:t>for Mental Health Declared:</a:t>
            </a:r>
          </a:p>
          <a:p>
            <a:pPr defTabSz="706516">
              <a:defRPr sz="6450">
                <a:latin typeface="Arial"/>
                <a:ea typeface="Arial"/>
                <a:cs typeface="Arial"/>
                <a:sym typeface="Arial"/>
              </a:defRPr>
            </a:pPr>
          </a:p>
          <a:p>
            <a:pPr defTabSz="706516">
              <a:defRPr sz="6450">
                <a:latin typeface="Arial"/>
                <a:ea typeface="Arial"/>
                <a:cs typeface="Arial"/>
                <a:sym typeface="Arial"/>
              </a:defRPr>
            </a:pPr>
            <a:r>
              <a:t>In each of these we can predict that the individual will respond with trigger-quickness and in exactly the same way. Sometimes, it appears, such persons have constellation of prejudice areas. A man, for example, may be angrily against race equality, public housing, the TVA, financial and technical aid to backward countries, organized labor, and the preaching of social rather than salvational religion. </a:t>
            </a:r>
          </a:p>
          <a:p>
            <a:pPr defTabSz="706516">
              <a:defRPr sz="5590">
                <a:latin typeface="Arial"/>
                <a:ea typeface="Arial"/>
                <a:cs typeface="Arial"/>
                <a:sym typeface="Arial"/>
              </a:defRPr>
            </a:pPr>
          </a:p>
          <a:p>
            <a:pPr defTabSz="706516">
              <a:defRPr sz="5762">
                <a:latin typeface="Arial"/>
                <a:ea typeface="Arial"/>
                <a:cs typeface="Arial"/>
                <a:sym typeface="Arial"/>
              </a:defRPr>
            </a:pPr>
          </a:p>
        </p:txBody>
      </p:sp>
    </p:spTree>
  </p:cSld>
  <p:clrMapOvr>
    <a:masterClrMapping/>
  </p:clrMapOvr>
  <p:transition xmlns:p14="http://schemas.microsoft.com/office/powerpoint/2010/main" spd="med" advClick="1"/>
</p:sld>
</file>

<file path=ppt/slides/slide4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0" name="The Merging of Eugenics  &amp; Environmentalism is Still with us Today…"/>
          <p:cNvSpPr txBox="1"/>
          <p:nvPr>
            <p:ph type="title"/>
          </p:nvPr>
        </p:nvSpPr>
        <p:spPr>
          <a:xfrm>
            <a:off x="216358" y="357187"/>
            <a:ext cx="23951284" cy="13265331"/>
          </a:xfrm>
          <a:prstGeom prst="rect">
            <a:avLst/>
          </a:prstGeom>
        </p:spPr>
        <p:txBody>
          <a:bodyPr/>
          <a:lstStyle/>
          <a:p>
            <a:pPr defTabSz="328612">
              <a:defRPr sz="4800">
                <a:latin typeface="Arial"/>
                <a:ea typeface="Arial"/>
                <a:cs typeface="Arial"/>
                <a:sym typeface="Arial"/>
              </a:defRPr>
            </a:pPr>
            <a:r>
              <a:t>The Merging of Eugenics </a:t>
            </a:r>
            <a:br/>
            <a:r>
              <a:t>&amp; Environmentalism is Still with us Today</a:t>
            </a:r>
          </a:p>
          <a:p>
            <a:pPr defTabSz="328612">
              <a:defRPr sz="4800">
                <a:latin typeface="Arial"/>
                <a:ea typeface="Arial"/>
                <a:cs typeface="Arial"/>
                <a:sym typeface="Arial"/>
              </a:defRPr>
            </a:pPr>
          </a:p>
          <a:p>
            <a:pPr algn="l" defTabSz="328612">
              <a:defRPr sz="4800">
                <a:latin typeface="Arial"/>
                <a:ea typeface="Arial"/>
                <a:cs typeface="Arial"/>
                <a:sym typeface="Arial"/>
              </a:defRPr>
            </a:pPr>
          </a:p>
          <a:p>
            <a:pPr algn="l" defTabSz="328612">
              <a:defRPr sz="4800">
                <a:latin typeface="Arial"/>
                <a:ea typeface="Arial"/>
                <a:cs typeface="Arial"/>
                <a:sym typeface="Arial"/>
              </a:defRPr>
            </a:pPr>
            <a:r>
              <a:t>The Atlantic came out with an article in March </a:t>
            </a:r>
            <a:br/>
            <a:r>
              <a:t>of 2012 entitled, “How Engineering the Human </a:t>
            </a:r>
            <a:br/>
            <a:r>
              <a:t>Body Could Combat Climate Change.”</a:t>
            </a:r>
          </a:p>
          <a:p>
            <a:pPr algn="l" defTabSz="328612">
              <a:defRPr sz="4800">
                <a:latin typeface="Arial"/>
                <a:ea typeface="Arial"/>
                <a:cs typeface="Arial"/>
                <a:sym typeface="Arial"/>
              </a:defRPr>
            </a:pPr>
          </a:p>
          <a:p>
            <a:pPr algn="l" defTabSz="328612">
              <a:defRPr sz="4800">
                <a:latin typeface="Arial"/>
                <a:ea typeface="Arial"/>
                <a:cs typeface="Arial"/>
                <a:sym typeface="Arial"/>
              </a:defRPr>
            </a:pPr>
            <a:r>
              <a:t>They want to genetically engineer the human</a:t>
            </a:r>
            <a:br/>
            <a:r>
              <a:t>body to become vegetarian.</a:t>
            </a:r>
            <a:br/>
          </a:p>
          <a:p>
            <a:pPr algn="l" defTabSz="328612">
              <a:defRPr sz="4800">
                <a:latin typeface="Arial"/>
                <a:ea typeface="Arial"/>
                <a:cs typeface="Arial"/>
                <a:sym typeface="Arial"/>
              </a:defRPr>
            </a:pPr>
            <a:r>
              <a:t>They want to give the human being cat-like </a:t>
            </a:r>
            <a:br/>
            <a:r>
              <a:t>eyes so we can see better in the dark.</a:t>
            </a:r>
            <a:br/>
          </a:p>
          <a:p>
            <a:pPr algn="l" defTabSz="328612">
              <a:defRPr sz="3760">
                <a:latin typeface="Arial"/>
                <a:ea typeface="Arial"/>
                <a:cs typeface="Arial"/>
                <a:sym typeface="Arial"/>
              </a:defRPr>
            </a:pPr>
          </a:p>
          <a:p>
            <a:pPr defTabSz="328612">
              <a:defRPr sz="3000">
                <a:latin typeface="Arial"/>
                <a:ea typeface="Arial"/>
                <a:cs typeface="Arial"/>
                <a:sym typeface="Arial"/>
              </a:defRPr>
            </a:pPr>
          </a:p>
          <a:p>
            <a:pPr defTabSz="328612">
              <a:defRPr sz="3000">
                <a:latin typeface="Arial"/>
                <a:ea typeface="Arial"/>
                <a:cs typeface="Arial"/>
                <a:sym typeface="Arial"/>
              </a:defRPr>
            </a:pPr>
          </a:p>
          <a:p>
            <a:pPr defTabSz="328612">
              <a:defRPr sz="3000">
                <a:latin typeface="Arial"/>
                <a:ea typeface="Arial"/>
                <a:cs typeface="Arial"/>
                <a:sym typeface="Arial"/>
              </a:defRPr>
            </a:pPr>
          </a:p>
          <a:p>
            <a:pPr defTabSz="328612">
              <a:defRPr sz="3000">
                <a:latin typeface="Arial"/>
                <a:ea typeface="Arial"/>
                <a:cs typeface="Arial"/>
                <a:sym typeface="Arial"/>
              </a:defRPr>
            </a:pPr>
          </a:p>
          <a:p>
            <a:pPr defTabSz="328612">
              <a:defRPr sz="3000">
                <a:latin typeface="Arial"/>
                <a:ea typeface="Arial"/>
                <a:cs typeface="Arial"/>
                <a:sym typeface="Arial"/>
              </a:defRPr>
            </a:pPr>
          </a:p>
          <a:p>
            <a:pPr defTabSz="328612">
              <a:defRPr sz="3000">
                <a:latin typeface="Arial"/>
                <a:ea typeface="Arial"/>
                <a:cs typeface="Arial"/>
                <a:sym typeface="Arial"/>
              </a:defRPr>
            </a:pPr>
          </a:p>
        </p:txBody>
      </p:sp>
    </p:spTree>
  </p:cSld>
  <p:clrMapOvr>
    <a:masterClrMapping/>
  </p:clrMapOvr>
  <p:transition xmlns:p14="http://schemas.microsoft.com/office/powerpoint/2010/main" spd="med" advClick="1"/>
</p:sld>
</file>

<file path=ppt/slides/slide4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2" name="The Merging of Eugenics  &amp; Environmentalism is Still with us Today…"/>
          <p:cNvSpPr txBox="1"/>
          <p:nvPr>
            <p:ph type="title"/>
          </p:nvPr>
        </p:nvSpPr>
        <p:spPr>
          <a:xfrm>
            <a:off x="158315" y="357187"/>
            <a:ext cx="24067370" cy="13001626"/>
          </a:xfrm>
          <a:prstGeom prst="rect">
            <a:avLst/>
          </a:prstGeom>
        </p:spPr>
        <p:txBody>
          <a:bodyPr/>
          <a:lstStyle/>
          <a:p>
            <a:pPr>
              <a:defRPr sz="5600">
                <a:latin typeface="Arial"/>
                <a:ea typeface="Arial"/>
                <a:cs typeface="Arial"/>
                <a:sym typeface="Arial"/>
              </a:defRPr>
            </a:pPr>
            <a:r>
              <a:t>The Merging of Eugenics </a:t>
            </a:r>
            <a:br/>
            <a:r>
              <a:t>&amp; Environmentalism is Still with us Today</a:t>
            </a:r>
          </a:p>
          <a:p>
            <a:pPr>
              <a:defRPr sz="5600">
                <a:latin typeface="Arial"/>
                <a:ea typeface="Arial"/>
                <a:cs typeface="Arial"/>
                <a:sym typeface="Arial"/>
              </a:defRPr>
            </a:pPr>
          </a:p>
          <a:p>
            <a:pPr>
              <a:defRPr sz="5600">
                <a:latin typeface="Arial"/>
                <a:ea typeface="Arial"/>
                <a:cs typeface="Arial"/>
                <a:sym typeface="Arial"/>
              </a:defRPr>
            </a:pPr>
          </a:p>
          <a:p>
            <a:pPr algn="l">
              <a:defRPr sz="5300">
                <a:latin typeface="Arial"/>
                <a:ea typeface="Arial"/>
                <a:cs typeface="Arial"/>
                <a:sym typeface="Arial"/>
              </a:defRPr>
            </a:pPr>
            <a:r>
              <a:t>They want to have fixed greenhouse gas </a:t>
            </a:r>
          </a:p>
          <a:p>
            <a:pPr algn="l">
              <a:defRPr sz="5300">
                <a:latin typeface="Arial"/>
                <a:ea typeface="Arial"/>
                <a:cs typeface="Arial"/>
                <a:sym typeface="Arial"/>
              </a:defRPr>
            </a:pPr>
            <a:r>
              <a:t>limits for each family.</a:t>
            </a:r>
            <a:br/>
          </a:p>
          <a:p>
            <a:pPr algn="l">
              <a:defRPr sz="5300">
                <a:latin typeface="Arial"/>
                <a:ea typeface="Arial"/>
                <a:cs typeface="Arial"/>
                <a:sym typeface="Arial"/>
              </a:defRPr>
            </a:pPr>
            <a:r>
              <a:t>They want to engineer people in such a way</a:t>
            </a:r>
            <a:br/>
            <a:r>
              <a:t>so they become smaller &amp; thus not eat as much.</a:t>
            </a:r>
          </a:p>
          <a:p>
            <a:pPr algn="l">
              <a:defRPr sz="5300">
                <a:latin typeface="Arial"/>
                <a:ea typeface="Arial"/>
                <a:cs typeface="Arial"/>
                <a:sym typeface="Arial"/>
              </a:defRPr>
            </a:pPr>
          </a:p>
          <a:p>
            <a:pPr algn="l">
              <a:defRPr sz="5300">
                <a:latin typeface="Arial"/>
                <a:ea typeface="Arial"/>
                <a:cs typeface="Arial"/>
                <a:sym typeface="Arial"/>
              </a:defRPr>
            </a:pPr>
            <a:r>
              <a:t>They want to induce people to have more </a:t>
            </a:r>
            <a:br/>
            <a:r>
              <a:t>altruism &amp; empathy toward nature.</a:t>
            </a:r>
            <a:br/>
          </a:p>
          <a:p>
            <a:pPr algn="l">
              <a:defRPr sz="5300">
                <a:latin typeface="Arial"/>
                <a:ea typeface="Arial"/>
                <a:cs typeface="Arial"/>
                <a:sym typeface="Arial"/>
              </a:defRPr>
            </a:pPr>
            <a:r>
              <a:t>Some technocratic elites &amp; transhumanists are </a:t>
            </a:r>
            <a:br/>
            <a:r>
              <a:t>looking for ways to resolve the environmental crisis </a:t>
            </a:r>
            <a:br/>
            <a:r>
              <a:t>in order to save the planet.</a:t>
            </a:r>
          </a:p>
        </p:txBody>
      </p:sp>
      <p:pic>
        <p:nvPicPr>
          <p:cNvPr id="233" name="musser#26.jpg" descr="musser#26.jpg"/>
          <p:cNvPicPr>
            <a:picLocks noChangeAspect="1"/>
          </p:cNvPicPr>
          <p:nvPr/>
        </p:nvPicPr>
        <p:blipFill>
          <a:blip r:embed="rId2">
            <a:extLst/>
          </a:blip>
          <a:stretch>
            <a:fillRect/>
          </a:stretch>
        </p:blipFill>
        <p:spPr>
          <a:xfrm>
            <a:off x="12712274" y="2708799"/>
            <a:ext cx="11538376" cy="2668064"/>
          </a:xfrm>
          <a:prstGeom prst="rect">
            <a:avLst/>
          </a:prstGeom>
          <a:ln w="12700">
            <a:miter lim="400000"/>
          </a:ln>
        </p:spPr>
      </p:pic>
      <p:pic>
        <p:nvPicPr>
          <p:cNvPr id="234" name="musser#27.jpg" descr="musser#27.jpg"/>
          <p:cNvPicPr>
            <a:picLocks noChangeAspect="1"/>
          </p:cNvPicPr>
          <p:nvPr/>
        </p:nvPicPr>
        <p:blipFill>
          <a:blip r:embed="rId3">
            <a:extLst/>
          </a:blip>
          <a:stretch>
            <a:fillRect/>
          </a:stretch>
        </p:blipFill>
        <p:spPr>
          <a:xfrm>
            <a:off x="15733712" y="5856287"/>
            <a:ext cx="8085625" cy="7335411"/>
          </a:xfrm>
          <a:prstGeom prst="rect">
            <a:avLst/>
          </a:prstGeom>
          <a:ln w="12700">
            <a:miter lim="400000"/>
          </a:ln>
        </p:spPr>
      </p:pic>
    </p:spTree>
  </p:cSld>
  <p:clrMapOvr>
    <a:masterClrMapping/>
  </p:clrMapOvr>
  <p:transition xmlns:p14="http://schemas.microsoft.com/office/powerpoint/2010/main" spd="med" advClick="1"/>
</p:sld>
</file>

<file path=ppt/slides/slide4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6" name="Double-click to edit"/>
          <p:cNvSpPr txBox="1"/>
          <p:nvPr>
            <p:ph type="title"/>
          </p:nvPr>
        </p:nvSpPr>
        <p:spPr>
          <a:xfrm>
            <a:off x="156920" y="357187"/>
            <a:ext cx="24070160" cy="13169709"/>
          </a:xfrm>
          <a:prstGeom prst="rect">
            <a:avLst/>
          </a:prstGeom>
        </p:spPr>
        <p:txBody>
          <a:bodyPr/>
          <a:lstStyle/>
          <a:p>
            <a:pPr defTabSz="764024">
              <a:defRPr sz="10416"/>
            </a:pPr>
          </a:p>
          <a:p>
            <a:pPr defTabSz="764024">
              <a:defRPr sz="10416"/>
            </a:pPr>
          </a:p>
          <a:p>
            <a:pPr defTabSz="764024">
              <a:defRPr sz="10416"/>
            </a:pPr>
          </a:p>
          <a:p>
            <a:pPr defTabSz="764024">
              <a:defRPr sz="10416"/>
            </a:pPr>
          </a:p>
          <a:p>
            <a:pPr defTabSz="764024">
              <a:defRPr sz="10416"/>
            </a:pPr>
          </a:p>
          <a:p>
            <a:pPr defTabSz="764024">
              <a:defRPr sz="10416"/>
            </a:pPr>
          </a:p>
          <a:p>
            <a:pPr defTabSz="764024">
              <a:defRPr sz="10416"/>
            </a:pPr>
          </a:p>
        </p:txBody>
      </p:sp>
      <p:pic>
        <p:nvPicPr>
          <p:cNvPr id="237" name="UNscandal#1.jpg" descr="UNscandal#1.jpg"/>
          <p:cNvPicPr>
            <a:picLocks noChangeAspect="1"/>
          </p:cNvPicPr>
          <p:nvPr/>
        </p:nvPicPr>
        <p:blipFill>
          <a:blip r:embed="rId2">
            <a:extLst/>
          </a:blip>
          <a:stretch>
            <a:fillRect/>
          </a:stretch>
        </p:blipFill>
        <p:spPr>
          <a:xfrm>
            <a:off x="4394200" y="5276850"/>
            <a:ext cx="15595600" cy="3162300"/>
          </a:xfrm>
          <a:prstGeom prst="rect">
            <a:avLst/>
          </a:prstGeom>
          <a:ln w="12700">
            <a:miter lim="400000"/>
          </a:ln>
        </p:spPr>
      </p:pic>
    </p:spTree>
  </p:cSld>
  <p:clrMapOvr>
    <a:masterClrMapping/>
  </p:clrMapOvr>
  <p:transition xmlns:p14="http://schemas.microsoft.com/office/powerpoint/2010/main" spd="med" advClick="1"/>
</p:sld>
</file>

<file path=ppt/slides/slide4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9" name="Double-click to edit"/>
          <p:cNvSpPr txBox="1"/>
          <p:nvPr>
            <p:ph type="title"/>
          </p:nvPr>
        </p:nvSpPr>
        <p:spPr>
          <a:xfrm>
            <a:off x="319887" y="357187"/>
            <a:ext cx="23744226" cy="13001626"/>
          </a:xfrm>
          <a:prstGeom prst="rect">
            <a:avLst/>
          </a:prstGeom>
        </p:spPr>
        <p:txBody>
          <a:bodyPr/>
          <a:lstStyle/>
          <a:p>
            <a:pPr defTabSz="607933">
              <a:defRPr sz="8288"/>
            </a:pPr>
          </a:p>
          <a:p>
            <a:pPr defTabSz="607933">
              <a:defRPr sz="8288"/>
            </a:pPr>
          </a:p>
          <a:p>
            <a:pPr defTabSz="607933">
              <a:defRPr sz="8288"/>
            </a:pPr>
          </a:p>
          <a:p>
            <a:pPr defTabSz="607933">
              <a:defRPr sz="8288"/>
            </a:pPr>
          </a:p>
          <a:p>
            <a:pPr defTabSz="607933">
              <a:defRPr sz="8288"/>
            </a:pPr>
          </a:p>
          <a:p>
            <a:pPr defTabSz="607933">
              <a:defRPr sz="8288"/>
            </a:pPr>
          </a:p>
          <a:p>
            <a:pPr defTabSz="607933">
              <a:defRPr sz="8288"/>
            </a:pPr>
          </a:p>
          <a:p>
            <a:pPr defTabSz="607933">
              <a:defRPr sz="8288"/>
            </a:pPr>
          </a:p>
          <a:p>
            <a:pPr defTabSz="607933">
              <a:defRPr sz="8288"/>
            </a:pPr>
          </a:p>
        </p:txBody>
      </p:sp>
      <p:pic>
        <p:nvPicPr>
          <p:cNvPr id="240" name="unscandal#2.jpg" descr="unscandal#2.jpg"/>
          <p:cNvPicPr>
            <a:picLocks noChangeAspect="1"/>
          </p:cNvPicPr>
          <p:nvPr/>
        </p:nvPicPr>
        <p:blipFill>
          <a:blip r:embed="rId2">
            <a:extLst/>
          </a:blip>
          <a:stretch>
            <a:fillRect/>
          </a:stretch>
        </p:blipFill>
        <p:spPr>
          <a:xfrm>
            <a:off x="3467100" y="3198812"/>
            <a:ext cx="17449800" cy="6273801"/>
          </a:xfrm>
          <a:prstGeom prst="rect">
            <a:avLst/>
          </a:prstGeom>
          <a:ln w="12700">
            <a:miter lim="400000"/>
          </a:ln>
        </p:spPr>
      </p:pic>
    </p:spTree>
  </p:cSld>
  <p:clrMapOvr>
    <a:masterClrMapping/>
  </p:clrMapOvr>
  <p:transition xmlns:p14="http://schemas.microsoft.com/office/powerpoint/2010/main" spd="med" advClick="1"/>
</p:sld>
</file>

<file path=ppt/slides/slide4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2" name="Double-click to edit"/>
          <p:cNvSpPr txBox="1"/>
          <p:nvPr>
            <p:ph type="title"/>
          </p:nvPr>
        </p:nvSpPr>
        <p:spPr>
          <a:xfrm>
            <a:off x="176175" y="357187"/>
            <a:ext cx="23910541" cy="13095202"/>
          </a:xfrm>
          <a:prstGeom prst="rect">
            <a:avLst/>
          </a:prstGeom>
        </p:spPr>
        <p:txBody>
          <a:bodyPr/>
          <a:lstStyle/>
          <a:p>
            <a:pPr/>
          </a:p>
          <a:p>
            <a:pPr/>
          </a:p>
          <a:p>
            <a:pPr/>
          </a:p>
        </p:txBody>
      </p:sp>
      <p:pic>
        <p:nvPicPr>
          <p:cNvPr id="243" name="warorpeace.jpg" descr="warorpeace.jpg"/>
          <p:cNvPicPr>
            <a:picLocks noChangeAspect="1"/>
          </p:cNvPicPr>
          <p:nvPr/>
        </p:nvPicPr>
        <p:blipFill>
          <a:blip r:embed="rId2">
            <a:extLst/>
          </a:blip>
          <a:stretch>
            <a:fillRect/>
          </a:stretch>
        </p:blipFill>
        <p:spPr>
          <a:xfrm>
            <a:off x="9351157" y="2019300"/>
            <a:ext cx="5560577" cy="8381159"/>
          </a:xfrm>
          <a:prstGeom prst="rect">
            <a:avLst/>
          </a:prstGeom>
          <a:ln w="12700">
            <a:miter lim="400000"/>
          </a:ln>
        </p:spPr>
      </p:pic>
    </p:spTree>
  </p:cSld>
  <p:clrMapOvr>
    <a:masterClrMapping/>
  </p:clrMapOvr>
  <p:transition xmlns:p14="http://schemas.microsoft.com/office/powerpoint/2010/main" spd="med" advClick="1"/>
</p:sld>
</file>

<file path=ppt/slides/slide4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5" name="Sustainable Development  Includes:…"/>
          <p:cNvSpPr txBox="1"/>
          <p:nvPr>
            <p:ph type="title"/>
          </p:nvPr>
        </p:nvSpPr>
        <p:spPr>
          <a:xfrm>
            <a:off x="130968" y="357187"/>
            <a:ext cx="23966259" cy="13200312"/>
          </a:xfrm>
          <a:prstGeom prst="rect">
            <a:avLst/>
          </a:prstGeom>
        </p:spPr>
        <p:txBody>
          <a:bodyPr/>
          <a:lstStyle/>
          <a:p>
            <a:pPr defTabSz="443626">
              <a:defRPr sz="4050">
                <a:latin typeface="Arial"/>
                <a:ea typeface="Arial"/>
                <a:cs typeface="Arial"/>
                <a:sym typeface="Arial"/>
              </a:defRPr>
            </a:pPr>
          </a:p>
          <a:p>
            <a:pPr defTabSz="443626">
              <a:defRPr sz="7560">
                <a:latin typeface="Arial"/>
                <a:ea typeface="Arial"/>
                <a:cs typeface="Arial"/>
                <a:sym typeface="Arial"/>
              </a:defRPr>
            </a:pPr>
            <a:r>
              <a:t>Sustainable Development </a:t>
            </a:r>
            <a:br/>
            <a:r>
              <a:t>Includes:</a:t>
            </a:r>
          </a:p>
          <a:p>
            <a:pPr defTabSz="443626">
              <a:defRPr sz="7560">
                <a:latin typeface="Arial"/>
                <a:ea typeface="Arial"/>
                <a:cs typeface="Arial"/>
                <a:sym typeface="Arial"/>
              </a:defRPr>
            </a:pPr>
          </a:p>
          <a:p>
            <a:pPr defTabSz="443626">
              <a:defRPr sz="7560">
                <a:latin typeface="Arial"/>
                <a:ea typeface="Arial"/>
                <a:cs typeface="Arial"/>
                <a:sym typeface="Arial"/>
              </a:defRPr>
            </a:pPr>
            <a:r>
              <a:t>Abortion on demand</a:t>
            </a:r>
          </a:p>
          <a:p>
            <a:pPr defTabSz="443626">
              <a:defRPr sz="7560">
                <a:latin typeface="Arial"/>
                <a:ea typeface="Arial"/>
                <a:cs typeface="Arial"/>
                <a:sym typeface="Arial"/>
              </a:defRPr>
            </a:pPr>
            <a:r>
              <a:t>Population control</a:t>
            </a:r>
          </a:p>
          <a:p>
            <a:pPr defTabSz="443626">
              <a:defRPr sz="7560">
                <a:latin typeface="Arial"/>
                <a:ea typeface="Arial"/>
                <a:cs typeface="Arial"/>
                <a:sym typeface="Arial"/>
              </a:defRPr>
            </a:pPr>
            <a:r>
              <a:t>Gun control</a:t>
            </a:r>
          </a:p>
          <a:p>
            <a:pPr defTabSz="443626">
              <a:defRPr sz="7560">
                <a:latin typeface="Arial"/>
                <a:ea typeface="Arial"/>
                <a:cs typeface="Arial"/>
                <a:sym typeface="Arial"/>
              </a:defRPr>
            </a:pPr>
            <a:r>
              <a:t>Social justice </a:t>
            </a:r>
            <a:br/>
            <a:r>
              <a:t>Global governance</a:t>
            </a:r>
          </a:p>
          <a:p>
            <a:pPr defTabSz="443626">
              <a:defRPr sz="7560">
                <a:latin typeface="Arial"/>
                <a:ea typeface="Arial"/>
                <a:cs typeface="Arial"/>
                <a:sym typeface="Arial"/>
              </a:defRPr>
            </a:pPr>
            <a:r>
              <a:t>The New World Order</a:t>
            </a:r>
          </a:p>
          <a:p>
            <a:pPr defTabSz="443626">
              <a:defRPr sz="4050">
                <a:latin typeface="Arial"/>
                <a:ea typeface="Arial"/>
                <a:cs typeface="Arial"/>
                <a:sym typeface="Arial"/>
              </a:defRPr>
            </a:pPr>
          </a:p>
          <a:p>
            <a:pPr defTabSz="443626">
              <a:defRPr sz="4050">
                <a:latin typeface="Arial"/>
                <a:ea typeface="Arial"/>
                <a:cs typeface="Arial"/>
                <a:sym typeface="Arial"/>
              </a:defRPr>
            </a:pPr>
          </a:p>
          <a:p>
            <a:pPr defTabSz="443626">
              <a:defRPr sz="4050">
                <a:latin typeface="Arial"/>
                <a:ea typeface="Arial"/>
                <a:cs typeface="Arial"/>
                <a:sym typeface="Arial"/>
              </a:defRPr>
            </a:pPr>
          </a:p>
        </p:txBody>
      </p:sp>
    </p:spTree>
  </p:cSld>
  <p:clrMapOvr>
    <a:masterClrMapping/>
  </p:clrMapOvr>
  <p:transition xmlns:p14="http://schemas.microsoft.com/office/powerpoint/2010/main" spd="med" advClick="1"/>
</p:sld>
</file>

<file path=ppt/slides/slide4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7" name="Sustainable Development  Includes:…"/>
          <p:cNvSpPr txBox="1"/>
          <p:nvPr>
            <p:ph type="title"/>
          </p:nvPr>
        </p:nvSpPr>
        <p:spPr>
          <a:xfrm>
            <a:off x="217103" y="357187"/>
            <a:ext cx="23779293" cy="13196312"/>
          </a:xfrm>
          <a:prstGeom prst="rect">
            <a:avLst/>
          </a:prstGeom>
        </p:spPr>
        <p:txBody>
          <a:bodyPr/>
          <a:lstStyle/>
          <a:p>
            <a:pPr defTabSz="484703">
              <a:defRPr sz="5899">
                <a:latin typeface="Arial"/>
                <a:ea typeface="Arial"/>
                <a:cs typeface="Arial"/>
                <a:sym typeface="Arial"/>
              </a:defRPr>
            </a:pPr>
          </a:p>
          <a:p>
            <a:pPr defTabSz="484703">
              <a:defRPr sz="6489">
                <a:latin typeface="Arial"/>
                <a:ea typeface="Arial"/>
                <a:cs typeface="Arial"/>
                <a:sym typeface="Arial"/>
              </a:defRPr>
            </a:pPr>
            <a:r>
              <a:t>Sustainable Development </a:t>
            </a:r>
            <a:br/>
            <a:r>
              <a:t>Includes:</a:t>
            </a:r>
          </a:p>
          <a:p>
            <a:pPr defTabSz="484703">
              <a:defRPr sz="6489">
                <a:latin typeface="Arial"/>
                <a:ea typeface="Arial"/>
                <a:cs typeface="Arial"/>
                <a:sym typeface="Arial"/>
              </a:defRPr>
            </a:pPr>
          </a:p>
          <a:p>
            <a:pPr defTabSz="484703">
              <a:defRPr sz="6489">
                <a:latin typeface="Arial"/>
                <a:ea typeface="Arial"/>
                <a:cs typeface="Arial"/>
                <a:sym typeface="Arial"/>
              </a:defRPr>
            </a:pPr>
            <a:r>
              <a:t>Socialized medicine</a:t>
            </a:r>
            <a:br/>
            <a:r>
              <a:t>Social welfare programs</a:t>
            </a:r>
            <a:br/>
            <a:r>
              <a:t>Elimination of property rights</a:t>
            </a:r>
          </a:p>
          <a:p>
            <a:pPr defTabSz="484703">
              <a:defRPr sz="6489">
                <a:latin typeface="Arial"/>
                <a:ea typeface="Arial"/>
                <a:cs typeface="Arial"/>
                <a:sym typeface="Arial"/>
              </a:defRPr>
            </a:pPr>
            <a:r>
              <a:t>Elimination of national sovereignty</a:t>
            </a:r>
          </a:p>
          <a:p>
            <a:pPr defTabSz="484703">
              <a:defRPr sz="6489">
                <a:latin typeface="Arial"/>
                <a:ea typeface="Arial"/>
                <a:cs typeface="Arial"/>
                <a:sym typeface="Arial"/>
              </a:defRPr>
            </a:pPr>
            <a:r>
              <a:t>Elimination of parental authority</a:t>
            </a:r>
            <a:br/>
            <a:r>
              <a:t>Elimination of free-market capitalism</a:t>
            </a:r>
          </a:p>
          <a:p>
            <a:pPr defTabSz="484703">
              <a:defRPr sz="6489">
                <a:latin typeface="Arial"/>
                <a:ea typeface="Arial"/>
                <a:cs typeface="Arial"/>
                <a:sym typeface="Arial"/>
              </a:defRPr>
            </a:pPr>
            <a:r>
              <a:t>Education to serve the masses </a:t>
            </a:r>
          </a:p>
          <a:p>
            <a:pPr defTabSz="484703">
              <a:defRPr sz="5899">
                <a:latin typeface="Arial"/>
                <a:ea typeface="Arial"/>
                <a:cs typeface="Arial"/>
                <a:sym typeface="Arial"/>
              </a:defRPr>
            </a:pPr>
          </a:p>
          <a:p>
            <a:pPr defTabSz="484703">
              <a:defRPr sz="5899">
                <a:latin typeface="Arial"/>
                <a:ea typeface="Arial"/>
                <a:cs typeface="Arial"/>
                <a:sym typeface="Arial"/>
              </a:defRPr>
            </a:pPr>
          </a:p>
        </p:txBody>
      </p:sp>
    </p:spTree>
  </p:cSld>
  <p:clrMapOvr>
    <a:masterClrMapping/>
  </p:clrMapOvr>
  <p:transition xmlns:p14="http://schemas.microsoft.com/office/powerpoint/2010/main" spd="med" advClick="1"/>
</p:sld>
</file>

<file path=ppt/slides/slide4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9" name="Sustainable Development  Includes:…"/>
          <p:cNvSpPr txBox="1"/>
          <p:nvPr>
            <p:ph type="title"/>
          </p:nvPr>
        </p:nvSpPr>
        <p:spPr>
          <a:xfrm>
            <a:off x="244543" y="357187"/>
            <a:ext cx="23795758" cy="13115107"/>
          </a:xfrm>
          <a:prstGeom prst="rect">
            <a:avLst/>
          </a:prstGeom>
        </p:spPr>
        <p:txBody>
          <a:bodyPr/>
          <a:lstStyle/>
          <a:p>
            <a:pPr>
              <a:defRPr sz="7500">
                <a:latin typeface="Arial"/>
                <a:ea typeface="Arial"/>
                <a:cs typeface="Arial"/>
                <a:sym typeface="Arial"/>
              </a:defRPr>
            </a:pPr>
            <a:r>
              <a:t>Sustainable Development </a:t>
            </a:r>
            <a:br/>
            <a:r>
              <a:t>Includes:</a:t>
            </a:r>
          </a:p>
          <a:p>
            <a:pPr>
              <a:defRPr sz="7500">
                <a:latin typeface="Arial"/>
                <a:ea typeface="Arial"/>
                <a:cs typeface="Arial"/>
                <a:sym typeface="Arial"/>
              </a:defRPr>
            </a:pPr>
          </a:p>
          <a:p>
            <a:pPr>
              <a:defRPr sz="7500">
                <a:latin typeface="Arial"/>
                <a:ea typeface="Arial"/>
                <a:cs typeface="Arial"/>
                <a:sym typeface="Arial"/>
              </a:defRPr>
            </a:pPr>
            <a:r>
              <a:t>Public housing</a:t>
            </a:r>
            <a:br/>
            <a:r>
              <a:t>Redistribution of wealth</a:t>
            </a:r>
            <a:br/>
            <a:r>
              <a:t>Legal positivism and judicial activism</a:t>
            </a:r>
          </a:p>
          <a:p>
            <a:pPr>
              <a:defRPr sz="7500">
                <a:latin typeface="Arial"/>
                <a:ea typeface="Arial"/>
                <a:cs typeface="Arial"/>
                <a:sym typeface="Arial"/>
              </a:defRPr>
            </a:pPr>
            <a:r>
              <a:t>Hate-crime laws that criminalize Christianity</a:t>
            </a:r>
          </a:p>
          <a:p>
            <a:pPr>
              <a:defRPr sz="7500">
                <a:latin typeface="Arial"/>
                <a:ea typeface="Arial"/>
                <a:cs typeface="Arial"/>
                <a:sym typeface="Arial"/>
              </a:defRPr>
            </a:pPr>
          </a:p>
        </p:txBody>
      </p:sp>
    </p:spTree>
  </p:cSld>
  <p:clrMapOvr>
    <a:masterClrMapping/>
  </p:clrMapOvr>
  <p:transition xmlns:p14="http://schemas.microsoft.com/office/powerpoint/2010/main" spd="med" advClick="1"/>
</p:sld>
</file>

<file path=ppt/slides/slide4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1" name="Former Secretary of State John Foster Dulles  in His Autobiography War or Peace Declared:…"/>
          <p:cNvSpPr txBox="1"/>
          <p:nvPr>
            <p:ph type="title"/>
          </p:nvPr>
        </p:nvSpPr>
        <p:spPr>
          <a:xfrm>
            <a:off x="175710" y="357187"/>
            <a:ext cx="24032580" cy="13340768"/>
          </a:xfrm>
          <a:prstGeom prst="rect">
            <a:avLst/>
          </a:prstGeom>
        </p:spPr>
        <p:txBody>
          <a:bodyPr/>
          <a:lstStyle/>
          <a:p>
            <a:pPr defTabSz="657225">
              <a:defRPr sz="6000">
                <a:latin typeface="Arial"/>
                <a:ea typeface="Arial"/>
                <a:cs typeface="Arial"/>
                <a:sym typeface="Arial"/>
              </a:defRPr>
            </a:pPr>
          </a:p>
          <a:p>
            <a:pPr defTabSz="657225">
              <a:defRPr sz="6000">
                <a:latin typeface="Arial"/>
                <a:ea typeface="Arial"/>
                <a:cs typeface="Arial"/>
                <a:sym typeface="Arial"/>
              </a:defRPr>
            </a:pPr>
            <a:r>
              <a:t>Former Secretary of State John Foster Dulles </a:t>
            </a:r>
            <a:br/>
            <a:r>
              <a:t>in His Autobiography War or Peace Declared:</a:t>
            </a:r>
          </a:p>
          <a:p>
            <a:pPr defTabSz="657225">
              <a:defRPr sz="6000">
                <a:latin typeface="Arial"/>
                <a:ea typeface="Arial"/>
                <a:cs typeface="Arial"/>
                <a:sym typeface="Arial"/>
              </a:defRPr>
            </a:pPr>
          </a:p>
          <a:p>
            <a:pPr defTabSz="657225">
              <a:defRPr sz="6000">
                <a:latin typeface="Arial"/>
                <a:ea typeface="Arial"/>
                <a:cs typeface="Arial"/>
                <a:sym typeface="Arial"/>
              </a:defRPr>
            </a:pPr>
          </a:p>
          <a:p>
            <a:pPr defTabSz="657225">
              <a:defRPr sz="6000">
                <a:latin typeface="Arial"/>
                <a:ea typeface="Arial"/>
                <a:cs typeface="Arial"/>
                <a:sym typeface="Arial"/>
              </a:defRPr>
            </a:pPr>
            <a:r>
              <a:t>I have never seen any proposal made for collective security with ‘teeth’ in it, or for ‘world government’ or for ‘world federation,’ which could not be carried out either by the United Nations or under the </a:t>
            </a:r>
            <a:br/>
            <a:r>
              <a:t>United Nations Charter.</a:t>
            </a:r>
          </a:p>
          <a:p>
            <a:pPr defTabSz="657225">
              <a:defRPr sz="6000">
                <a:latin typeface="Arial"/>
                <a:ea typeface="Arial"/>
                <a:cs typeface="Arial"/>
                <a:sym typeface="Arial"/>
              </a:defRPr>
            </a:pPr>
          </a:p>
          <a:p>
            <a:pPr defTabSz="657225">
              <a:defRPr sz="6000">
                <a:latin typeface="Arial"/>
                <a:ea typeface="Arial"/>
                <a:cs typeface="Arial"/>
                <a:sym typeface="Arial"/>
              </a:defRPr>
            </a:pPr>
          </a:p>
          <a:p>
            <a:pPr defTabSz="657225">
              <a:defRPr sz="6000">
                <a:latin typeface="Arial"/>
                <a:ea typeface="Arial"/>
                <a:cs typeface="Arial"/>
                <a:sym typeface="Arial"/>
              </a:defRPr>
            </a:pPr>
          </a:p>
          <a:p>
            <a:pPr defTabSz="657225">
              <a:defRPr sz="6000">
                <a:latin typeface="Arial"/>
                <a:ea typeface="Arial"/>
                <a:cs typeface="Arial"/>
                <a:sym typeface="Arial"/>
              </a:defRPr>
            </a:pPr>
          </a:p>
          <a:p>
            <a:pPr defTabSz="657225">
              <a:defRPr sz="6000">
                <a:latin typeface="Arial"/>
                <a:ea typeface="Arial"/>
                <a:cs typeface="Arial"/>
                <a:sym typeface="Arial"/>
              </a:defRPr>
            </a:pPr>
          </a:p>
        </p:txBody>
      </p:sp>
    </p:spTree>
  </p:cSld>
  <p:clrMapOvr>
    <a:masterClrMapping/>
  </p:clrMapOvr>
  <p:transition xmlns:p14="http://schemas.microsoft.com/office/powerpoint/2010/main" spd="med" advClick="1"/>
</p:sld>
</file>

<file path=ppt/slides/slide4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3" name="The United Nations Allied Commission on Global Governance Declared:…"/>
          <p:cNvSpPr txBox="1"/>
          <p:nvPr>
            <p:ph type="title"/>
          </p:nvPr>
        </p:nvSpPr>
        <p:spPr>
          <a:xfrm>
            <a:off x="244992" y="357187"/>
            <a:ext cx="23894016" cy="13001626"/>
          </a:xfrm>
          <a:prstGeom prst="rect">
            <a:avLst/>
          </a:prstGeom>
        </p:spPr>
        <p:txBody>
          <a:bodyPr/>
          <a:lstStyle/>
          <a:p>
            <a:pPr defTabSz="517564">
              <a:defRPr sz="4725">
                <a:latin typeface="Arial"/>
                <a:ea typeface="Arial"/>
                <a:cs typeface="Arial"/>
                <a:sym typeface="Arial"/>
              </a:defRPr>
            </a:pPr>
          </a:p>
          <a:p>
            <a:pPr defTabSz="517564">
              <a:defRPr sz="6300">
                <a:latin typeface="Arial"/>
                <a:ea typeface="Arial"/>
                <a:cs typeface="Arial"/>
                <a:sym typeface="Arial"/>
              </a:defRPr>
            </a:pPr>
            <a:r>
              <a:t>The United Nations Allied</a:t>
            </a:r>
            <a:br/>
            <a:r>
              <a:t>Commission on Global Governance Declared:</a:t>
            </a:r>
          </a:p>
          <a:p>
            <a:pPr defTabSz="517564">
              <a:defRPr sz="6300">
                <a:latin typeface="Arial"/>
                <a:ea typeface="Arial"/>
                <a:cs typeface="Arial"/>
                <a:sym typeface="Arial"/>
              </a:defRPr>
            </a:pPr>
          </a:p>
          <a:p>
            <a:pPr defTabSz="517564">
              <a:defRPr sz="6300">
                <a:latin typeface="Arial"/>
                <a:ea typeface="Arial"/>
                <a:cs typeface="Arial"/>
                <a:sym typeface="Arial"/>
              </a:defRPr>
            </a:pPr>
          </a:p>
          <a:p>
            <a:pPr defTabSz="517564">
              <a:defRPr sz="6300">
                <a:latin typeface="Arial"/>
                <a:ea typeface="Arial"/>
                <a:cs typeface="Arial"/>
                <a:sym typeface="Arial"/>
              </a:defRPr>
            </a:pPr>
            <a:r>
              <a:t>The environment, perhaps more than any other issue, has helped to crystallize the notion that humanity has a common future. The concept of sustainable development is now widely used and accepted as a framework within which all countries, rich and poor, should operate. The aspect that particularly concerns us is the global governance implications. </a:t>
            </a:r>
          </a:p>
          <a:p>
            <a:pPr defTabSz="517564">
              <a:defRPr sz="4725">
                <a:latin typeface="Arial"/>
                <a:ea typeface="Arial"/>
                <a:cs typeface="Arial"/>
                <a:sym typeface="Arial"/>
              </a:defRPr>
            </a:pPr>
          </a:p>
          <a:p>
            <a:pPr defTabSz="517564">
              <a:defRPr sz="4725">
                <a:latin typeface="Arial"/>
                <a:ea typeface="Arial"/>
                <a:cs typeface="Arial"/>
                <a:sym typeface="Arial"/>
              </a:defRPr>
            </a:pPr>
          </a:p>
          <a:p>
            <a:pPr defTabSz="517564">
              <a:defRPr sz="4725">
                <a:latin typeface="Arial"/>
                <a:ea typeface="Arial"/>
                <a:cs typeface="Arial"/>
                <a:sym typeface="Arial"/>
              </a:defRPr>
            </a:pPr>
            <a:b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6" name="In 1948, the National Association  for Mental Health Declared:…"/>
          <p:cNvSpPr txBox="1"/>
          <p:nvPr>
            <p:ph type="title"/>
          </p:nvPr>
        </p:nvSpPr>
        <p:spPr>
          <a:xfrm>
            <a:off x="236915" y="99249"/>
            <a:ext cx="23910170" cy="13259564"/>
          </a:xfrm>
          <a:prstGeom prst="rect">
            <a:avLst/>
          </a:prstGeom>
        </p:spPr>
        <p:txBody>
          <a:bodyPr/>
          <a:lstStyle/>
          <a:p>
            <a:pPr>
              <a:defRPr sz="7200">
                <a:latin typeface="Arial"/>
                <a:ea typeface="Arial"/>
                <a:cs typeface="Arial"/>
                <a:sym typeface="Arial"/>
              </a:defRPr>
            </a:pPr>
          </a:p>
          <a:p>
            <a:pPr>
              <a:defRPr sz="6400">
                <a:latin typeface="Arial"/>
                <a:ea typeface="Arial"/>
                <a:cs typeface="Arial"/>
                <a:sym typeface="Arial"/>
              </a:defRPr>
            </a:pPr>
            <a:r>
              <a:t>In 1948, the National Association </a:t>
            </a:r>
            <a:br/>
            <a:r>
              <a:t>for Mental Health Declared:</a:t>
            </a:r>
          </a:p>
          <a:p>
            <a:pPr>
              <a:defRPr sz="6400">
                <a:latin typeface="Arial"/>
                <a:ea typeface="Arial"/>
                <a:cs typeface="Arial"/>
                <a:sym typeface="Arial"/>
              </a:defRPr>
            </a:pPr>
          </a:p>
          <a:p>
            <a:pPr>
              <a:defRPr sz="6400">
                <a:latin typeface="Arial"/>
                <a:ea typeface="Arial"/>
                <a:cs typeface="Arial"/>
                <a:sym typeface="Arial"/>
              </a:defRPr>
            </a:pPr>
            <a:r>
              <a:t>Try as we may, we can scarcely open up a subject that does not tap their permeative, automatic “againstness.” Such people may appear “normal” in the sense that they are able to hold a job and otherwise maintain their status as members of society, but they are, we now recognize, well along the road toward mental illness.</a:t>
            </a:r>
          </a:p>
          <a:p>
            <a:pPr>
              <a:defRPr sz="6400">
                <a:latin typeface="Arial"/>
                <a:ea typeface="Arial"/>
                <a:cs typeface="Arial"/>
                <a:sym typeface="Arial"/>
              </a:defRPr>
            </a:pPr>
          </a:p>
          <a:p>
            <a:pPr>
              <a:defRPr sz="7300">
                <a:latin typeface="Arial"/>
                <a:ea typeface="Arial"/>
                <a:cs typeface="Arial"/>
                <a:sym typeface="Arial"/>
              </a:defRPr>
            </a:pPr>
          </a:p>
          <a:p>
            <a:pPr>
              <a:defRPr sz="7300">
                <a:latin typeface="Arial"/>
                <a:ea typeface="Arial"/>
                <a:cs typeface="Arial"/>
                <a:sym typeface="Arial"/>
              </a:defRPr>
            </a:pPr>
          </a:p>
        </p:txBody>
      </p:sp>
    </p:spTree>
  </p:cSld>
  <p:clrMapOvr>
    <a:masterClrMapping/>
  </p:clrMapOvr>
  <p:transition xmlns:p14="http://schemas.microsoft.com/office/powerpoint/2010/main" spd="med" advClick="1"/>
</p:sld>
</file>

<file path=ppt/slides/slide5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5" name="David Rockefeller in His  2002 Autobiography Memoirs:…"/>
          <p:cNvSpPr txBox="1"/>
          <p:nvPr>
            <p:ph type="title"/>
          </p:nvPr>
        </p:nvSpPr>
        <p:spPr>
          <a:xfrm>
            <a:off x="212997" y="357187"/>
            <a:ext cx="23780668" cy="13135886"/>
          </a:xfrm>
          <a:prstGeom prst="rect">
            <a:avLst/>
          </a:prstGeom>
        </p:spPr>
        <p:txBody>
          <a:bodyPr/>
          <a:lstStyle/>
          <a:p>
            <a:pPr defTabSz="690086">
              <a:defRPr sz="6299">
                <a:latin typeface="Arial"/>
                <a:ea typeface="Arial"/>
                <a:cs typeface="Arial"/>
                <a:sym typeface="Arial"/>
              </a:defRPr>
            </a:pPr>
          </a:p>
          <a:p>
            <a:pPr defTabSz="690086">
              <a:defRPr sz="6299">
                <a:latin typeface="Arial"/>
                <a:ea typeface="Arial"/>
                <a:cs typeface="Arial"/>
                <a:sym typeface="Arial"/>
              </a:defRPr>
            </a:pPr>
            <a:r>
              <a:t>David Rockefeller in His </a:t>
            </a:r>
            <a:br/>
            <a:r>
              <a:t>2002 Autobiography </a:t>
            </a:r>
            <a:r>
              <a:rPr i="1"/>
              <a:t>Memoirs</a:t>
            </a:r>
            <a:r>
              <a:t>:</a:t>
            </a:r>
          </a:p>
          <a:p>
            <a:pPr defTabSz="690086">
              <a:defRPr sz="6299">
                <a:latin typeface="Arial"/>
                <a:ea typeface="Arial"/>
                <a:cs typeface="Arial"/>
                <a:sym typeface="Arial"/>
              </a:defRPr>
            </a:pPr>
          </a:p>
          <a:p>
            <a:pPr defTabSz="690086">
              <a:defRPr sz="6299">
                <a:latin typeface="Arial"/>
                <a:ea typeface="Arial"/>
                <a:cs typeface="Arial"/>
                <a:sym typeface="Arial"/>
              </a:defRPr>
            </a:pPr>
            <a:r>
              <a:t>"Some even believe we [the Rockefellers] are part of a secret cabal working against the best interests of the United States, characterizing my family and me as internationalists and of conspiring with others around the world to build a more integrated global political and economic structure — one world, if you will,” Rockefeller explains on page 405. “If that’s the charge, I stand guilty, and I am proud of it.”</a:t>
            </a:r>
          </a:p>
          <a:p>
            <a:pPr defTabSz="690086">
              <a:defRPr sz="6299">
                <a:latin typeface="Arial"/>
                <a:ea typeface="Arial"/>
                <a:cs typeface="Arial"/>
                <a:sym typeface="Arial"/>
              </a:defRPr>
            </a:pPr>
          </a:p>
          <a:p>
            <a:pPr defTabSz="690086">
              <a:defRPr sz="6299">
                <a:latin typeface="Arial"/>
                <a:ea typeface="Arial"/>
                <a:cs typeface="Arial"/>
                <a:sym typeface="Arial"/>
              </a:defRPr>
            </a:pPr>
          </a:p>
        </p:txBody>
      </p:sp>
    </p:spTree>
  </p:cSld>
  <p:clrMapOvr>
    <a:masterClrMapping/>
  </p:clrMapOvr>
  <p:transition xmlns:p14="http://schemas.microsoft.com/office/powerpoint/2010/main" spd="med" advClick="1"/>
</p:sld>
</file>

<file path=ppt/slides/slide5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7" name="Double-click to edit"/>
          <p:cNvSpPr txBox="1"/>
          <p:nvPr>
            <p:ph type="title"/>
          </p:nvPr>
        </p:nvSpPr>
        <p:spPr>
          <a:xfrm>
            <a:off x="273378" y="357187"/>
            <a:ext cx="23837244" cy="13135571"/>
          </a:xfrm>
          <a:prstGeom prst="rect">
            <a:avLst/>
          </a:prstGeom>
        </p:spPr>
        <p:txBody>
          <a:bodyPr/>
          <a:lstStyle/>
          <a:p>
            <a:pPr/>
          </a:p>
          <a:p>
            <a:pPr/>
          </a:p>
          <a:p>
            <a:pPr/>
          </a:p>
          <a:p>
            <a:pPr/>
          </a:p>
          <a:p>
            <a:pPr/>
          </a:p>
          <a:p>
            <a:pPr/>
          </a:p>
        </p:txBody>
      </p:sp>
      <p:pic>
        <p:nvPicPr>
          <p:cNvPr id="258" name="millennials#1.jpg" descr="millennials#1.jpg"/>
          <p:cNvPicPr>
            <a:picLocks noChangeAspect="1"/>
          </p:cNvPicPr>
          <p:nvPr/>
        </p:nvPicPr>
        <p:blipFill>
          <a:blip r:embed="rId2">
            <a:extLst/>
          </a:blip>
          <a:stretch>
            <a:fillRect/>
          </a:stretch>
        </p:blipFill>
        <p:spPr>
          <a:xfrm>
            <a:off x="4216400" y="5975350"/>
            <a:ext cx="15951200" cy="1765300"/>
          </a:xfrm>
          <a:prstGeom prst="rect">
            <a:avLst/>
          </a:prstGeom>
          <a:ln w="12700">
            <a:miter lim="400000"/>
          </a:ln>
        </p:spPr>
      </p:pic>
    </p:spTree>
  </p:cSld>
  <p:clrMapOvr>
    <a:masterClrMapping/>
  </p:clrMapOvr>
  <p:transition xmlns:p14="http://schemas.microsoft.com/office/powerpoint/2010/main" spd="med" advClick="1"/>
</p:sld>
</file>

<file path=ppt/slides/slide5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0" name="Arthur Schopenhauer Anti-Semitic Animal Rights Extremist:…"/>
          <p:cNvSpPr txBox="1"/>
          <p:nvPr>
            <p:ph type="title"/>
          </p:nvPr>
        </p:nvSpPr>
        <p:spPr>
          <a:xfrm>
            <a:off x="217569" y="357187"/>
            <a:ext cx="23948862" cy="13001626"/>
          </a:xfrm>
          <a:prstGeom prst="rect">
            <a:avLst/>
          </a:prstGeom>
        </p:spPr>
        <p:txBody>
          <a:bodyPr/>
          <a:lstStyle/>
          <a:p>
            <a:pPr defTabSz="607933">
              <a:defRPr sz="6882">
                <a:latin typeface="Arial"/>
                <a:ea typeface="Arial"/>
                <a:cs typeface="Arial"/>
                <a:sym typeface="Arial"/>
              </a:defRPr>
            </a:pPr>
          </a:p>
          <a:p>
            <a:pPr defTabSz="607933">
              <a:defRPr sz="6882">
                <a:latin typeface="Arial"/>
                <a:ea typeface="Arial"/>
                <a:cs typeface="Arial"/>
                <a:sym typeface="Arial"/>
              </a:defRPr>
            </a:pPr>
            <a:r>
              <a:t>Arthur Schopenhauer</a:t>
            </a:r>
            <a:br/>
            <a:r>
              <a:t>Anti-Semitic Animal Rights Extremist:</a:t>
            </a:r>
          </a:p>
          <a:p>
            <a:pPr defTabSz="607933">
              <a:defRPr sz="6882">
                <a:latin typeface="Arial"/>
                <a:ea typeface="Arial"/>
                <a:cs typeface="Arial"/>
                <a:sym typeface="Arial"/>
              </a:defRPr>
            </a:pPr>
          </a:p>
          <a:p>
            <a:pPr defTabSz="607933">
              <a:defRPr sz="6882">
                <a:latin typeface="Arial"/>
                <a:ea typeface="Arial"/>
                <a:cs typeface="Arial"/>
                <a:sym typeface="Arial"/>
              </a:defRPr>
            </a:pPr>
          </a:p>
          <a:p>
            <a:pPr defTabSz="607933">
              <a:defRPr sz="6882">
                <a:latin typeface="Arial"/>
                <a:ea typeface="Arial"/>
                <a:cs typeface="Arial"/>
                <a:sym typeface="Arial"/>
              </a:defRPr>
            </a:pPr>
            <a:r>
              <a:t>We owe the animals not mercy but justice, and the debt often remains unpaid in Europe, the continent that is permeated with [Jews]…It is obviously high time in Europe that Jewish views on nature should be expelled from Europe.</a:t>
            </a:r>
          </a:p>
          <a:p>
            <a:pPr defTabSz="607933">
              <a:defRPr sz="5550">
                <a:latin typeface="Arial"/>
                <a:ea typeface="Arial"/>
                <a:cs typeface="Arial"/>
                <a:sym typeface="Arial"/>
              </a:defRPr>
            </a:pPr>
          </a:p>
          <a:p>
            <a:pPr defTabSz="607933">
              <a:defRPr sz="5550">
                <a:latin typeface="Arial"/>
                <a:ea typeface="Arial"/>
                <a:cs typeface="Arial"/>
                <a:sym typeface="Arial"/>
              </a:defRPr>
            </a:pPr>
          </a:p>
          <a:p>
            <a:pPr defTabSz="607933">
              <a:defRPr sz="5550">
                <a:latin typeface="Arial"/>
                <a:ea typeface="Arial"/>
                <a:cs typeface="Arial"/>
                <a:sym typeface="Arial"/>
              </a:defRPr>
            </a:pPr>
          </a:p>
        </p:txBody>
      </p:sp>
    </p:spTree>
  </p:cSld>
  <p:clrMapOvr>
    <a:masterClrMapping/>
  </p:clrMapOvr>
  <p:transition xmlns:p14="http://schemas.microsoft.com/office/powerpoint/2010/main" spd="med" advClick="1"/>
</p:sld>
</file>

<file path=ppt/slides/slide5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2" name="Arthur Schopenhauer Anti-Semitic Animal Rights Extremist:…"/>
          <p:cNvSpPr txBox="1"/>
          <p:nvPr>
            <p:ph type="title"/>
          </p:nvPr>
        </p:nvSpPr>
        <p:spPr>
          <a:xfrm>
            <a:off x="299839" y="357187"/>
            <a:ext cx="23784322" cy="13104165"/>
          </a:xfrm>
          <a:prstGeom prst="rect">
            <a:avLst/>
          </a:prstGeom>
        </p:spPr>
        <p:txBody>
          <a:bodyPr/>
          <a:lstStyle/>
          <a:p>
            <a:pPr>
              <a:defRPr sz="7500">
                <a:latin typeface="Arial"/>
                <a:ea typeface="Arial"/>
                <a:cs typeface="Arial"/>
                <a:sym typeface="Arial"/>
              </a:defRPr>
            </a:pPr>
          </a:p>
          <a:p>
            <a:pPr>
              <a:defRPr sz="7500">
                <a:latin typeface="Arial"/>
                <a:ea typeface="Arial"/>
                <a:cs typeface="Arial"/>
                <a:sym typeface="Arial"/>
              </a:defRPr>
            </a:pPr>
            <a:r>
              <a:t>Arthur Schopenhauer</a:t>
            </a:r>
            <a:br/>
            <a:r>
              <a:t>Anti-Semitic Animal Rights Extremist:</a:t>
            </a:r>
          </a:p>
          <a:p>
            <a:pPr>
              <a:defRPr sz="7500">
                <a:latin typeface="Arial"/>
                <a:ea typeface="Arial"/>
                <a:cs typeface="Arial"/>
                <a:sym typeface="Arial"/>
              </a:defRPr>
            </a:pPr>
          </a:p>
          <a:p>
            <a:pPr>
              <a:defRPr sz="7500">
                <a:latin typeface="Arial"/>
                <a:ea typeface="Arial"/>
                <a:cs typeface="Arial"/>
                <a:sym typeface="Arial"/>
              </a:defRPr>
            </a:pPr>
            <a:r>
              <a:t>The fault lies with the Jewish view that </a:t>
            </a:r>
            <a:br/>
            <a:r>
              <a:t>regards the animal as something </a:t>
            </a:r>
            <a:br/>
            <a:r>
              <a:t>manufactured for man’s use.</a:t>
            </a:r>
          </a:p>
          <a:p>
            <a:pPr>
              <a:defRPr sz="7500">
                <a:latin typeface="Arial"/>
                <a:ea typeface="Arial"/>
                <a:cs typeface="Arial"/>
                <a:sym typeface="Arial"/>
              </a:defRPr>
            </a:pPr>
          </a:p>
          <a:p>
            <a:pPr>
              <a:defRPr sz="7500">
                <a:latin typeface="Arial"/>
                <a:ea typeface="Arial"/>
                <a:cs typeface="Arial"/>
                <a:sym typeface="Arial"/>
              </a:defRPr>
            </a:pPr>
          </a:p>
          <a:p>
            <a:pPr>
              <a:defRPr sz="7500">
                <a:latin typeface="Arial"/>
                <a:ea typeface="Arial"/>
                <a:cs typeface="Arial"/>
                <a:sym typeface="Arial"/>
              </a:defRPr>
            </a:pPr>
          </a:p>
        </p:txBody>
      </p:sp>
    </p:spTree>
  </p:cSld>
  <p:clrMapOvr>
    <a:masterClrMapping/>
  </p:clrMapOvr>
  <p:transition xmlns:p14="http://schemas.microsoft.com/office/powerpoint/2010/main" spd="med" advClick="1"/>
</p:sld>
</file>

<file path=ppt/slides/slide5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4" name="Green Nazi  Hans Stadler Complained:…"/>
          <p:cNvSpPr txBox="1"/>
          <p:nvPr>
            <p:ph type="title"/>
          </p:nvPr>
        </p:nvSpPr>
        <p:spPr>
          <a:xfrm>
            <a:off x="355325" y="357187"/>
            <a:ext cx="23673350" cy="13001626"/>
          </a:xfrm>
          <a:prstGeom prst="rect">
            <a:avLst/>
          </a:prstGeom>
        </p:spPr>
        <p:txBody>
          <a:bodyPr/>
          <a:lstStyle/>
          <a:p>
            <a:pPr defTabSz="714732">
              <a:defRPr sz="6960">
                <a:latin typeface="Arial"/>
                <a:ea typeface="Arial"/>
                <a:cs typeface="Arial"/>
                <a:sym typeface="Arial"/>
              </a:defRPr>
            </a:pPr>
            <a:r>
              <a:t>Green Nazi </a:t>
            </a:r>
            <a:br/>
            <a:r>
              <a:t>Hans Stadler Complained:</a:t>
            </a:r>
          </a:p>
          <a:p>
            <a:pPr defTabSz="714732">
              <a:defRPr sz="6960">
                <a:latin typeface="Arial"/>
                <a:ea typeface="Arial"/>
                <a:cs typeface="Arial"/>
                <a:sym typeface="Arial"/>
              </a:defRPr>
            </a:pPr>
          </a:p>
          <a:p>
            <a:pPr defTabSz="714732">
              <a:defRPr sz="6960">
                <a:latin typeface="Arial"/>
                <a:ea typeface="Arial"/>
                <a:cs typeface="Arial"/>
                <a:sym typeface="Arial"/>
              </a:defRPr>
            </a:pPr>
          </a:p>
          <a:p>
            <a:pPr defTabSz="714732">
              <a:defRPr sz="6960">
                <a:latin typeface="Arial"/>
                <a:ea typeface="Arial"/>
                <a:cs typeface="Arial"/>
                <a:sym typeface="Arial"/>
              </a:defRPr>
            </a:pPr>
            <a:r>
              <a:t>The Jewish merchants specializing in the timber trade—had bought and processed the last of the strong oaks and the last of the beautiful walnut trees in the region &amp; were now seeking to exterminate the pear trees.</a:t>
            </a:r>
          </a:p>
          <a:p>
            <a:pPr defTabSz="714732">
              <a:defRPr sz="6525">
                <a:latin typeface="Arial"/>
                <a:ea typeface="Arial"/>
                <a:cs typeface="Arial"/>
                <a:sym typeface="Arial"/>
              </a:defRPr>
            </a:pPr>
          </a:p>
          <a:p>
            <a:pPr defTabSz="714732">
              <a:defRPr sz="6525">
                <a:latin typeface="Arial"/>
                <a:ea typeface="Arial"/>
                <a:cs typeface="Arial"/>
                <a:sym typeface="Arial"/>
              </a:defRPr>
            </a:pPr>
          </a:p>
          <a:p>
            <a:pPr defTabSz="714732">
              <a:defRPr sz="6525">
                <a:latin typeface="Arial"/>
                <a:ea typeface="Arial"/>
                <a:cs typeface="Arial"/>
                <a:sym typeface="Arial"/>
              </a:defRPr>
            </a:pPr>
          </a:p>
          <a:p>
            <a:pPr defTabSz="714732">
              <a:defRPr sz="6525">
                <a:latin typeface="Arial"/>
                <a:ea typeface="Arial"/>
                <a:cs typeface="Arial"/>
                <a:sym typeface="Arial"/>
              </a:defRPr>
            </a:pPr>
          </a:p>
        </p:txBody>
      </p:sp>
    </p:spTree>
  </p:cSld>
  <p:clrMapOvr>
    <a:masterClrMapping/>
  </p:clrMapOvr>
  <p:transition xmlns:p14="http://schemas.microsoft.com/office/powerpoint/2010/main" spd="med" advClick="1"/>
</p:sld>
</file>

<file path=ppt/slides/slide5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6" name="Arthur Schopenhauer Anti-Semitic Animal Rights Extremist:…"/>
          <p:cNvSpPr txBox="1"/>
          <p:nvPr>
            <p:ph type="title"/>
          </p:nvPr>
        </p:nvSpPr>
        <p:spPr>
          <a:xfrm>
            <a:off x="268941" y="357187"/>
            <a:ext cx="23846118" cy="13001626"/>
          </a:xfrm>
          <a:prstGeom prst="rect">
            <a:avLst/>
          </a:prstGeom>
        </p:spPr>
        <p:txBody>
          <a:bodyPr/>
          <a:lstStyle/>
          <a:p>
            <a:pPr defTabSz="796885">
              <a:defRPr sz="7275">
                <a:latin typeface="Arial"/>
                <a:ea typeface="Arial"/>
                <a:cs typeface="Arial"/>
                <a:sym typeface="Arial"/>
              </a:defRPr>
            </a:pPr>
            <a:r>
              <a:t>Arthur Schopenhauer</a:t>
            </a:r>
            <a:br/>
            <a:r>
              <a:t>Anti-Semitic Animal Rights Extremist:</a:t>
            </a:r>
          </a:p>
          <a:p>
            <a:pPr defTabSz="796885">
              <a:defRPr sz="7275">
                <a:latin typeface="Arial"/>
                <a:ea typeface="Arial"/>
                <a:cs typeface="Arial"/>
                <a:sym typeface="Arial"/>
              </a:defRPr>
            </a:pPr>
          </a:p>
          <a:p>
            <a:pPr defTabSz="796885">
              <a:defRPr sz="7275">
                <a:latin typeface="Arial"/>
                <a:ea typeface="Arial"/>
                <a:cs typeface="Arial"/>
                <a:sym typeface="Arial"/>
              </a:defRPr>
            </a:pPr>
          </a:p>
          <a:p>
            <a:pPr defTabSz="796885">
              <a:defRPr sz="7275">
                <a:latin typeface="Arial"/>
                <a:ea typeface="Arial"/>
                <a:cs typeface="Arial"/>
                <a:sym typeface="Arial"/>
              </a:defRPr>
            </a:pPr>
          </a:p>
          <a:p>
            <a:pPr defTabSz="796885">
              <a:defRPr sz="7275">
                <a:latin typeface="Arial"/>
                <a:ea typeface="Arial"/>
                <a:cs typeface="Arial"/>
                <a:sym typeface="Arial"/>
              </a:defRPr>
            </a:pPr>
            <a:r>
              <a:t>These are the effects of Genesis 1 and generally</a:t>
            </a:r>
            <a:br/>
            <a:r>
              <a:t> of the whole Jewish way of looking at nature.</a:t>
            </a:r>
          </a:p>
          <a:p>
            <a:pPr defTabSz="796885">
              <a:defRPr sz="7275">
                <a:latin typeface="Arial"/>
                <a:ea typeface="Arial"/>
                <a:cs typeface="Arial"/>
                <a:sym typeface="Arial"/>
              </a:defRPr>
            </a:pPr>
          </a:p>
          <a:p>
            <a:pPr defTabSz="796885">
              <a:defRPr sz="7275">
                <a:latin typeface="Arial"/>
                <a:ea typeface="Arial"/>
                <a:cs typeface="Arial"/>
                <a:sym typeface="Arial"/>
              </a:defRPr>
            </a:pPr>
          </a:p>
          <a:p>
            <a:pPr defTabSz="796885">
              <a:defRPr sz="7275">
                <a:latin typeface="Arial"/>
                <a:ea typeface="Arial"/>
                <a:cs typeface="Arial"/>
                <a:sym typeface="Arial"/>
              </a:defRPr>
            </a:pPr>
          </a:p>
          <a:p>
            <a:pPr defTabSz="796885">
              <a:defRPr sz="7275">
                <a:latin typeface="Arial"/>
                <a:ea typeface="Arial"/>
                <a:cs typeface="Arial"/>
                <a:sym typeface="Arial"/>
              </a:defRPr>
            </a:pPr>
          </a:p>
        </p:txBody>
      </p:sp>
    </p:spTree>
  </p:cSld>
  <p:clrMapOvr>
    <a:masterClrMapping/>
  </p:clrMapOvr>
  <p:transition xmlns:p14="http://schemas.microsoft.com/office/powerpoint/2010/main" spd="med" advClick="1"/>
</p:sld>
</file>

<file path=ppt/slides/slide5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8" name="Double-click to edit"/>
          <p:cNvSpPr txBox="1"/>
          <p:nvPr>
            <p:ph type="title"/>
          </p:nvPr>
        </p:nvSpPr>
        <p:spPr>
          <a:xfrm>
            <a:off x="84841" y="357187"/>
            <a:ext cx="24078026" cy="13001626"/>
          </a:xfrm>
          <a:prstGeom prst="rect">
            <a:avLst/>
          </a:prstGeom>
        </p:spPr>
        <p:txBody>
          <a:bodyPr/>
          <a:lstStyle/>
          <a:p>
            <a:pPr defTabSz="755808">
              <a:defRPr sz="10304"/>
            </a:pPr>
          </a:p>
          <a:p>
            <a:pPr defTabSz="755808">
              <a:defRPr sz="10304"/>
            </a:pPr>
          </a:p>
          <a:p>
            <a:pPr defTabSz="755808">
              <a:defRPr sz="10304"/>
            </a:pPr>
          </a:p>
          <a:p>
            <a:pPr defTabSz="755808">
              <a:defRPr sz="10304"/>
            </a:pPr>
          </a:p>
          <a:p>
            <a:pPr defTabSz="755808">
              <a:defRPr sz="10304"/>
            </a:pPr>
          </a:p>
          <a:p>
            <a:pPr defTabSz="755808">
              <a:defRPr sz="10304"/>
            </a:pPr>
          </a:p>
          <a:p>
            <a:pPr defTabSz="755808">
              <a:defRPr sz="10304"/>
            </a:pPr>
          </a:p>
        </p:txBody>
      </p:sp>
      <p:pic>
        <p:nvPicPr>
          <p:cNvPr id="269" name="ICLEI.jpg" descr="ICLEI.jpg"/>
          <p:cNvPicPr>
            <a:picLocks noChangeAspect="1"/>
          </p:cNvPicPr>
          <p:nvPr/>
        </p:nvPicPr>
        <p:blipFill>
          <a:blip r:embed="rId2">
            <a:extLst/>
          </a:blip>
          <a:stretch>
            <a:fillRect/>
          </a:stretch>
        </p:blipFill>
        <p:spPr>
          <a:xfrm>
            <a:off x="1820063" y="2897394"/>
            <a:ext cx="20607582" cy="5686012"/>
          </a:xfrm>
          <a:prstGeom prst="rect">
            <a:avLst/>
          </a:prstGeom>
          <a:ln w="12700">
            <a:miter lim="400000"/>
          </a:ln>
        </p:spPr>
      </p:pic>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8" name="Holocaust Survivor  Viktor Frankl:…"/>
          <p:cNvSpPr txBox="1"/>
          <p:nvPr>
            <p:ph type="title"/>
          </p:nvPr>
        </p:nvSpPr>
        <p:spPr>
          <a:xfrm>
            <a:off x="218219" y="452437"/>
            <a:ext cx="23947562" cy="13253053"/>
          </a:xfrm>
          <a:prstGeom prst="rect">
            <a:avLst/>
          </a:prstGeom>
        </p:spPr>
        <p:txBody>
          <a:bodyPr/>
          <a:lstStyle/>
          <a:p>
            <a:pPr defTabSz="402550">
              <a:defRPr sz="4900">
                <a:latin typeface="Arial"/>
                <a:ea typeface="Arial"/>
                <a:cs typeface="Arial"/>
                <a:sym typeface="Arial"/>
              </a:defRPr>
            </a:pPr>
          </a:p>
          <a:p>
            <a:pPr defTabSz="402550">
              <a:defRPr sz="6615">
                <a:latin typeface="Arial"/>
                <a:ea typeface="Arial"/>
                <a:cs typeface="Arial"/>
                <a:sym typeface="Arial"/>
              </a:defRPr>
            </a:pPr>
            <a:r>
              <a:t>Holocaust Survivor </a:t>
            </a:r>
            <a:br/>
            <a:r>
              <a:t>Viktor Frankl:</a:t>
            </a:r>
          </a:p>
          <a:p>
            <a:pPr defTabSz="402550">
              <a:defRPr sz="6615">
                <a:latin typeface="Arial"/>
                <a:ea typeface="Arial"/>
                <a:cs typeface="Arial"/>
                <a:sym typeface="Arial"/>
              </a:defRPr>
            </a:pPr>
          </a:p>
          <a:p>
            <a:pPr defTabSz="402550">
              <a:defRPr sz="6615">
                <a:latin typeface="Arial"/>
                <a:ea typeface="Arial"/>
                <a:cs typeface="Arial"/>
                <a:sym typeface="Arial"/>
              </a:defRPr>
            </a:pPr>
            <a:r>
              <a:t>The gas chambers of Auschwitz were the ultimate consequence </a:t>
            </a:r>
          </a:p>
          <a:p>
            <a:pPr defTabSz="402550">
              <a:defRPr sz="6615">
                <a:latin typeface="Arial"/>
                <a:ea typeface="Arial"/>
                <a:cs typeface="Arial"/>
                <a:sym typeface="Arial"/>
              </a:defRPr>
            </a:pPr>
            <a:r>
              <a:t>of the theory that man is nothing but the product of heredity and environment—or as the Nazis like to say, ‘of blood and soil.’ I’m absolutely convinced that the gas chambers of Auschwitz, Treblinka, and Maidanek were ultimately prepared not in some ministry or other of Berlin, but rather at the desks and in the lecture halls of nihilistic scientists and philosophers.”</a:t>
            </a:r>
          </a:p>
          <a:p>
            <a:pPr defTabSz="402550">
              <a:defRPr sz="3675">
                <a:latin typeface="Arial"/>
                <a:ea typeface="Arial"/>
                <a:cs typeface="Arial"/>
                <a:sym typeface="Arial"/>
              </a:defRPr>
            </a:pPr>
          </a:p>
          <a:p>
            <a:pPr defTabSz="402550">
              <a:defRPr sz="3675">
                <a:latin typeface="Arial"/>
                <a:ea typeface="Arial"/>
                <a:cs typeface="Arial"/>
                <a:sym typeface="Arial"/>
              </a:defRPr>
            </a:pPr>
          </a:p>
          <a:p>
            <a:pPr defTabSz="402550">
              <a:defRPr sz="3675">
                <a:latin typeface="Arial"/>
                <a:ea typeface="Arial"/>
                <a:cs typeface="Arial"/>
                <a:sym typeface="Arial"/>
              </a:defRPr>
            </a:pP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0" name="Dr. Mark Musser:…"/>
          <p:cNvSpPr txBox="1"/>
          <p:nvPr>
            <p:ph type="title"/>
          </p:nvPr>
        </p:nvSpPr>
        <p:spPr>
          <a:xfrm>
            <a:off x="256356" y="357187"/>
            <a:ext cx="23871288" cy="13165523"/>
          </a:xfrm>
          <a:prstGeom prst="rect">
            <a:avLst/>
          </a:prstGeom>
        </p:spPr>
        <p:txBody>
          <a:bodyPr/>
          <a:lstStyle/>
          <a:p>
            <a:pPr defTabSz="418980">
              <a:defRPr sz="4080">
                <a:latin typeface="Arial"/>
                <a:ea typeface="Arial"/>
                <a:cs typeface="Arial"/>
                <a:sym typeface="Arial"/>
              </a:defRPr>
            </a:pPr>
          </a:p>
          <a:p>
            <a:pPr defTabSz="418980">
              <a:defRPr sz="7140">
                <a:latin typeface="Arial"/>
                <a:ea typeface="Arial"/>
                <a:cs typeface="Arial"/>
                <a:sym typeface="Arial"/>
              </a:defRPr>
            </a:pPr>
            <a:r>
              <a:t>Dr. Mark Musser:</a:t>
            </a:r>
          </a:p>
          <a:p>
            <a:pPr defTabSz="418980">
              <a:defRPr sz="7140">
                <a:latin typeface="Arial"/>
                <a:ea typeface="Arial"/>
                <a:cs typeface="Arial"/>
                <a:sym typeface="Arial"/>
              </a:defRPr>
            </a:pPr>
          </a:p>
          <a:p>
            <a:pPr defTabSz="418980">
              <a:defRPr sz="7140">
                <a:latin typeface="Arial"/>
                <a:ea typeface="Arial"/>
                <a:cs typeface="Arial"/>
                <a:sym typeface="Arial"/>
              </a:defRPr>
            </a:pPr>
          </a:p>
          <a:p>
            <a:pPr defTabSz="418980">
              <a:defRPr sz="7140">
                <a:latin typeface="Arial"/>
                <a:ea typeface="Arial"/>
                <a:cs typeface="Arial"/>
                <a:sym typeface="Arial"/>
              </a:defRPr>
            </a:pPr>
            <a:r>
              <a:t>“</a:t>
            </a:r>
            <a:r>
              <a:rPr>
                <a:uFill>
                  <a:solidFill>
                    <a:srgbClr val="000000"/>
                  </a:solidFill>
                </a:uFill>
              </a:rPr>
              <a:t>There is a luxuriant oak tree standing just outside the gated entrance into Auschwitz Camp I where the sign reads </a:t>
            </a:r>
            <a:r>
              <a:rPr>
                <a:uFill>
                  <a:solidFill>
                    <a:srgbClr val="000000"/>
                  </a:solidFill>
                </a:uFill>
              </a:rPr>
              <a:t>“</a:t>
            </a:r>
            <a:r>
              <a:rPr>
                <a:uFill>
                  <a:solidFill>
                    <a:srgbClr val="000000"/>
                  </a:solidFill>
                </a:uFill>
              </a:rPr>
              <a:t>work makes you free.</a:t>
            </a:r>
            <a:r>
              <a:rPr>
                <a:uFill>
                  <a:solidFill>
                    <a:srgbClr val="000000"/>
                  </a:solidFill>
                </a:uFill>
              </a:rPr>
              <a:t>” </a:t>
            </a:r>
            <a:r>
              <a:rPr>
                <a:uFill>
                  <a:solidFill>
                    <a:srgbClr val="000000"/>
                  </a:solidFill>
                </a:uFill>
              </a:rPr>
              <a:t>In fact, there are many stately oaks inside the camp and just outside the entrance. There were also oak trees in the immediate proximity of a few of the gas chambers and crematoriums as well.</a:t>
            </a:r>
          </a:p>
          <a:p>
            <a:pPr defTabSz="418980">
              <a:defRPr sz="3825">
                <a:latin typeface="Arial"/>
                <a:ea typeface="Arial"/>
                <a:cs typeface="Arial"/>
                <a:sym typeface="Arial"/>
              </a:defRPr>
            </a:pPr>
          </a:p>
          <a:p>
            <a:pPr defTabSz="418980">
              <a:defRPr sz="3825">
                <a:latin typeface="Arial"/>
                <a:ea typeface="Arial"/>
                <a:cs typeface="Arial"/>
                <a:sym typeface="Arial"/>
              </a:defRPr>
            </a:pPr>
          </a:p>
          <a:p>
            <a:pPr defTabSz="418980">
              <a:defRPr sz="3825">
                <a:latin typeface="Arial"/>
                <a:ea typeface="Arial"/>
                <a:cs typeface="Arial"/>
                <a:sym typeface="Arial"/>
              </a:defRPr>
            </a:pPr>
          </a:p>
          <a:p>
            <a:pPr defTabSz="418980">
              <a:defRPr sz="3825">
                <a:latin typeface="Arial"/>
                <a:ea typeface="Arial"/>
                <a:cs typeface="Arial"/>
                <a:sym typeface="Arial"/>
              </a:defRPr>
            </a:pP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2" name="Dr. Mark Musser:…"/>
          <p:cNvSpPr txBox="1"/>
          <p:nvPr>
            <p:ph type="title"/>
          </p:nvPr>
        </p:nvSpPr>
        <p:spPr>
          <a:xfrm>
            <a:off x="159246" y="74693"/>
            <a:ext cx="24065508" cy="13412298"/>
          </a:xfrm>
          <a:prstGeom prst="rect">
            <a:avLst/>
          </a:prstGeom>
        </p:spPr>
        <p:txBody>
          <a:bodyPr/>
          <a:lstStyle/>
          <a:p>
            <a:pPr>
              <a:defRPr sz="7000">
                <a:latin typeface="Arial"/>
                <a:ea typeface="Arial"/>
                <a:cs typeface="Arial"/>
                <a:sym typeface="Arial"/>
              </a:defRPr>
            </a:pPr>
            <a:r>
              <a:t>Dr. Mark Musser:</a:t>
            </a:r>
            <a:br/>
          </a:p>
          <a:p>
            <a:pPr>
              <a:defRPr sz="7000">
                <a:latin typeface="Arial"/>
                <a:ea typeface="Arial"/>
                <a:cs typeface="Arial"/>
                <a:sym typeface="Arial"/>
              </a:defRPr>
            </a:pPr>
            <a:r>
              <a:rPr>
                <a:uFill>
                  <a:solidFill>
                    <a:srgbClr val="000000"/>
                  </a:solidFill>
                </a:uFill>
              </a:rPr>
              <a:t>More ominous, the gas chamber doors at both Auschwitz and Treblinka were made of solid oak. At Auschwitz, the Nazis made double oak doors that sealed the sacrificial fate of all the victims when they were shut. The intimate proximity of such oak symbolism to concentration and death camps like Auschwitz and Treblinka is not likely to be merely coincidental. There was a certain method to the </a:t>
            </a:r>
            <a:br>
              <a:rPr>
                <a:uFill>
                  <a:solidFill>
                    <a:srgbClr val="000000"/>
                  </a:solidFill>
                </a:uFill>
              </a:rPr>
            </a:br>
            <a:r>
              <a:rPr>
                <a:uFill>
                  <a:solidFill>
                    <a:srgbClr val="000000"/>
                  </a:solidFill>
                </a:uFill>
              </a:rPr>
              <a:t>Nazi madness</a:t>
            </a:r>
            <a:r>
              <a:rPr>
                <a:uFill>
                  <a:solidFill>
                    <a:srgbClr val="000000"/>
                  </a:solidFill>
                </a:uFill>
              </a:rPr>
              <a:t>…</a:t>
            </a:r>
            <a:endParaRPr>
              <a:uFill>
                <a:solidFill>
                  <a:srgbClr val="000000"/>
                </a:solidFill>
              </a:uFill>
            </a:endParaRP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4" name="Dr. Mark Musser:…"/>
          <p:cNvSpPr txBox="1"/>
          <p:nvPr>
            <p:ph type="title"/>
          </p:nvPr>
        </p:nvSpPr>
        <p:spPr>
          <a:xfrm>
            <a:off x="183802" y="208824"/>
            <a:ext cx="24016396" cy="13149989"/>
          </a:xfrm>
          <a:prstGeom prst="rect">
            <a:avLst/>
          </a:prstGeom>
        </p:spPr>
        <p:txBody>
          <a:bodyPr/>
          <a:lstStyle/>
          <a:p>
            <a:pPr defTabSz="591502">
              <a:defRPr sz="5328">
                <a:latin typeface="Arial"/>
                <a:ea typeface="Arial"/>
                <a:cs typeface="Arial"/>
                <a:sym typeface="Arial"/>
              </a:defRPr>
            </a:pPr>
          </a:p>
          <a:p>
            <a:pPr defTabSz="591502">
              <a:defRPr sz="7560">
                <a:latin typeface="Arial"/>
                <a:ea typeface="Arial"/>
                <a:cs typeface="Arial"/>
                <a:sym typeface="Arial"/>
              </a:defRPr>
            </a:pPr>
            <a:r>
              <a:t>Dr. Mark Musser:</a:t>
            </a:r>
            <a:br/>
          </a:p>
          <a:p>
            <a:pPr defTabSz="591502">
              <a:defRPr sz="7560">
                <a:latin typeface="Arial"/>
                <a:ea typeface="Arial"/>
                <a:cs typeface="Arial"/>
                <a:sym typeface="Arial"/>
              </a:defRPr>
            </a:pPr>
          </a:p>
          <a:p>
            <a:pPr defTabSz="591502">
              <a:defRPr sz="7560">
                <a:latin typeface="Arial"/>
                <a:ea typeface="Arial"/>
                <a:cs typeface="Arial"/>
                <a:sym typeface="Arial"/>
              </a:defRPr>
            </a:pPr>
            <a:r>
              <a:rPr>
                <a:uFill>
                  <a:solidFill>
                    <a:srgbClr val="000000"/>
                  </a:solidFill>
                </a:uFill>
              </a:rPr>
              <a:t>No matter how industrial the gas chambers may have been so often characterized, the ancient symbolism of human sacrifice being practiced under the oak trees bleeds through the veneer of Nazi modernism.</a:t>
            </a:r>
            <a:endParaRPr baseline="31999">
              <a:uFill>
                <a:solidFill>
                  <a:srgbClr val="000000"/>
                </a:solidFill>
              </a:uFill>
            </a:endParaRPr>
          </a:p>
          <a:p>
            <a:pPr algn="l" defTabSz="591502">
              <a:defRPr b="1" sz="9432">
                <a:latin typeface="Arial"/>
                <a:ea typeface="Arial"/>
                <a:cs typeface="Arial"/>
                <a:sym typeface="Arial"/>
              </a:defRPr>
            </a:pPr>
          </a:p>
          <a:p>
            <a:pPr defTabSz="591502">
              <a:defRPr sz="5400">
                <a:latin typeface="Arial"/>
                <a:ea typeface="Arial"/>
                <a:cs typeface="Arial"/>
                <a:sym typeface="Arial"/>
              </a:defRPr>
            </a:pPr>
          </a:p>
          <a:p>
            <a:pPr defTabSz="591502">
              <a:defRPr sz="5400">
                <a:latin typeface="Arial"/>
                <a:ea typeface="Arial"/>
                <a:cs typeface="Arial"/>
                <a:sym typeface="Arial"/>
              </a:defRPr>
            </a:pPr>
          </a:p>
          <a:p>
            <a:pPr defTabSz="591502">
              <a:defRPr sz="5400">
                <a:latin typeface="Arial"/>
                <a:ea typeface="Arial"/>
                <a:cs typeface="Arial"/>
                <a:sym typeface="Arial"/>
              </a:defRPr>
            </a:pP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Black">
  <a:themeElements>
    <a:clrScheme name="Black">
      <a:dk1>
        <a:srgbClr val="000000"/>
      </a:dk1>
      <a:lt1>
        <a:srgbClr val="FFFFFF"/>
      </a:lt1>
      <a:dk2>
        <a:srgbClr val="434343"/>
      </a:dk2>
      <a:lt2>
        <a:srgbClr val="A9A9A9"/>
      </a:lt2>
      <a:accent1>
        <a:srgbClr val="0076BA"/>
      </a:accent1>
      <a:accent2>
        <a:srgbClr val="00A89D"/>
      </a:accent2>
      <a:accent3>
        <a:srgbClr val="1DB100"/>
      </a:accent3>
      <a:accent4>
        <a:srgbClr val="F8BA00"/>
      </a:accent4>
      <a:accent5>
        <a:srgbClr val="EE220C"/>
      </a:accent5>
      <a:accent6>
        <a:srgbClr val="CB297B"/>
      </a:accent6>
      <a:hlink>
        <a:srgbClr val="0000FF"/>
      </a:hlink>
      <a:folHlink>
        <a:srgbClr val="FF00FF"/>
      </a:folHlink>
    </a:clrScheme>
    <a:fontScheme name="Black">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lumOff val="13529"/>
          </a:schemeClr>
        </a:solidFill>
        <a:ln w="12700" cap="flat">
          <a:noFill/>
          <a:miter lim="400000"/>
        </a:ln>
        <a:effectLst/>
        <a:sp3d/>
      </a:spPr>
      <a:bodyPr rot="0" spcFirstLastPara="1" vertOverflow="overflow" horzOverflow="overflow" vert="horz" wrap="square" lIns="71437" tIns="71437" rIns="71437" bIns="71437" numCol="1" spcCol="38100" rtlCol="0" anchor="ctr" upright="0">
        <a:spAutoFit/>
      </a:bodyPr>
      <a:lstStyle>
        <a:defPPr marL="0" marR="0" indent="0" algn="ctr" defTabSz="821531" rtl="0" fontAlgn="auto" latinLnBrk="0" hangingPunct="0">
          <a:lnSpc>
            <a:spcPct val="100000"/>
          </a:lnSpc>
          <a:spcBef>
            <a:spcPts val="0"/>
          </a:spcBef>
          <a:spcAft>
            <a:spcPts val="0"/>
          </a:spcAft>
          <a:buClrTx/>
          <a:buSzTx/>
          <a:buFontTx/>
          <a:buNone/>
          <a:tabLst/>
          <a:defRPr b="0" baseline="0" cap="none" i="0" spc="0" strike="noStrike" sz="3000" u="none" kumimoji="0" normalizeH="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71437" tIns="71437" rIns="71437" bIns="71437" numCol="1" spcCol="38100" rtlCol="0" anchor="ctr" upright="0">
        <a:spAutoFit/>
      </a:bodyPr>
      <a:lstStyle>
        <a:defPPr marL="0" marR="0" indent="0" algn="ctr" defTabSz="821531" rtl="0" fontAlgn="auto" latinLnBrk="0" hangingPunct="0">
          <a:lnSpc>
            <a:spcPct val="100000"/>
          </a:lnSpc>
          <a:spcBef>
            <a:spcPts val="0"/>
          </a:spcBef>
          <a:spcAft>
            <a:spcPts val="0"/>
          </a:spcAft>
          <a:buClrTx/>
          <a:buSzTx/>
          <a:buFontTx/>
          <a:buNone/>
          <a:tabLst/>
          <a:defRPr b="1" baseline="0" cap="none" i="0" spc="0" strike="noStrike" sz="3200" u="none" kumimoji="0" normalizeH="0">
            <a:ln>
              <a:noFill/>
            </a:ln>
            <a:solidFill>
              <a:srgbClr val="FFFFFF"/>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Black">
  <a:themeElements>
    <a:clrScheme name="Black">
      <a:dk1>
        <a:srgbClr val="000000"/>
      </a:dk1>
      <a:lt1>
        <a:srgbClr val="FFFFFF"/>
      </a:lt1>
      <a:dk2>
        <a:srgbClr val="434343"/>
      </a:dk2>
      <a:lt2>
        <a:srgbClr val="A9A9A9"/>
      </a:lt2>
      <a:accent1>
        <a:srgbClr val="0076BA"/>
      </a:accent1>
      <a:accent2>
        <a:srgbClr val="00A89D"/>
      </a:accent2>
      <a:accent3>
        <a:srgbClr val="1DB100"/>
      </a:accent3>
      <a:accent4>
        <a:srgbClr val="F8BA00"/>
      </a:accent4>
      <a:accent5>
        <a:srgbClr val="EE220C"/>
      </a:accent5>
      <a:accent6>
        <a:srgbClr val="CB297B"/>
      </a:accent6>
      <a:hlink>
        <a:srgbClr val="0000FF"/>
      </a:hlink>
      <a:folHlink>
        <a:srgbClr val="FF00FF"/>
      </a:folHlink>
    </a:clrScheme>
    <a:fontScheme name="Black">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lumOff val="13529"/>
          </a:schemeClr>
        </a:solidFill>
        <a:ln w="12700" cap="flat">
          <a:noFill/>
          <a:miter lim="400000"/>
        </a:ln>
        <a:effectLst/>
        <a:sp3d/>
      </a:spPr>
      <a:bodyPr rot="0" spcFirstLastPara="1" vertOverflow="overflow" horzOverflow="overflow" vert="horz" wrap="square" lIns="71437" tIns="71437" rIns="71437" bIns="71437" numCol="1" spcCol="38100" rtlCol="0" anchor="ctr" upright="0">
        <a:spAutoFit/>
      </a:bodyPr>
      <a:lstStyle>
        <a:defPPr marL="0" marR="0" indent="0" algn="ctr" defTabSz="821531" rtl="0" fontAlgn="auto" latinLnBrk="0" hangingPunct="0">
          <a:lnSpc>
            <a:spcPct val="100000"/>
          </a:lnSpc>
          <a:spcBef>
            <a:spcPts val="0"/>
          </a:spcBef>
          <a:spcAft>
            <a:spcPts val="0"/>
          </a:spcAft>
          <a:buClrTx/>
          <a:buSzTx/>
          <a:buFontTx/>
          <a:buNone/>
          <a:tabLst/>
          <a:defRPr b="0" baseline="0" cap="none" i="0" spc="0" strike="noStrike" sz="3000" u="none" kumimoji="0" normalizeH="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71437" tIns="71437" rIns="71437" bIns="71437" numCol="1" spcCol="38100" rtlCol="0" anchor="ctr" upright="0">
        <a:spAutoFit/>
      </a:bodyPr>
      <a:lstStyle>
        <a:defPPr marL="0" marR="0" indent="0" algn="ctr" defTabSz="821531" rtl="0" fontAlgn="auto" latinLnBrk="0" hangingPunct="0">
          <a:lnSpc>
            <a:spcPct val="100000"/>
          </a:lnSpc>
          <a:spcBef>
            <a:spcPts val="0"/>
          </a:spcBef>
          <a:spcAft>
            <a:spcPts val="0"/>
          </a:spcAft>
          <a:buClrTx/>
          <a:buSzTx/>
          <a:buFontTx/>
          <a:buNone/>
          <a:tabLst/>
          <a:defRPr b="1" baseline="0" cap="none" i="0" spc="0" strike="noStrike" sz="3200" u="none" kumimoji="0" normalizeH="0">
            <a:ln>
              <a:noFill/>
            </a:ln>
            <a:solidFill>
              <a:srgbClr val="FFFFFF"/>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