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e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e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e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e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lack Reds:…"/>
          <p:cNvSpPr txBox="1"/>
          <p:nvPr>
            <p:ph type="title"/>
          </p:nvPr>
        </p:nvSpPr>
        <p:spPr>
          <a:xfrm>
            <a:off x="204817" y="260654"/>
            <a:ext cx="24097768" cy="13145652"/>
          </a:xfrm>
          <a:prstGeom prst="rect">
            <a:avLst/>
          </a:prstGeom>
        </p:spPr>
        <p:txBody>
          <a:bodyPr/>
          <a:lstStyle/>
          <a:p>
            <a:pPr algn="ctr">
              <a:defRPr b="0" spc="-3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Black Reds: </a:t>
            </a: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 sz="9000">
                <a:latin typeface="Arial"/>
                <a:ea typeface="Arial"/>
                <a:cs typeface="Arial"/>
                <a:sym typeface="Arial"/>
              </a:defRPr>
            </a:pPr>
            <a:r>
              <a:t>The History of How International Communists &amp; Their Trained Black Agents Targeted, Penetrated, Controlled &amp; Oppressed Black Americans For Their Agenda &amp; Political Propaganda</a:t>
            </a:r>
          </a:p>
          <a:p>
            <a:pPr algn="ctr">
              <a:defRPr b="0" spc="-180" sz="90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180" sz="90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lack Reds and Their  Propaganda of Victimization"/>
          <p:cNvSpPr txBox="1"/>
          <p:nvPr>
            <p:ph type="title"/>
          </p:nvPr>
        </p:nvSpPr>
        <p:spPr>
          <a:xfrm>
            <a:off x="337749" y="169075"/>
            <a:ext cx="23708502" cy="1323164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Their </a:t>
            </a:r>
            <a:br/>
            <a:r>
              <a:t>Propaganda of Victimization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Washington Post, November 15, 1996"/>
          <p:cNvSpPr txBox="1"/>
          <p:nvPr>
            <p:ph type="title"/>
          </p:nvPr>
        </p:nvSpPr>
        <p:spPr>
          <a:xfrm>
            <a:off x="223394" y="233440"/>
            <a:ext cx="23937212" cy="1301387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 sz="7500"/>
            </a:pPr>
            <a:r>
              <a:t>Washington Post, November 15, 1996</a:t>
            </a:r>
          </a:p>
        </p:txBody>
      </p:sp>
      <p:pic>
        <p:nvPicPr>
          <p:cNvPr id="413" name="CK3.jpg" descr="CK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311" y="3012163"/>
            <a:ext cx="19557379" cy="5532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Washington Post, November 15, 1996"/>
          <p:cNvSpPr txBox="1"/>
          <p:nvPr>
            <p:ph type="title"/>
          </p:nvPr>
        </p:nvSpPr>
        <p:spPr>
          <a:xfrm>
            <a:off x="116920" y="357136"/>
            <a:ext cx="23775560" cy="13001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 sz="7500"/>
            </a:pPr>
            <a:r>
              <a:t>Washington Post, November 15, 1996</a:t>
            </a:r>
          </a:p>
        </p:txBody>
      </p:sp>
      <p:pic>
        <p:nvPicPr>
          <p:cNvPr id="416" name="CK4.jpg" descr="CK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0339" y="2894836"/>
            <a:ext cx="18323262" cy="600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Black Reds &amp; Their Communist Handlers Are Working to Divided &amp; Conquer America"/>
          <p:cNvSpPr txBox="1"/>
          <p:nvPr>
            <p:ph type="title"/>
          </p:nvPr>
        </p:nvSpPr>
        <p:spPr>
          <a:xfrm>
            <a:off x="351938" y="296528"/>
            <a:ext cx="23680124" cy="1312294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The Black Reds &amp; Their Communist Handlers Are Working to Divided &amp; Conquer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Title"/>
          <p:cNvSpPr txBox="1"/>
          <p:nvPr>
            <p:ph type="title"/>
          </p:nvPr>
        </p:nvSpPr>
        <p:spPr>
          <a:xfrm>
            <a:off x="491057" y="234183"/>
            <a:ext cx="23401886" cy="1308918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75" name="Alanwest#1.jpg" descr="Alanwest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7929" y="2724755"/>
            <a:ext cx="19428141" cy="7262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Title"/>
          <p:cNvSpPr txBox="1"/>
          <p:nvPr>
            <p:ph type="title"/>
          </p:nvPr>
        </p:nvSpPr>
        <p:spPr>
          <a:xfrm>
            <a:off x="212728" y="232606"/>
            <a:ext cx="23958544" cy="1300933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78" name="alanwest#2.jpg" descr="alanwest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4454" y="1161301"/>
            <a:ext cx="18955093" cy="9519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Title"/>
          <p:cNvSpPr txBox="1"/>
          <p:nvPr>
            <p:ph type="title"/>
          </p:nvPr>
        </p:nvSpPr>
        <p:spPr>
          <a:xfrm>
            <a:off x="224783" y="94692"/>
            <a:ext cx="23934434" cy="1304439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81" name="Jesse jackson#1.jpg" descr="Jesse jackson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6506" y="435629"/>
            <a:ext cx="17610989" cy="12362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Title"/>
          <p:cNvSpPr txBox="1"/>
          <p:nvPr>
            <p:ph type="title"/>
          </p:nvPr>
        </p:nvSpPr>
        <p:spPr>
          <a:xfrm>
            <a:off x="319570" y="70949"/>
            <a:ext cx="23926364" cy="1324843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184" name="Jesse Jackson #2.jpg" descr="Jesse Jackson 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6938" y="1405358"/>
            <a:ext cx="18670124" cy="10048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xfrm>
            <a:off x="265872" y="130121"/>
            <a:ext cx="23852256" cy="1309243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Jesse Jackson #3.jpg" descr="Jesse Jackson 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340" y="3749862"/>
            <a:ext cx="17915319" cy="3968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Title"/>
          <p:cNvSpPr txBox="1"/>
          <p:nvPr>
            <p:ph type="title"/>
          </p:nvPr>
        </p:nvSpPr>
        <p:spPr>
          <a:xfrm>
            <a:off x="239438" y="44609"/>
            <a:ext cx="23905124" cy="1324138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190" name="Jesse Jackson #4.jpg" descr="Jesse Jackson #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980" y="1399286"/>
            <a:ext cx="19556039" cy="979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Title"/>
          <p:cNvSpPr txBox="1"/>
          <p:nvPr>
            <p:ph type="title"/>
          </p:nvPr>
        </p:nvSpPr>
        <p:spPr>
          <a:xfrm>
            <a:off x="379855" y="128730"/>
            <a:ext cx="23624290" cy="1324472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193" name="Jesse Jackson #6.jpg" descr="Jesse Jackson #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400" y="2624825"/>
            <a:ext cx="20097200" cy="6590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Title"/>
          <p:cNvSpPr txBox="1"/>
          <p:nvPr>
            <p:ph type="title"/>
          </p:nvPr>
        </p:nvSpPr>
        <p:spPr>
          <a:xfrm>
            <a:off x="356668" y="225597"/>
            <a:ext cx="23574580" cy="1326480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196" name="Jesse Jackson #7.jpg" descr="Jesse Jackson #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251" y="3791555"/>
            <a:ext cx="19679498" cy="3465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Title"/>
          <p:cNvSpPr txBox="1"/>
          <p:nvPr>
            <p:ph type="title"/>
          </p:nvPr>
        </p:nvSpPr>
        <p:spPr>
          <a:xfrm>
            <a:off x="309852" y="208690"/>
            <a:ext cx="23968052" cy="13149554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154" name="Manning Johnson.jpg" descr="Manning Johns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2683" y="1866692"/>
            <a:ext cx="12918634" cy="9317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Title"/>
          <p:cNvSpPr txBox="1"/>
          <p:nvPr>
            <p:ph type="title"/>
          </p:nvPr>
        </p:nvSpPr>
        <p:spPr>
          <a:xfrm>
            <a:off x="309852" y="208690"/>
            <a:ext cx="23968052" cy="13149554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199" name="Manning Johnson.jpg" descr="Manning Johns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2683" y="1866692"/>
            <a:ext cx="12918634" cy="9317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Who Was Manning Johnson?"/>
          <p:cNvSpPr txBox="1"/>
          <p:nvPr>
            <p:ph type="title"/>
          </p:nvPr>
        </p:nvSpPr>
        <p:spPr>
          <a:xfrm>
            <a:off x="278112" y="273229"/>
            <a:ext cx="23632546" cy="1294329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Who Was Manning Johnson?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anning Johnson…"/>
          <p:cNvSpPr txBox="1"/>
          <p:nvPr>
            <p:ph type="title"/>
          </p:nvPr>
        </p:nvSpPr>
        <p:spPr>
          <a:xfrm>
            <a:off x="474025" y="219909"/>
            <a:ext cx="23712832" cy="13276182"/>
          </a:xfrm>
          <a:prstGeom prst="rect">
            <a:avLst/>
          </a:prstGeom>
        </p:spPr>
        <p:txBody>
          <a:bodyPr/>
          <a:lstStyle/>
          <a:p>
            <a:pPr algn="ctr">
              <a:defRPr b="0" spc="-2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Manning Johnson</a:t>
            </a:r>
            <a:br/>
            <a:br/>
          </a:p>
          <a:p>
            <a:pPr algn="ctr">
              <a:defRPr b="0" spc="-200">
                <a:latin typeface="Arial"/>
                <a:ea typeface="Arial"/>
                <a:cs typeface="Arial"/>
                <a:sym typeface="Arial"/>
              </a:defRPr>
            </a:pPr>
            <a:r>
              <a:t>December 17, 1908 – July 2, 1959</a:t>
            </a: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>
                <a:latin typeface="Arial"/>
                <a:ea typeface="Arial"/>
                <a:cs typeface="Arial"/>
                <a:sym typeface="Arial"/>
              </a:defRPr>
            </a:pPr>
            <a:r>
              <a:t>Former Communist Party USA </a:t>
            </a:r>
            <a:br/>
            <a:r>
              <a:t>High Ranking Official</a:t>
            </a:r>
            <a:br/>
            <a:br/>
            <a:r>
              <a:t>In 1966, W. Cleon Skousen called Johnson </a:t>
            </a:r>
            <a:br/>
            <a:r>
              <a:t>"the most important Negro Communist in the United States.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anning Johnson…"/>
          <p:cNvSpPr txBox="1"/>
          <p:nvPr>
            <p:ph type="title"/>
          </p:nvPr>
        </p:nvSpPr>
        <p:spPr>
          <a:xfrm>
            <a:off x="271641" y="247813"/>
            <a:ext cx="23840718" cy="13410442"/>
          </a:xfrm>
          <a:prstGeom prst="rect">
            <a:avLst/>
          </a:prstGeom>
        </p:spPr>
        <p:txBody>
          <a:bodyPr/>
          <a:lstStyle/>
          <a:p>
            <a:pPr/>
          </a:p>
          <a:p>
            <a:pPr algn="ctr">
              <a:defRPr b="0" spc="-200">
                <a:solidFill>
                  <a:srgbClr val="FFD4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Manning Johnson</a:t>
            </a:r>
            <a:br/>
          </a:p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>
                <a:latin typeface="Arial"/>
                <a:ea typeface="Arial"/>
                <a:cs typeface="Arial"/>
                <a:sym typeface="Arial"/>
              </a:defRPr>
            </a:pPr>
            <a:r>
              <a:t>Became a vocal critic of Communism in </a:t>
            </a:r>
            <a:br/>
            <a:r>
              <a:t>speeches, a book &amp; Congressional testimony.</a:t>
            </a: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ntifa planned anti-government insurgency for months, law enforcement official says…"/>
          <p:cNvSpPr txBox="1"/>
          <p:nvPr>
            <p:ph type="title"/>
          </p:nvPr>
        </p:nvSpPr>
        <p:spPr>
          <a:xfrm>
            <a:off x="341753" y="202017"/>
            <a:ext cx="23808726" cy="13189958"/>
          </a:xfrm>
          <a:prstGeom prst="rect">
            <a:avLst/>
          </a:prstGeom>
        </p:spPr>
        <p:txBody>
          <a:bodyPr/>
          <a:lstStyle/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Antifa planned anti-government insurgency for months, law enforcement official says</a:t>
            </a:r>
          </a:p>
          <a:p>
            <a:pPr algn="ctr">
              <a:defRPr b="0"/>
            </a:pPr>
          </a:p>
          <a:p>
            <a:pPr algn="ctr">
              <a:defRPr b="0" spc="-200"/>
            </a:pPr>
            <a:r>
              <a:t>By Bill Gertz </a:t>
            </a:r>
          </a:p>
          <a:p>
            <a:pPr algn="ctr">
              <a:defRPr b="0" spc="-200"/>
            </a:pPr>
            <a:r>
              <a:t>June 3, 2020</a:t>
            </a:r>
            <a:br/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>
                <a:latin typeface="Arial"/>
                <a:ea typeface="Arial"/>
                <a:cs typeface="Arial"/>
                <a:sym typeface="Arial"/>
              </a:defRPr>
            </a:pPr>
            <a:r>
              <a:t>CPUSA leader Manning Johnson testified to Congress in 1953 that the goal of the front group was never the abolishment of fascism, but rather “the </a:t>
            </a:r>
            <a:r>
              <a:rPr>
                <a:solidFill>
                  <a:srgbClr val="FFD479"/>
                </a:solidFill>
              </a:rPr>
              <a:t>subversion</a:t>
            </a:r>
            <a:r>
              <a:t> and subsequent </a:t>
            </a:r>
            <a:r>
              <a:rPr>
                <a:solidFill>
                  <a:srgbClr val="FFD479"/>
                </a:solidFill>
              </a:rPr>
              <a:t>overthrow</a:t>
            </a:r>
            <a:r>
              <a:t> of the United States.”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Title"/>
          <p:cNvSpPr txBox="1"/>
          <p:nvPr>
            <p:ph type="title"/>
          </p:nvPr>
        </p:nvSpPr>
        <p:spPr>
          <a:xfrm>
            <a:off x="309852" y="208690"/>
            <a:ext cx="23968052" cy="13149554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210" name="Manning Johnson.jpg" descr="Manning Johns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2683" y="1866692"/>
            <a:ext cx="12918634" cy="9317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Title"/>
          <p:cNvSpPr txBox="1"/>
          <p:nvPr>
            <p:ph type="title"/>
          </p:nvPr>
        </p:nvSpPr>
        <p:spPr>
          <a:xfrm>
            <a:off x="270785" y="289180"/>
            <a:ext cx="23842430" cy="1297325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13" name="Manningjohnson10.jpg" descr="Manningjohnson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141" y="2050555"/>
            <a:ext cx="17758707" cy="7905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Title"/>
          <p:cNvSpPr txBox="1"/>
          <p:nvPr>
            <p:ph type="title"/>
          </p:nvPr>
        </p:nvSpPr>
        <p:spPr>
          <a:xfrm>
            <a:off x="394601" y="370094"/>
            <a:ext cx="23594798" cy="129758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16" name="manning#1.jpg" descr="manning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3484" y="1067906"/>
            <a:ext cx="21257031" cy="9071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Title"/>
          <p:cNvSpPr txBox="1"/>
          <p:nvPr>
            <p:ph type="title"/>
          </p:nvPr>
        </p:nvSpPr>
        <p:spPr>
          <a:xfrm>
            <a:off x="413893" y="203297"/>
            <a:ext cx="23775096" cy="13121649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19" name="manningjohnson3.jpg" descr="manningjohnson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338" y="4002206"/>
            <a:ext cx="19993324" cy="3226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rainwashing Was Key To How the Communists Targeted, Penetrated, Controlled &amp; Oppressed Black Americans For Their Agenda and Political Propaganda"/>
          <p:cNvSpPr txBox="1"/>
          <p:nvPr>
            <p:ph type="title"/>
          </p:nvPr>
        </p:nvSpPr>
        <p:spPr>
          <a:xfrm>
            <a:off x="210501" y="343848"/>
            <a:ext cx="23962998" cy="13028304"/>
          </a:xfrm>
          <a:prstGeom prst="rect">
            <a:avLst/>
          </a:prstGeom>
        </p:spPr>
        <p:txBody>
          <a:bodyPr/>
          <a:lstStyle/>
          <a:p>
            <a:pPr algn="ctr">
              <a:defRPr b="0"/>
            </a:pPr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Brainwashing Was Key To How the Communists Targeted, Penetrated, Controlled &amp; Oppressed Black Americans For Their Agenda and Political Propaganda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o Was Manning Johnson?"/>
          <p:cNvSpPr txBox="1"/>
          <p:nvPr>
            <p:ph type="title"/>
          </p:nvPr>
        </p:nvSpPr>
        <p:spPr>
          <a:xfrm>
            <a:off x="278112" y="273229"/>
            <a:ext cx="23632546" cy="1294329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Who Was Manning Johnson?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Title"/>
          <p:cNvSpPr txBox="1"/>
          <p:nvPr>
            <p:ph type="title"/>
          </p:nvPr>
        </p:nvSpPr>
        <p:spPr>
          <a:xfrm>
            <a:off x="279597" y="268034"/>
            <a:ext cx="23824806" cy="1294765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24" name="manningjohnson4.jpg" descr="manningjohnso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7734" y="4015463"/>
            <a:ext cx="19768531" cy="2310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o-Opting &amp; Controlling The Black Reds"/>
          <p:cNvSpPr txBox="1"/>
          <p:nvPr>
            <p:ph type="title"/>
          </p:nvPr>
        </p:nvSpPr>
        <p:spPr>
          <a:xfrm>
            <a:off x="305101" y="138469"/>
            <a:ext cx="23773798" cy="131922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Co-Opting &amp; Controlling The Black Reds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Title"/>
          <p:cNvSpPr txBox="1"/>
          <p:nvPr>
            <p:ph type="title"/>
          </p:nvPr>
        </p:nvSpPr>
        <p:spPr>
          <a:xfrm>
            <a:off x="299815" y="220271"/>
            <a:ext cx="23784370" cy="1314205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29" name="manning2.jpg" descr="manning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1879" y="3747105"/>
            <a:ext cx="19880243" cy="3553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Moscow’s Goal of Racial &amp; Guerrilla Warfare  in The United States of America"/>
          <p:cNvSpPr txBox="1"/>
          <p:nvPr>
            <p:ph type="title"/>
          </p:nvPr>
        </p:nvSpPr>
        <p:spPr>
          <a:xfrm>
            <a:off x="385143" y="218137"/>
            <a:ext cx="23613714" cy="1304170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Moscow’s Goal of Racial &amp; Guerrilla Warfare </a:t>
            </a:r>
            <a:br/>
            <a:r>
              <a:t>in The United States of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Title"/>
          <p:cNvSpPr txBox="1"/>
          <p:nvPr>
            <p:ph type="title"/>
          </p:nvPr>
        </p:nvSpPr>
        <p:spPr>
          <a:xfrm>
            <a:off x="210871" y="242437"/>
            <a:ext cx="23962258" cy="13084363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234" name="manningjohnson18.jpg" descr="manningjohnson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337" y="1961932"/>
            <a:ext cx="17729326" cy="8165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xfrm>
            <a:off x="196219" y="72155"/>
            <a:ext cx="23898354" cy="13251306"/>
          </a:xfrm>
          <a:prstGeom prst="rect">
            <a:avLst/>
          </a:prstGeom>
        </p:spPr>
        <p:txBody>
          <a:bodyPr/>
          <a:lstStyle/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</p:txBody>
      </p:sp>
      <p:pic>
        <p:nvPicPr>
          <p:cNvPr id="237" name="manningjohnson19.jpg" descr="manningjohnson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9360" y="3655169"/>
            <a:ext cx="20947373" cy="4063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Title"/>
          <p:cNvSpPr txBox="1"/>
          <p:nvPr>
            <p:ph type="title"/>
          </p:nvPr>
        </p:nvSpPr>
        <p:spPr>
          <a:xfrm>
            <a:off x="339046" y="291260"/>
            <a:ext cx="23705908" cy="13133479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40" name="manningjohnson20.jpg" descr="manningjohnson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374" y="4131419"/>
            <a:ext cx="22351251" cy="242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Title"/>
          <p:cNvSpPr txBox="1"/>
          <p:nvPr>
            <p:ph type="title"/>
          </p:nvPr>
        </p:nvSpPr>
        <p:spPr>
          <a:xfrm>
            <a:off x="348599" y="281337"/>
            <a:ext cx="23834080" cy="131533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43" name="Johnsonmanning21.jpg" descr="Johnsonmanning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691" y="3134481"/>
            <a:ext cx="22119897" cy="4231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ovett Huey Fort-Whiteman speaking at the American Negro Labor Congress in 1925. TIME Magazine in 1925 Called Him “The Reddest of the Blacks”"/>
          <p:cNvSpPr txBox="1"/>
          <p:nvPr>
            <p:ph type="title"/>
          </p:nvPr>
        </p:nvSpPr>
        <p:spPr>
          <a:xfrm>
            <a:off x="345539" y="253513"/>
            <a:ext cx="23817388" cy="13208974"/>
          </a:xfrm>
          <a:prstGeom prst="rect">
            <a:avLst/>
          </a:prstGeom>
        </p:spPr>
        <p:txBody>
          <a:bodyPr/>
          <a:lstStyle/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algn="ctr" defTabSz="2292038">
              <a:defRPr b="0" spc="-159" sz="79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2292038">
              <a:defRPr b="0" spc="-200" sz="7900">
                <a:latin typeface="Arial"/>
                <a:ea typeface="Arial"/>
                <a:cs typeface="Arial"/>
                <a:sym typeface="Arial"/>
              </a:defRPr>
            </a:pPr>
            <a:r>
              <a:t>Lovett Huey Fort-Whiteman speaking at the American Negro Labor Congress in 1925. TIME Magazine in 1925 Called Him “The Reddest of the Blacks”</a:t>
            </a:r>
          </a:p>
        </p:txBody>
      </p:sp>
      <p:pic>
        <p:nvPicPr>
          <p:cNvPr id="246" name="Lovett 1925.jpg" descr="Lovett 19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2843" y="460827"/>
            <a:ext cx="9064022" cy="9014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Title"/>
          <p:cNvSpPr txBox="1"/>
          <p:nvPr>
            <p:ph type="title"/>
          </p:nvPr>
        </p:nvSpPr>
        <p:spPr>
          <a:xfrm>
            <a:off x="277093" y="102854"/>
            <a:ext cx="23829814" cy="132104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manningjohnson22.jpg" descr="manningjohnson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0806" y="215393"/>
            <a:ext cx="16443177" cy="13285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rainwashing Was Key To How the Communists Targeted, Penetrated, Controlled &amp; Oppressed Black Americans For Their Agenda and Political Propaganda"/>
          <p:cNvSpPr txBox="1"/>
          <p:nvPr>
            <p:ph type="title"/>
          </p:nvPr>
        </p:nvSpPr>
        <p:spPr>
          <a:xfrm>
            <a:off x="210501" y="343848"/>
            <a:ext cx="23962998" cy="13028304"/>
          </a:xfrm>
          <a:prstGeom prst="rect">
            <a:avLst/>
          </a:prstGeom>
        </p:spPr>
        <p:txBody>
          <a:bodyPr/>
          <a:lstStyle/>
          <a:p>
            <a:pPr algn="ctr">
              <a:defRPr b="0"/>
            </a:pPr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Brainwashing Was Key To How the Communists Targeted, Penetrated, Controlled &amp; Oppressed Black Americans For Their Agenda and Political Propaganda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ource: https://www.cpusa.org/party_info/remembering-james-w-ford/"/>
          <p:cNvSpPr txBox="1"/>
          <p:nvPr>
            <p:ph type="title"/>
          </p:nvPr>
        </p:nvSpPr>
        <p:spPr>
          <a:xfrm>
            <a:off x="269580" y="126041"/>
            <a:ext cx="23844840" cy="13267629"/>
          </a:xfrm>
          <a:prstGeom prst="rect">
            <a:avLst/>
          </a:prstGeom>
        </p:spPr>
        <p:txBody>
          <a:bodyPr/>
          <a:lstStyle/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defTabSz="2413954">
              <a:defRPr spc="-168" sz="8400"/>
            </a:pPr>
          </a:p>
          <a:p>
            <a:pPr algn="ctr" defTabSz="2413954">
              <a:defRPr b="0" spc="-200" sz="5900"/>
            </a:pPr>
            <a:r>
              <a:t>Source: https://www.cpusa.org/party_info/remembering-james-w-ford/</a:t>
            </a:r>
          </a:p>
        </p:txBody>
      </p:sp>
      <p:pic>
        <p:nvPicPr>
          <p:cNvPr id="252" name="manningjohnson23.jpg" descr="manningjohnson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957" y="2937074"/>
            <a:ext cx="22489412" cy="4848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ource: https://www.cpusa.org/party_info/remembering-james-w-ford/"/>
          <p:cNvSpPr txBox="1"/>
          <p:nvPr>
            <p:ph type="title"/>
          </p:nvPr>
        </p:nvSpPr>
        <p:spPr>
          <a:xfrm>
            <a:off x="265221" y="67795"/>
            <a:ext cx="23853558" cy="1332123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 sz="6000"/>
            </a:pPr>
            <a:r>
              <a:t>Source: https://www.cpusa.org/party_info/remembering-james-w-ford/</a:t>
            </a:r>
          </a:p>
        </p:txBody>
      </p:sp>
      <p:pic>
        <p:nvPicPr>
          <p:cNvPr id="255" name="manningjohnson24.jpg" descr="manningjohnson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789" y="2220916"/>
            <a:ext cx="23554423" cy="610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James W. Ford ran for vice president on the Communist Party ticket in 1932, ’36 and ’40,"/>
          <p:cNvSpPr txBox="1"/>
          <p:nvPr>
            <p:ph type="title"/>
          </p:nvPr>
        </p:nvSpPr>
        <p:spPr>
          <a:xfrm>
            <a:off x="271436" y="235825"/>
            <a:ext cx="23841128" cy="13244350"/>
          </a:xfrm>
          <a:prstGeom prst="rect">
            <a:avLst/>
          </a:prstGeom>
        </p:spPr>
        <p:txBody>
          <a:bodyPr/>
          <a:lstStyle/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defTabSz="2292038">
              <a:defRPr spc="-159" sz="7900"/>
            </a:pPr>
          </a:p>
          <a:p>
            <a:pPr algn="ctr" defTabSz="2292038">
              <a:defRPr b="0" spc="-200" sz="7900"/>
            </a:pPr>
            <a:r>
              <a:t>James W. Ford ran for vice president on the Communist Party ticket in 1932, ’36 and ’40,</a:t>
            </a:r>
          </a:p>
        </p:txBody>
      </p:sp>
      <p:pic>
        <p:nvPicPr>
          <p:cNvPr id="258" name="ForforcommunistVP.jpg" descr="ForforcommunistV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9378" y="-35530"/>
            <a:ext cx="7825244" cy="11276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lide Title"/>
          <p:cNvSpPr txBox="1"/>
          <p:nvPr>
            <p:ph type="title"/>
          </p:nvPr>
        </p:nvSpPr>
        <p:spPr>
          <a:xfrm>
            <a:off x="398497" y="308047"/>
            <a:ext cx="23706556" cy="13099906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261" name="harry haywood.jpg" descr="harry haywoo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2647" y="312070"/>
            <a:ext cx="8018707" cy="12416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"/>
          <p:cNvSpPr txBox="1"/>
          <p:nvPr>
            <p:ph type="title"/>
          </p:nvPr>
        </p:nvSpPr>
        <p:spPr>
          <a:xfrm>
            <a:off x="342479" y="292651"/>
            <a:ext cx="23699042" cy="13130698"/>
          </a:xfrm>
          <a:prstGeom prst="rect">
            <a:avLst/>
          </a:prstGeom>
        </p:spPr>
        <p:txBody>
          <a:bodyPr/>
          <a:lstStyle/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  <a:p>
            <a:pPr defTabSz="2267654">
              <a:defRPr spc="-158" sz="7900"/>
            </a:pPr>
          </a:p>
        </p:txBody>
      </p:sp>
      <p:pic>
        <p:nvPicPr>
          <p:cNvPr id="264" name="manningjohnson25.jpg" descr="manningjohnson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130" y="3068223"/>
            <a:ext cx="21865740" cy="4567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xfrm>
            <a:off x="381524" y="308881"/>
            <a:ext cx="23620952" cy="1309823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67" name="manningjohnson26.jpg" descr="manningjohnson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7118" y="3876040"/>
            <a:ext cx="19729765" cy="2917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art Two"/>
          <p:cNvSpPr txBox="1"/>
          <p:nvPr>
            <p:ph type="title"/>
          </p:nvPr>
        </p:nvSpPr>
        <p:spPr>
          <a:xfrm>
            <a:off x="178225" y="175661"/>
            <a:ext cx="24027550" cy="1303186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spc="-200"/>
            </a:pPr>
            <a:r>
              <a:t>Part Two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lack Reds:…"/>
          <p:cNvSpPr txBox="1"/>
          <p:nvPr>
            <p:ph type="title"/>
          </p:nvPr>
        </p:nvSpPr>
        <p:spPr>
          <a:xfrm>
            <a:off x="204817" y="260654"/>
            <a:ext cx="24097768" cy="13145652"/>
          </a:xfrm>
          <a:prstGeom prst="rect">
            <a:avLst/>
          </a:prstGeom>
        </p:spPr>
        <p:txBody>
          <a:bodyPr/>
          <a:lstStyle/>
          <a:p>
            <a:pPr algn="ctr">
              <a:defRPr b="0" spc="-3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Black Reds: </a:t>
            </a:r>
          </a:p>
          <a:p>
            <a:pPr algn="ctr">
              <a:defRPr b="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200" sz="9000">
                <a:latin typeface="Arial"/>
                <a:ea typeface="Arial"/>
                <a:cs typeface="Arial"/>
                <a:sym typeface="Arial"/>
              </a:defRPr>
            </a:pPr>
            <a:r>
              <a:t>The History of How International Communists &amp; Their Trained Black Agents Targeted, Penetrated, Controlled &amp; Oppressed Black Americans For Their Agenda &amp; Political Propaganda</a:t>
            </a:r>
          </a:p>
          <a:p>
            <a:pPr algn="ctr">
              <a:defRPr b="0" spc="-180" sz="90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b="0" spc="-180" sz="90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rainwashing Was Key To How the Communists Targeted, Penetrated, Controlled &amp; Oppressed Black Americans For Their Agenda and Political Propaganda"/>
          <p:cNvSpPr txBox="1"/>
          <p:nvPr>
            <p:ph type="title"/>
          </p:nvPr>
        </p:nvSpPr>
        <p:spPr>
          <a:xfrm>
            <a:off x="210501" y="343848"/>
            <a:ext cx="23962998" cy="13028304"/>
          </a:xfrm>
          <a:prstGeom prst="rect">
            <a:avLst/>
          </a:prstGeom>
        </p:spPr>
        <p:txBody>
          <a:bodyPr/>
          <a:lstStyle/>
          <a:p>
            <a:pPr algn="ctr">
              <a:defRPr b="0"/>
            </a:pPr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Brainwashing Was Key To How the Communists Targeted, Penetrated, Controlled &amp; Oppressed Black Americans For Their Agenda and Political Propaganda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o-Opting &amp; Controlling The Black Reds"/>
          <p:cNvSpPr txBox="1"/>
          <p:nvPr>
            <p:ph type="title"/>
          </p:nvPr>
        </p:nvSpPr>
        <p:spPr>
          <a:xfrm>
            <a:off x="305101" y="138469"/>
            <a:ext cx="23773798" cy="131922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Co-Opting &amp; Controlling The Black Reds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-Opting &amp; Controlling The Black Reds"/>
          <p:cNvSpPr txBox="1"/>
          <p:nvPr>
            <p:ph type="title"/>
          </p:nvPr>
        </p:nvSpPr>
        <p:spPr>
          <a:xfrm>
            <a:off x="305101" y="138469"/>
            <a:ext cx="23773798" cy="131922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Co-Opting &amp; Controlling The Black Reds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Moscow’s Goal of Racial &amp; Guerrilla Warfare  in The United States of America"/>
          <p:cNvSpPr txBox="1"/>
          <p:nvPr>
            <p:ph type="title"/>
          </p:nvPr>
        </p:nvSpPr>
        <p:spPr>
          <a:xfrm>
            <a:off x="385143" y="218137"/>
            <a:ext cx="23613714" cy="1304170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Moscow’s Goal of Racial &amp; Guerrilla Warfare </a:t>
            </a:r>
            <a:br/>
            <a:r>
              <a:t>in The United States of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Black Reds and Marxianity"/>
          <p:cNvSpPr txBox="1"/>
          <p:nvPr>
            <p:ph type="title"/>
          </p:nvPr>
        </p:nvSpPr>
        <p:spPr>
          <a:xfrm>
            <a:off x="340624" y="104522"/>
            <a:ext cx="23702752" cy="1318425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Marxianity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lack Reds Seek Black Entrepreneurial Defeat  to Maintain Political Narrative"/>
          <p:cNvSpPr txBox="1"/>
          <p:nvPr>
            <p:ph type="title"/>
          </p:nvPr>
        </p:nvSpPr>
        <p:spPr>
          <a:xfrm>
            <a:off x="257619" y="284305"/>
            <a:ext cx="23868762" cy="13147390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Seek Black Entrepreneurial Defeat </a:t>
            </a:r>
            <a:br/>
            <a:r>
              <a:t>to Maintain Political Narrative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Black Reds Use The Media to Push  Their Propaganda"/>
          <p:cNvSpPr txBox="1"/>
          <p:nvPr>
            <p:ph type="title"/>
          </p:nvPr>
        </p:nvSpPr>
        <p:spPr>
          <a:xfrm>
            <a:off x="354535" y="308047"/>
            <a:ext cx="23798468" cy="1309990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Use The Media to Push </a:t>
            </a:r>
            <a:br/>
            <a:r>
              <a:t>Their Propaganda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lack Reds and Their  Propaganda of Victimization"/>
          <p:cNvSpPr txBox="1"/>
          <p:nvPr>
            <p:ph type="title"/>
          </p:nvPr>
        </p:nvSpPr>
        <p:spPr>
          <a:xfrm>
            <a:off x="337749" y="169075"/>
            <a:ext cx="23708502" cy="1323164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Their </a:t>
            </a:r>
            <a:br/>
            <a:r>
              <a:t>Propaganda of Victimization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he Black Reds &amp; Their Communist Handlers Are Working to Divided &amp; Conquer America"/>
          <p:cNvSpPr txBox="1"/>
          <p:nvPr>
            <p:ph type="title"/>
          </p:nvPr>
        </p:nvSpPr>
        <p:spPr>
          <a:xfrm>
            <a:off x="351938" y="296528"/>
            <a:ext cx="23680124" cy="1312294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The Black Reds &amp; Their Communist Handlers Are Working to Divided &amp; Conquer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lack Reds and Marxianity"/>
          <p:cNvSpPr txBox="1"/>
          <p:nvPr>
            <p:ph type="title"/>
          </p:nvPr>
        </p:nvSpPr>
        <p:spPr>
          <a:xfrm>
            <a:off x="340624" y="104522"/>
            <a:ext cx="23702752" cy="1318425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Marxianity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art Two"/>
          <p:cNvSpPr txBox="1"/>
          <p:nvPr>
            <p:ph type="title"/>
          </p:nvPr>
        </p:nvSpPr>
        <p:spPr>
          <a:xfrm>
            <a:off x="178225" y="175661"/>
            <a:ext cx="24027550" cy="1303186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spc="-200"/>
            </a:pPr>
            <a:r>
              <a:t>Part Two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Moscow’s Goal of Racial &amp; Guerrilla Warfare  in The United States of America"/>
          <p:cNvSpPr txBox="1"/>
          <p:nvPr>
            <p:ph type="title"/>
          </p:nvPr>
        </p:nvSpPr>
        <p:spPr>
          <a:xfrm>
            <a:off x="385143" y="218137"/>
            <a:ext cx="23613714" cy="1304170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Moscow’s Goal of Racial &amp; Guerrilla Warfare </a:t>
            </a:r>
            <a:br/>
            <a:r>
              <a:t>in The United States of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lide Title"/>
          <p:cNvSpPr txBox="1"/>
          <p:nvPr>
            <p:ph type="title"/>
          </p:nvPr>
        </p:nvSpPr>
        <p:spPr>
          <a:xfrm>
            <a:off x="316787" y="206543"/>
            <a:ext cx="23868492" cy="1308891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296" name="manningjohnson5.jpg" descr="manningjohnson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1299" y="538722"/>
            <a:ext cx="19779469" cy="1194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oscow’s Goal of Racial &amp; Guerrilla Warfare  in The United States of America"/>
          <p:cNvSpPr txBox="1"/>
          <p:nvPr>
            <p:ph type="title"/>
          </p:nvPr>
        </p:nvSpPr>
        <p:spPr>
          <a:xfrm>
            <a:off x="385143" y="218137"/>
            <a:ext cx="23613714" cy="1304170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Moscow’s Goal of Racial &amp; Guerrilla Warfare </a:t>
            </a:r>
            <a:br/>
            <a:r>
              <a:t>in The United States of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Title"/>
          <p:cNvSpPr txBox="1"/>
          <p:nvPr>
            <p:ph type="title"/>
          </p:nvPr>
        </p:nvSpPr>
        <p:spPr>
          <a:xfrm>
            <a:off x="264294" y="169075"/>
            <a:ext cx="22913206" cy="1325399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299" name="manningjohnson6.jpg" descr="manningjohnson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542" y="3393718"/>
            <a:ext cx="19526712" cy="4424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xfrm>
            <a:off x="389964" y="309067"/>
            <a:ext cx="23708596" cy="1309786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02" name="manningjohnson7.jpg" descr="manningjohnson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896" y="4268349"/>
            <a:ext cx="19762732" cy="269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lide Title"/>
          <p:cNvSpPr txBox="1"/>
          <p:nvPr>
            <p:ph type="title"/>
          </p:nvPr>
        </p:nvSpPr>
        <p:spPr>
          <a:xfrm>
            <a:off x="373549" y="238448"/>
            <a:ext cx="23771106" cy="1303873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05" name="manningjohnson8.jpg" descr="manningjohnson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0308" y="4016285"/>
            <a:ext cx="20023384" cy="3625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lide Title"/>
          <p:cNvSpPr txBox="1"/>
          <p:nvPr>
            <p:ph type="title"/>
          </p:nvPr>
        </p:nvSpPr>
        <p:spPr>
          <a:xfrm>
            <a:off x="306771" y="317693"/>
            <a:ext cx="23770458" cy="1308061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08" name="manningjohnson9.jpg" descr="manningjohnson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0940" y="3850363"/>
            <a:ext cx="20382121" cy="3659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manningjohnson11.jpg" descr="manningjohnson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1839" y="3081190"/>
            <a:ext cx="18720321" cy="4984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Title"/>
          <p:cNvSpPr txBox="1"/>
          <p:nvPr>
            <p:ph type="title"/>
          </p:nvPr>
        </p:nvSpPr>
        <p:spPr>
          <a:xfrm>
            <a:off x="202155" y="274712"/>
            <a:ext cx="23979690" cy="1304633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13" name="manningjohnson12.jpg" descr="manningjohnson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3102" y="3488968"/>
            <a:ext cx="21477796" cy="4323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lide Title"/>
          <p:cNvSpPr txBox="1"/>
          <p:nvPr>
            <p:ph type="title"/>
          </p:nvPr>
        </p:nvSpPr>
        <p:spPr>
          <a:xfrm>
            <a:off x="278948" y="290293"/>
            <a:ext cx="23826104" cy="1298076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16" name="manningjohnson13.jpg" descr="manningjohnson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9197" y="4244885"/>
            <a:ext cx="19865606" cy="2474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lide Title"/>
          <p:cNvSpPr txBox="1"/>
          <p:nvPr>
            <p:ph type="title"/>
          </p:nvPr>
        </p:nvSpPr>
        <p:spPr>
          <a:xfrm>
            <a:off x="293880" y="332068"/>
            <a:ext cx="23796240" cy="1305186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19" name="manningjohnson14.jpg" descr="manningjohnson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9376" y="3992541"/>
            <a:ext cx="19305248" cy="382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manningjohnson15.jpg" descr="manningjohnson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6902" y="3623698"/>
            <a:ext cx="21600367" cy="3924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lide Title"/>
          <p:cNvSpPr txBox="1"/>
          <p:nvPr>
            <p:ph type="title"/>
          </p:nvPr>
        </p:nvSpPr>
        <p:spPr>
          <a:xfrm>
            <a:off x="292767" y="292003"/>
            <a:ext cx="23659718" cy="1313199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24" name="manningjohnson16.jpg" descr="manningjohnson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524" y="3524032"/>
            <a:ext cx="22754953" cy="4017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lack Reds and Marxianity"/>
          <p:cNvSpPr txBox="1"/>
          <p:nvPr>
            <p:ph type="title"/>
          </p:nvPr>
        </p:nvSpPr>
        <p:spPr>
          <a:xfrm>
            <a:off x="340624" y="104522"/>
            <a:ext cx="23702752" cy="1318425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 algn="ctr">
              <a:defRPr b="0"/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Marxianity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xfrm>
            <a:off x="325320" y="319601"/>
            <a:ext cx="23603514" cy="1317822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  <p:pic>
        <p:nvPicPr>
          <p:cNvPr id="327" name="Manningjohnson17.jpg" descr="Manningjohnson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724" y="2442610"/>
            <a:ext cx="21262552" cy="7316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Black Reds Seek Black Entrepreneurial Defeat  to Maintain Political Narrative"/>
          <p:cNvSpPr txBox="1"/>
          <p:nvPr>
            <p:ph type="title"/>
          </p:nvPr>
        </p:nvSpPr>
        <p:spPr>
          <a:xfrm>
            <a:off x="257619" y="284305"/>
            <a:ext cx="23868762" cy="13147390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Seek Black Entrepreneurial Defeat </a:t>
            </a:r>
            <a:br/>
            <a:r>
              <a:t>to Maintain Political Narrative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xfrm>
            <a:off x="233595" y="118622"/>
            <a:ext cx="23916810" cy="1332800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32" name="manningjohnson27.jpg" descr="manningjohnson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029" y="1392103"/>
            <a:ext cx="20561942" cy="9618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Title"/>
          <p:cNvSpPr txBox="1"/>
          <p:nvPr>
            <p:ph type="title"/>
          </p:nvPr>
        </p:nvSpPr>
        <p:spPr>
          <a:xfrm>
            <a:off x="410924" y="194209"/>
            <a:ext cx="23726496" cy="1318369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5" name="manningjohnson28.jpg" descr="manningjohnson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7364" y="3414426"/>
            <a:ext cx="21333617" cy="4401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lide Title"/>
          <p:cNvSpPr txBox="1"/>
          <p:nvPr>
            <p:ph type="title"/>
          </p:nvPr>
        </p:nvSpPr>
        <p:spPr>
          <a:xfrm>
            <a:off x="346466" y="248559"/>
            <a:ext cx="23691068" cy="130914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38" name="manningjohnson29.jpg" descr="manningjohnson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2068" y="1337444"/>
            <a:ext cx="18979863" cy="991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lide Title"/>
          <p:cNvSpPr txBox="1"/>
          <p:nvPr>
            <p:ph type="title"/>
          </p:nvPr>
        </p:nvSpPr>
        <p:spPr>
          <a:xfrm>
            <a:off x="255299" y="148114"/>
            <a:ext cx="23873402" cy="1325047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341" name="manningjohnson30.jpg" descr="manningjohnson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2866" y="2034844"/>
            <a:ext cx="21778268" cy="6252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Title"/>
          <p:cNvSpPr txBox="1"/>
          <p:nvPr>
            <p:ph type="title"/>
          </p:nvPr>
        </p:nvSpPr>
        <p:spPr>
          <a:xfrm>
            <a:off x="396922" y="317137"/>
            <a:ext cx="23749402" cy="130817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44" name="manningjohnson45.jpg" descr="manningjohnson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753" y="2212063"/>
            <a:ext cx="16415739" cy="82662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xfrm>
            <a:off x="382081" y="229267"/>
            <a:ext cx="23791420" cy="1313055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47" name="manningjohnson46.jpg" descr="manningjohnson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709" y="2716760"/>
            <a:ext cx="22482581" cy="6557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lide Title"/>
          <p:cNvSpPr txBox="1"/>
          <p:nvPr>
            <p:ph type="title"/>
          </p:nvPr>
        </p:nvSpPr>
        <p:spPr>
          <a:xfrm>
            <a:off x="496993" y="152287"/>
            <a:ext cx="23574206" cy="13178315"/>
          </a:xfrm>
          <a:prstGeom prst="rect">
            <a:avLst/>
          </a:prstGeom>
        </p:spPr>
        <p:txBody>
          <a:bodyPr/>
          <a:lstStyle/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  <a:p>
            <a:pPr defTabSz="2121354">
              <a:defRPr spc="-147" sz="7300"/>
            </a:pPr>
          </a:p>
        </p:txBody>
      </p:sp>
      <p:pic>
        <p:nvPicPr>
          <p:cNvPr id="350" name="middle class blacks.jpg" descr="middle class blac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562" y="-109881"/>
            <a:ext cx="12908916" cy="13935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Black Reds Use The Media to Push  Their Propaganda"/>
          <p:cNvSpPr txBox="1"/>
          <p:nvPr>
            <p:ph type="title"/>
          </p:nvPr>
        </p:nvSpPr>
        <p:spPr>
          <a:xfrm>
            <a:off x="354535" y="308047"/>
            <a:ext cx="23798468" cy="1309990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Use The Media to Push </a:t>
            </a:r>
            <a:br/>
            <a:r>
              <a:t>Their Propaganda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lack Reds Seek Black Entrepreneurial Defeat  to Maintain Political Narrative"/>
          <p:cNvSpPr txBox="1"/>
          <p:nvPr>
            <p:ph type="title"/>
          </p:nvPr>
        </p:nvSpPr>
        <p:spPr>
          <a:xfrm>
            <a:off x="257619" y="284305"/>
            <a:ext cx="23868762" cy="13147390"/>
          </a:xfrm>
          <a:prstGeom prst="rect">
            <a:avLst/>
          </a:prstGeom>
        </p:spPr>
        <p:txBody>
          <a:bodyPr/>
          <a:lstStyle/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>
                <a:solidFill>
                  <a:srgbClr val="FFD479"/>
                </a:solidFill>
              </a:defRPr>
            </a:pPr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Seek Black Entrepreneurial Defeat </a:t>
            </a:r>
            <a:br/>
            <a:r>
              <a:t>to Maintain Political Narrative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lide Title"/>
          <p:cNvSpPr txBox="1"/>
          <p:nvPr>
            <p:ph type="title"/>
          </p:nvPr>
        </p:nvSpPr>
        <p:spPr>
          <a:xfrm>
            <a:off x="400260" y="254494"/>
            <a:ext cx="23583480" cy="1304327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355" name="manningjohnson31.jpg" descr="manningjohnson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620" y="1308174"/>
            <a:ext cx="20352759" cy="9846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lide Title"/>
          <p:cNvSpPr txBox="1"/>
          <p:nvPr>
            <p:ph type="title"/>
          </p:nvPr>
        </p:nvSpPr>
        <p:spPr>
          <a:xfrm>
            <a:off x="257895" y="239839"/>
            <a:ext cx="23868210" cy="1307629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58" name="manningjohnson32.jpg" descr="manningjohnson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8503" y="923769"/>
            <a:ext cx="19474981" cy="11281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Black Reds and Their  Propaganda of Victimization"/>
          <p:cNvSpPr txBox="1"/>
          <p:nvPr>
            <p:ph type="title"/>
          </p:nvPr>
        </p:nvSpPr>
        <p:spPr>
          <a:xfrm>
            <a:off x="337749" y="169075"/>
            <a:ext cx="23708502" cy="1323164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and Their </a:t>
            </a:r>
            <a:br/>
            <a:r>
              <a:t>Propaganda of Victimization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lide Title"/>
          <p:cNvSpPr txBox="1"/>
          <p:nvPr>
            <p:ph type="title"/>
          </p:nvPr>
        </p:nvSpPr>
        <p:spPr>
          <a:xfrm>
            <a:off x="258915" y="161416"/>
            <a:ext cx="23866170" cy="13393169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63" name="Manningjohnson33.jpg" descr="Manningjohnson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3986" y="1482659"/>
            <a:ext cx="20056027" cy="9497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lide Title"/>
          <p:cNvSpPr txBox="1"/>
          <p:nvPr>
            <p:ph type="title"/>
          </p:nvPr>
        </p:nvSpPr>
        <p:spPr>
          <a:xfrm>
            <a:off x="356206" y="242847"/>
            <a:ext cx="23671588" cy="1323030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66" name="manningjohnson34.jpg" descr="manningjohnson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6159" y="4020434"/>
            <a:ext cx="19791682" cy="2431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Title"/>
          <p:cNvSpPr txBox="1"/>
          <p:nvPr>
            <p:ph type="title"/>
          </p:nvPr>
        </p:nvSpPr>
        <p:spPr>
          <a:xfrm>
            <a:off x="181102" y="253843"/>
            <a:ext cx="23890376" cy="13043001"/>
          </a:xfrm>
          <a:prstGeom prst="rect">
            <a:avLst/>
          </a:prstGeom>
        </p:spPr>
        <p:txBody>
          <a:bodyPr/>
          <a:lstStyle/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  <a:p>
            <a:pPr defTabSz="2243271">
              <a:defRPr spc="-156" sz="7800"/>
            </a:pPr>
          </a:p>
        </p:txBody>
      </p:sp>
      <p:pic>
        <p:nvPicPr>
          <p:cNvPr id="369" name="manningjohnson35.jpg" descr="manningjohnson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486" y="2172317"/>
            <a:ext cx="20397028" cy="8438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xfrm>
            <a:off x="366872" y="252454"/>
            <a:ext cx="23650256" cy="1303159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</p:txBody>
      </p:sp>
      <p:pic>
        <p:nvPicPr>
          <p:cNvPr id="372" name="manningjohnson36.jpg" descr="manningjohnson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6119" y="4247643"/>
            <a:ext cx="18551763" cy="2888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he Black Reds &amp; Their Communist Handlers Are Working to Divided &amp; Conquer America"/>
          <p:cNvSpPr txBox="1"/>
          <p:nvPr>
            <p:ph type="title"/>
          </p:nvPr>
        </p:nvSpPr>
        <p:spPr>
          <a:xfrm>
            <a:off x="351938" y="296528"/>
            <a:ext cx="23680124" cy="1312294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The Black Reds &amp; Their Communist Handlers Are Working to Divided &amp; Conquer America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xfrm>
            <a:off x="409347" y="206080"/>
            <a:ext cx="23798840" cy="1306600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</p:txBody>
      </p:sp>
      <p:pic>
        <p:nvPicPr>
          <p:cNvPr id="377" name="manningjohnson40.jpg" descr="manningjohnson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0132" y="3744348"/>
            <a:ext cx="18543735" cy="282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lide Title"/>
          <p:cNvSpPr txBox="1"/>
          <p:nvPr>
            <p:ph type="title"/>
          </p:nvPr>
        </p:nvSpPr>
        <p:spPr>
          <a:xfrm>
            <a:off x="294437" y="225186"/>
            <a:ext cx="23795126" cy="1311951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80" name="manningjohnson41.jpg" descr="manningjohnson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5858" y="1850414"/>
            <a:ext cx="21572283" cy="7844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lack Reds Use The Media to Push  Their Propaganda"/>
          <p:cNvSpPr txBox="1"/>
          <p:nvPr>
            <p:ph type="title"/>
          </p:nvPr>
        </p:nvSpPr>
        <p:spPr>
          <a:xfrm>
            <a:off x="354535" y="308047"/>
            <a:ext cx="23798468" cy="1309990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>
                <a:solidFill>
                  <a:srgbClr val="FFD479"/>
                </a:solidFill>
              </a:defRPr>
            </a:pPr>
            <a:r>
              <a:t>Black Reds Use The Media to Push </a:t>
            </a:r>
            <a:br/>
            <a:r>
              <a:t>Their Propaganda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Title"/>
          <p:cNvSpPr txBox="1"/>
          <p:nvPr>
            <p:ph type="title"/>
          </p:nvPr>
        </p:nvSpPr>
        <p:spPr>
          <a:xfrm>
            <a:off x="257986" y="331975"/>
            <a:ext cx="23868028" cy="1305205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83" name="manningjohnson42.jpg" descr="manningjohnson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4030" y="3735518"/>
            <a:ext cx="21935941" cy="2733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lide Title"/>
          <p:cNvSpPr txBox="1"/>
          <p:nvPr>
            <p:ph type="title"/>
          </p:nvPr>
        </p:nvSpPr>
        <p:spPr>
          <a:xfrm>
            <a:off x="4977" y="295878"/>
            <a:ext cx="23899188" cy="1312424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86" name="manningjohnson43.jpg" descr="manningjohnson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0646" y="3493939"/>
            <a:ext cx="21242708" cy="3766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lide Title"/>
          <p:cNvSpPr txBox="1"/>
          <p:nvPr>
            <p:ph type="title"/>
          </p:nvPr>
        </p:nvSpPr>
        <p:spPr>
          <a:xfrm>
            <a:off x="448488" y="314685"/>
            <a:ext cx="23603234" cy="1318508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389" name="manningjohnson44.jpg" descr="manningjohnson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581" y="3910548"/>
            <a:ext cx="22652837" cy="331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From Chapter Seven"/>
          <p:cNvSpPr txBox="1"/>
          <p:nvPr>
            <p:ph type="title"/>
          </p:nvPr>
        </p:nvSpPr>
        <p:spPr>
          <a:xfrm>
            <a:off x="343684" y="266550"/>
            <a:ext cx="23790490" cy="12998667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 sz="5700"/>
            </a:pPr>
            <a:r>
              <a:t>From Chapter Seven</a:t>
            </a:r>
          </a:p>
        </p:txBody>
      </p:sp>
      <p:pic>
        <p:nvPicPr>
          <p:cNvPr id="392" name="manningjohnson47.jpg" descr="manningjohnson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230" y="2538389"/>
            <a:ext cx="22705399" cy="5901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Washington Post November 19, 2018"/>
          <p:cNvSpPr txBox="1"/>
          <p:nvPr>
            <p:ph type="title"/>
          </p:nvPr>
        </p:nvSpPr>
        <p:spPr>
          <a:xfrm>
            <a:off x="428918" y="210438"/>
            <a:ext cx="23630688" cy="1304763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/>
            </a:pPr>
            <a:r>
              <a:t>Washington Post November 19, 2018</a:t>
            </a:r>
          </a:p>
        </p:txBody>
      </p:sp>
      <p:pic>
        <p:nvPicPr>
          <p:cNvPr id="395" name="WP1.jpg" descr="WP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688" y="2919403"/>
            <a:ext cx="22121147" cy="401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Washington Post November 19, 2018"/>
          <p:cNvSpPr txBox="1"/>
          <p:nvPr>
            <p:ph type="title"/>
          </p:nvPr>
        </p:nvSpPr>
        <p:spPr>
          <a:xfrm>
            <a:off x="490686" y="391943"/>
            <a:ext cx="23530802" cy="1291742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spc="-200"/>
            </a:pPr>
            <a:r>
              <a:t>Washington Post November 19, 2018</a:t>
            </a:r>
          </a:p>
        </p:txBody>
      </p:sp>
      <p:pic>
        <p:nvPicPr>
          <p:cNvPr id="398" name="WP2.jpg" descr="WP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5881" y="1981540"/>
            <a:ext cx="17632239" cy="7181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lide Title"/>
          <p:cNvSpPr txBox="1"/>
          <p:nvPr>
            <p:ph type="title"/>
          </p:nvPr>
        </p:nvSpPr>
        <p:spPr>
          <a:xfrm>
            <a:off x="331813" y="291963"/>
            <a:ext cx="23720374" cy="1290675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1" name="NYT1.jpg" descr="NY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5266" y="2506376"/>
            <a:ext cx="19613468" cy="6726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lide Title"/>
          <p:cNvSpPr txBox="1"/>
          <p:nvPr>
            <p:ph type="title"/>
          </p:nvPr>
        </p:nvSpPr>
        <p:spPr>
          <a:xfrm>
            <a:off x="317251" y="153957"/>
            <a:ext cx="23749498" cy="1307434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</p:txBody>
      </p:sp>
      <p:pic>
        <p:nvPicPr>
          <p:cNvPr id="404" name="NYT2.jpg" descr="NY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3893" y="3551633"/>
            <a:ext cx="18556215" cy="45954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Washington Post, November 15, 1996"/>
          <p:cNvSpPr txBox="1"/>
          <p:nvPr>
            <p:ph type="title"/>
          </p:nvPr>
        </p:nvSpPr>
        <p:spPr>
          <a:xfrm>
            <a:off x="322074" y="368703"/>
            <a:ext cx="23739852" cy="12978594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200" sz="7500"/>
            </a:pPr>
            <a:br/>
            <a:r>
              <a:t>Washington Post, November 15, 1996</a:t>
            </a:r>
          </a:p>
        </p:txBody>
      </p:sp>
      <p:pic>
        <p:nvPicPr>
          <p:cNvPr id="407" name="CK1.jpg" descr="CK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825" y="1941783"/>
            <a:ext cx="22670350" cy="7126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Washington Post, November 15, 1996"/>
          <p:cNvSpPr txBox="1"/>
          <p:nvPr>
            <p:ph type="title"/>
          </p:nvPr>
        </p:nvSpPr>
        <p:spPr>
          <a:xfrm>
            <a:off x="345634" y="378255"/>
            <a:ext cx="23963550" cy="1295949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algn="ctr">
              <a:defRPr b="0" spc="-150" sz="7500"/>
            </a:pPr>
          </a:p>
          <a:p>
            <a:pPr algn="ctr">
              <a:defRPr b="0" spc="-150" sz="7500"/>
            </a:pPr>
          </a:p>
          <a:p>
            <a:pPr algn="ctr">
              <a:defRPr b="0" spc="-200" sz="7500"/>
            </a:pPr>
            <a:r>
              <a:t>Washington Post, November 15, 1996</a:t>
            </a:r>
          </a:p>
        </p:txBody>
      </p:sp>
      <p:pic>
        <p:nvPicPr>
          <p:cNvPr id="410" name="CK2.jpg" descr="CK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256" y="2079546"/>
            <a:ext cx="19387488" cy="7802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