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media/image1.jpeg" ContentType="image/jpeg"/>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media/image2.jpeg" ContentType="image/jpeg"/>
  <Override PartName="/ppt/media/image3.jpeg" ContentType="image/jpeg"/>
  <Override PartName="/ppt/media/image4.jpeg" ContentType="image/jpeg"/>
  <Override PartName="/ppt/media/image5.jpeg" ContentType="image/jpeg"/>
  <Override PartName="/ppt/media/image6.jpeg" ContentType="image/jpeg"/>
  <Override PartName="/ppt/media/image7.jpeg" ContentType="image/jpeg"/>
  <Override PartName="/ppt/media/image8.jpeg" ContentType="image/jpeg"/>
  <Override PartName="/ppt/media/image9.jpeg" ContentType="image/jpeg"/>
  <Override PartName="/ppt/media/image10.jpeg" ContentType="image/jpeg"/>
  <Override PartName="/ppt/media/image11.jpeg" ContentType="image/jpeg"/>
  <Override PartName="/ppt/media/image12.jpeg" ContentType="image/jpeg"/>
  <Override PartName="/ppt/media/image13.jpeg" ContentType="image/jpeg"/>
  <Override PartName="/ppt/media/image14.jpeg" ContentType="image/jpeg"/>
  <Override PartName="/ppt/media/image15.jpeg" ContentType="image/jpeg"/>
  <Override PartName="/ppt/media/image16.jpeg" ContentType="image/jpeg"/>
  <Override PartName="/ppt/media/image17.jpeg" ContentType="image/jpeg"/>
  <Override PartName="/ppt/media/image18.jpeg" ContentType="image/jpeg"/>
  <Override PartName="/ppt/media/image19.jpeg" ContentType="image/jpeg"/>
  <Override PartName="/ppt/media/image20.jpeg" ContentType="image/jpeg"/>
  <Override PartName="/ppt/media/image21.jpeg" ContentType="image/jpeg"/>
  <Override PartName="/ppt/media/image22.jpeg" ContentType="image/jpeg"/>
  <Override PartName="/ppt/media/image23.jpeg" ContentType="image/jpeg"/>
  <Override PartName="/ppt/media/image24.jpeg" ContentType="image/jpeg"/>
  <Override PartName="/ppt/media/image25.jpeg" ContentType="image/jpeg"/>
  <Override PartName="/ppt/media/image26.jpeg" ContentType="image/jpeg"/>
  <Override PartName="/ppt/media/image27.jpeg" ContentType="image/jpeg"/>
  <Override PartName="/ppt/media/image28.jpeg" ContentType="image/jpeg"/>
  <Override PartName="/ppt/media/image29.jpeg" ContentType="image/jpeg"/>
  <Override PartName="/ppt/media/image30.jpeg" ContentType="image/jpeg"/>
  <Override PartName="/ppt/media/image31.jpeg" ContentType="image/jpeg"/>
  <Override PartName="/ppt/media/image32.jpeg" ContentType="image/jpeg"/>
  <Override PartName="/ppt/media/image33.jpeg" ContentType="image/jpeg"/>
  <Override PartName="/ppt/media/image34.jpeg" ContentType="image/jpeg"/>
  <Override PartName="/ppt/media/image35.jpeg" ContentType="image/jpeg"/>
  <Override PartName="/ppt/media/image36.jpeg" ContentType="image/jpeg"/>
  <Override PartName="/ppt/media/image37.jpeg" ContentType="image/jpeg"/>
  <Override PartName="/ppt/media/image38.jpeg" ContentType="image/jpeg"/>
  <Override PartName="/ppt/media/image39.jpeg" ContentType="image/jpeg"/>
  <Override PartName="/ppt/media/image40.jpeg" ContentType="image/jpeg"/>
  <Override PartName="/ppt/media/image41.jpeg" ContentType="image/jpeg"/>
  <Override PartName="/ppt/media/image42.jpeg" ContentType="image/jpeg"/>
  <Override PartName="/ppt/media/image43.jpeg" ContentType="image/jpeg"/>
  <Override PartName="/ppt/media/image44.jpeg" ContentType="image/jpeg"/>
  <Override PartName="/ppt/media/image45.jpeg" ContentType="image/jpeg"/>
  <Override PartName="/ppt/media/image46.jpeg" ContentType="image/jpeg"/>
  <Override PartName="/ppt/media/image47.jpeg" ContentType="image/jpeg"/>
  <Override PartName="/ppt/media/image48.jpeg" ContentType="image/jpeg"/>
  <Override PartName="/ppt/media/image49.jpeg" ContentType="image/jpeg"/>
  <Override PartName="/ppt/media/image50.jpeg" ContentType="image/jpeg"/>
  <Override PartName="/ppt/media/image51.jpeg" ContentType="image/jpeg"/>
  <Override PartName="/ppt/media/image52.jpeg" ContentType="image/jpeg"/>
  <Override PartName="/ppt/media/image53.jpeg" ContentType="image/jpeg"/>
  <Override PartName="/ppt/media/image54.jpeg" ContentType="image/jpeg"/>
  <Override PartName="/ppt/media/image55.jpeg" ContentType="image/jpeg"/>
  <Override PartName="/ppt/media/image56.jpeg" ContentType="image/jpeg"/>
  <Override PartName="/ppt/media/image57.jpeg" ContentType="image/jpeg"/>
  <Override PartName="/ppt/media/image58.jpeg" ContentType="image/jpeg"/>
  <Override PartName="/ppt/media/image59.jpeg" ContentType="image/jpeg"/>
  <Override PartName="/ppt/media/image60.jpeg" ContentType="image/jpeg"/>
  <Override PartName="/ppt/media/image61.jpeg" ContentType="image/jpeg"/>
  <Override PartName="/ppt/media/image62.jpeg" ContentType="image/jpeg"/>
  <Override PartName="/ppt/media/image63.jpeg" ContentType="image/jpeg"/>
  <Override PartName="/ppt/media/image64.jpeg" ContentType="image/jpeg"/>
  <Override PartName="/ppt/media/image65.jpeg" ContentType="image/jpeg"/>
  <Override PartName="/ppt/media/image66.jpeg" ContentType="image/jpeg"/>
  <Override PartName="/ppt/media/image67.jpeg" ContentType="image/jpeg"/>
  <Override PartName="/ppt/media/image68.jpeg" ContentType="image/jpeg"/>
  <Override PartName="/ppt/media/image69.jpeg" ContentType="image/jpeg"/>
  <Override PartName="/ppt/media/image70.jpeg" ContentType="image/jpeg"/>
  <Override PartName="/ppt/media/image71.jpeg" ContentType="image/jpeg"/>
  <Override PartName="/ppt/media/image72.jpeg" ContentType="image/jpeg"/>
  <Override PartName="/ppt/media/image73.jpeg" ContentType="image/jpeg"/>
  <Override PartName="/ppt/media/image74.jpeg" ContentType="image/jpeg"/>
  <Override PartName="/ppt/media/image75.jpeg" ContentType="image/jpeg"/>
  <Override PartName="/ppt/media/image76.jpeg" ContentType="image/jpeg"/>
  <Override PartName="/ppt/media/image77.jpeg" ContentType="image/jpeg"/>
  <Override PartName="/ppt/media/image78.jpeg" ContentType="image/jpeg"/>
  <Override PartName="/ppt/media/image79.jpeg" ContentType="image/jpeg"/>
  <Override PartName="/ppt/media/image80.jpeg" ContentType="image/jpeg"/>
  <Override PartName="/ppt/media/image81.jpeg" ContentType="image/jpeg"/>
  <Override PartName="/ppt/media/image82.jpeg" ContentType="image/jpeg"/>
  <Override PartName="/ppt/media/image83.jpeg" ContentType="image/jpeg"/>
  <Override PartName="/ppt/media/image84.jpeg" ContentType="image/jpeg"/>
  <Override PartName="/ppt/media/image85.jpeg" ContentType="image/jpeg"/>
  <Override PartName="/ppt/media/image86.jpeg" ContentType="image/jpeg"/>
  <Override PartName="/ppt/media/image87.jpeg" ContentType="image/jpeg"/>
  <Override PartName="/ppt/media/image88.jpeg" ContentType="image/jpeg"/>
  <Override PartName="/ppt/media/image89.jpeg" ContentType="image/jpeg"/>
  <Override PartName="/ppt/media/image90.jpeg" ContentType="image/jpeg"/>
  <Override PartName="/ppt/media/image91.jpeg" ContentType="image/jpeg"/>
  <Override PartName="/ppt/media/image92.jpeg" ContentType="image/jpeg"/>
  <Override PartName="/ppt/media/image93.jpeg" ContentType="image/jpeg"/>
  <Override PartName="/ppt/media/image94.jpeg" ContentType="image/jpeg"/>
  <Override PartName="/ppt/media/image95.jpeg" ContentType="image/jpeg"/>
  <Override PartName="/ppt/media/image96.jpeg" ContentType="image/jpeg"/>
  <Override PartName="/ppt/media/image97.jpeg" ContentType="image/jpeg"/>
  <Override PartName="/ppt/media/image98.jpeg" ContentType="image/jpeg"/>
  <Override PartName="/ppt/media/image99.jpeg" ContentType="image/jpeg"/>
  <Override PartName="/ppt/media/image100.jpeg" ContentType="image/jpeg"/>
  <Override PartName="/ppt/media/image101.jpeg" ContentType="image/jpeg"/>
  <Override PartName="/ppt/media/image102.jpeg" ContentType="image/jpeg"/>
  <Override PartName="/ppt/media/image103.jpeg" ContentType="image/jpeg"/>
  <Override PartName="/ppt/media/image104.jpeg" ContentType="image/jpeg"/>
  <Override PartName="/ppt/media/image105.jpeg" ContentType="image/jpeg"/>
  <Override PartName="/ppt/media/image106.jpeg" ContentType="image/jpeg"/>
  <Override PartName="/ppt/media/image107.jpeg" ContentType="image/jpeg"/>
  <Override PartName="/ppt/media/image108.jpeg" ContentType="image/jpeg"/>
  <Override PartName="/ppt/media/image109.jpeg" ContentType="image/jpeg"/>
  <Override PartName="/ppt/media/image110.jpeg" ContentType="image/jpeg"/>
  <Override PartName="/ppt/media/image111.jpeg" ContentType="image/jpeg"/>
  <Override PartName="/ppt/media/image112.jpeg" ContentType="image/jpeg"/>
  <Override PartName="/ppt/media/image113.jpeg" ContentType="image/jpeg"/>
  <Override PartName="/ppt/media/image114.jpeg" ContentType="image/jpeg"/>
  <Override PartName="/ppt/media/image115.jpeg" ContentType="image/jpeg"/>
  <Override PartName="/ppt/media/image116.jpeg" ContentType="image/jpeg"/>
  <Override PartName="/ppt/media/image117.jpeg" ContentType="image/jpeg"/>
  <Override PartName="/ppt/media/image118.jpeg" ContentType="image/jpeg"/>
  <Override PartName="/ppt/media/image119.jpeg" ContentType="image/jpeg"/>
  <Override PartName="/ppt/media/image120.jpeg" ContentType="image/jpeg"/>
  <Override PartName="/ppt/media/image121.jpeg" ContentType="image/jpeg"/>
  <Override PartName="/ppt/media/image122.jpeg" ContentType="image/jpeg"/>
  <Override PartName="/ppt/media/image123.jpeg" ContentType="image/jpeg"/>
  <Override PartName="/ppt/media/image124.jpeg" ContentType="image/jpeg"/>
  <Override PartName="/ppt/media/image125.jpeg" ContentType="image/jpeg"/>
  <Override PartName="/ppt/media/image126.jpeg" ContentType="image/jpeg"/>
  <Override PartName="/ppt/media/image127.jpeg" ContentType="image/jpeg"/>
  <Override PartName="/ppt/media/image128.jpeg" ContentType="image/jpeg"/>
  <Override PartName="/ppt/media/image129.jpeg" ContentType="image/jpeg"/>
  <Override PartName="/ppt/media/image130.jpeg" ContentType="image/jpeg"/>
  <Override PartName="/ppt/media/image131.jpeg" ContentType="image/jpeg"/>
  <Override PartName="/ppt/media/image132.jpeg" ContentType="image/jpeg"/>
  <Override PartName="/ppt/media/image133.jpeg" ContentType="image/jpeg"/>
  <Override PartName="/ppt/media/image134.jpeg" ContentType="image/jpeg"/>
  <Override PartName="/ppt/media/image135.jpeg" ContentType="image/jpeg"/>
  <Override PartName="/ppt/media/image136.jpeg" ContentType="image/jpeg"/>
  <Override PartName="/ppt/media/image137.jpeg" ContentType="image/jpeg"/>
  <Override PartName="/ppt/media/image138.jpeg" ContentType="image/jpeg"/>
  <Override PartName="/ppt/media/image139.jpeg" ContentType="image/jpeg"/>
  <Override PartName="/ppt/media/image140.jpeg" ContentType="image/jpeg"/>
  <Override PartName="/ppt/media/image141.jpeg" ContentType="image/jpeg"/>
  <Override PartName="/ppt/media/image142.jpeg" ContentType="image/jpeg"/>
  <Override PartName="/ppt/media/image143.jpeg" ContentType="image/jpeg"/>
  <Override PartName="/ppt/media/image144.jpeg" ContentType="image/jpeg"/>
  <Override PartName="/ppt/media/image145.jpeg" ContentType="image/jpeg"/>
  <Override PartName="/ppt/media/image146.jpeg" ContentType="image/jpeg"/>
  <Override PartName="/ppt/media/image147.jpeg" ContentType="image/jpeg"/>
  <Override PartName="/ppt/media/image148.jpeg" ContentType="image/jpeg"/>
  <Override PartName="/ppt/media/image149.jpeg" ContentType="image/jpeg"/>
  <Override PartName="/ppt/media/image150.jpeg" ContentType="image/jpeg"/>
  <Override PartName="/ppt/media/image151.jpeg" ContentType="image/jpeg"/>
  <Override PartName="/ppt/media/image152.jpeg" ContentType="image/jpeg"/>
  <Override PartName="/ppt/media/image153.jpeg" ContentType="image/jpeg"/>
  <Override PartName="/ppt/media/image154.jpeg" ContentType="image/jpeg"/>
  <Override PartName="/ppt/media/image155.jpeg" ContentType="image/jpeg"/>
  <Override PartName="/ppt/media/image156.jpeg" ContentType="image/jpeg"/>
  <Override PartName="/ppt/media/image157.jpeg" ContentType="image/jpeg"/>
  <Override PartName="/ppt/media/image158.jpeg" ContentType="image/jpeg"/>
  <Override PartName="/ppt/media/image159.jpeg" ContentType="image/jpeg"/>
  <Override PartName="/ppt/media/image160.jpeg" ContentType="image/jpeg"/>
  <Override PartName="/ppt/media/image161.jpeg" ContentType="image/jpeg"/>
  <Override PartName="/ppt/media/image162.jpeg" ContentType="image/jpeg"/>
  <Override PartName="/ppt/media/image163.jpeg" ContentType="image/jpeg"/>
  <Override PartName="/ppt/media/image164.jpeg" ContentType="image/jpeg"/>
  <Override PartName="/ppt/media/image165.jpeg" ContentType="image/jpeg"/>
  <Override PartName="/ppt/media/image166.jpeg" ContentType="image/jpeg"/>
  <Override PartName="/ppt/media/image167.jpeg" ContentType="image/jpeg"/>
  <Override PartName="/ppt/media/image168.jpeg" ContentType="image/jpeg"/>
  <Override PartName="/ppt/media/image169.jpeg" ContentType="image/jpeg"/>
  <Override PartName="/ppt/media/image170.jpeg" ContentType="image/jpeg"/>
  <Override PartName="/ppt/media/image171.jpeg" ContentType="image/jpeg"/>
  <Override PartName="/ppt/media/image172.jpeg" ContentType="image/jpeg"/>
  <Override PartName="/ppt/media/image173.jpeg" ContentType="image/jpeg"/>
  <Override PartName="/ppt/media/image174.jpeg" ContentType="image/jpeg"/>
  <Override PartName="/ppt/media/image175.jpeg" ContentType="image/jpeg"/>
  <Override PartName="/ppt/media/image176.jpeg" ContentType="image/jpeg"/>
  <Override PartName="/ppt/media/image177.jpeg" ContentType="image/jpeg"/>
  <Override PartName="/ppt/media/image178.jpeg" ContentType="image/jpeg"/>
  <Override PartName="/ppt/media/image179.jpeg" ContentType="image/jpeg"/>
  <Override PartName="/ppt/media/image180.jpeg" ContentType="image/jpeg"/>
  <Override PartName="/ppt/media/image181.jpeg" ContentType="image/jpeg"/>
  <Override PartName="/ppt/media/image182.jpeg" ContentType="image/jpeg"/>
  <Override PartName="/ppt/media/image183.jpeg" ContentType="image/jpeg"/>
  <Override PartName="/ppt/media/image184.jpeg" ContentType="image/jpeg"/>
  <Override PartName="/ppt/media/image185.jpeg" ContentType="image/jpeg"/>
  <Override PartName="/ppt/media/image186.jpeg" ContentType="image/jpeg"/>
  <Override PartName="/ppt/media/image187.jpeg" ContentType="image/jpeg"/>
  <Override PartName="/ppt/media/image188.jpeg" ContentType="image/jpeg"/>
  <Override PartName="/ppt/media/image189.jpeg" ContentType="image/jpeg"/>
  <Override PartName="/ppt/media/image190.jpeg" ContentType="image/jpeg"/>
  <Override PartName="/ppt/media/image191.jpeg" ContentType="image/jpeg"/>
  <Override PartName="/ppt/media/image192.jpeg" ContentType="image/jpeg"/>
  <Override PartName="/ppt/media/image193.jpeg" ContentType="image/jpeg"/>
  <Override PartName="/ppt/media/image194.jpeg" ContentType="image/jpeg"/>
  <Override PartName="/ppt/media/image195.jpeg" ContentType="image/jpeg"/>
  <Override PartName="/ppt/media/image196.jpeg" ContentType="image/jpeg"/>
  <Override PartName="/ppt/media/image197.jpeg" ContentType="image/jpeg"/>
  <Override PartName="/ppt/media/image198.jpeg" ContentType="image/jpeg"/>
  <Override PartName="/ppt/media/image199.jpeg" ContentType="image/jpeg"/>
  <Override PartName="/ppt/media/image200.jpeg" ContentType="image/jpeg"/>
  <Override PartName="/ppt/media/image201.jpeg" ContentType="image/jpeg"/>
  <Override PartName="/ppt/media/image202.jpeg" ContentType="image/jpeg"/>
  <Override PartName="/ppt/media/image203.jpeg" ContentType="image/jpeg"/>
  <Override PartName="/ppt/media/image204.jpeg" ContentType="image/jpeg"/>
  <Override PartName="/ppt/media/image205.jpeg" ContentType="image/jpeg"/>
  <Override PartName="/ppt/media/image206.jpeg" ContentType="image/jpeg"/>
  <Override PartName="/ppt/media/image207.jpeg" ContentType="image/jpeg"/>
  <Override PartName="/ppt/media/image208.jpeg" ContentType="image/jpeg"/>
  <Override PartName="/ppt/media/image209.jpeg" ContentType="image/jpeg"/>
  <Override PartName="/ppt/media/image210.jpeg" ContentType="image/jpeg"/>
  <Override PartName="/ppt/media/image211.jpeg" ContentType="image/jpeg"/>
  <Override PartName="/ppt/media/image212.jpeg" ContentType="image/jpeg"/>
  <Override PartName="/ppt/media/image213.jpeg" ContentType="image/jpeg"/>
  <Override PartName="/ppt/media/image214.jpeg" ContentType="image/jpeg"/>
  <Override PartName="/ppt/media/image215.jpeg" ContentType="image/jpeg"/>
  <Override PartName="/ppt/media/image216.jpeg" ContentType="image/jpeg"/>
  <Override PartName="/ppt/media/image217.jpeg" ContentType="image/jpeg"/>
  <Override PartName="/ppt/media/image218.jpeg" ContentType="image/jpeg"/>
  <Override PartName="/ppt/media/image219.jpeg" ContentType="image/jpeg"/>
  <Override PartName="/ppt/media/image220.jpeg" ContentType="image/jpeg"/>
  <Override PartName="/ppt/media/image221.jpeg" ContentType="image/jpeg"/>
  <Override PartName="/ppt/media/image222.jpeg" ContentType="image/jpeg"/>
  <Override PartName="/ppt/media/image223.jpeg" ContentType="image/jpeg"/>
  <Override PartName="/ppt/media/image224.jpeg" ContentType="image/jpeg"/>
  <Override PartName="/ppt/media/image225.jpeg" ContentType="image/jpeg"/>
  <Override PartName="/ppt/media/image226.jpeg" ContentType="image/jpeg"/>
  <Override PartName="/ppt/media/image227.jpeg" ContentType="image/jpeg"/>
  <Override PartName="/ppt/media/image228.jpeg" ContentType="image/jpeg"/>
  <Override PartName="/ppt/media/image229.jpeg" ContentType="image/jpeg"/>
  <Override PartName="/ppt/media/image230.jpeg" ContentType="image/jpeg"/>
  <Override PartName="/ppt/media/image231.jpeg" ContentType="image/jpeg"/>
  <Override PartName="/ppt/media/image232.jpeg" ContentType="image/jpeg"/>
  <Override PartName="/ppt/media/image233.jpeg" ContentType="image/jpeg"/>
  <Override PartName="/ppt/media/image234.jpeg" ContentType="image/jpeg"/>
  <Override PartName="/ppt/media/image235.jpeg" ContentType="image/jpeg"/>
  <Override PartName="/ppt/media/image236.jpeg" ContentType="image/jpeg"/>
  <Override PartName="/ppt/media/image237.jpeg" ContentType="image/jpeg"/>
  <Override PartName="/ppt/media/image238.jpeg" ContentType="image/jpeg"/>
  <Override PartName="/ppt/media/image239.jpeg" ContentType="image/jpeg"/>
  <Override PartName="/ppt/media/image240.jpeg" ContentType="image/jpeg"/>
  <Override PartName="/ppt/media/image241.jpeg" ContentType="image/jpeg"/>
  <Override PartName="/ppt/media/image242.jpeg" ContentType="image/jpeg"/>
  <Override PartName="/ppt/media/image243.jpeg" ContentType="image/jpeg"/>
  <Override PartName="/ppt/media/image244.jpeg" ContentType="image/jpeg"/>
  <Override PartName="/ppt/media/image245.jpeg" ContentType="image/jpeg"/>
  <Override PartName="/ppt/media/image246.jpeg" ContentType="image/jpeg"/>
  <Override PartName="/ppt/media/image247.jpeg" ContentType="image/jpeg"/>
  <Override PartName="/ppt/media/image248.jpeg" ContentType="image/jpeg"/>
  <Override PartName="/ppt/media/image249.jpeg" ContentType="image/jpeg"/>
  <Override PartName="/ppt/media/image250.jpeg" ContentType="image/jpeg"/>
  <Override PartName="/ppt/media/image251.jpeg" ContentType="image/jpeg"/>
  <Override PartName="/ppt/media/image252.jpeg" ContentType="image/jpeg"/>
  <Override PartName="/ppt/media/image253.jpeg" ContentType="image/jpeg"/>
  <Override PartName="/ppt/media/image254.jpeg" ContentType="image/jpeg"/>
  <Override PartName="/ppt/media/image255.jpeg" ContentType="image/jpeg"/>
  <Override PartName="/ppt/media/image256.jpeg" ContentType="image/jpeg"/>
  <Override PartName="/ppt/media/image257.jpeg" ContentType="image/jpeg"/>
  <Override PartName="/ppt/media/image258.jpeg" ContentType="image/jpeg"/>
  <Override PartName="/ppt/media/image259.jpeg" ContentType="image/jpeg"/>
  <Override PartName="/ppt/media/image260.jpeg" ContentType="image/jpeg"/>
  <Override PartName="/ppt/media/image261.jpeg" ContentType="image/jpeg"/>
  <Override PartName="/ppt/media/image262.jpeg" ContentType="image/jpeg"/>
  <Override PartName="/ppt/media/image263.jpeg" ContentType="image/jpeg"/>
  <Override PartName="/ppt/media/image264.jpeg" ContentType="image/jpeg"/>
  <Override PartName="/ppt/media/image265.jpeg" ContentType="image/jpeg"/>
  <Override PartName="/ppt/media/image266.jpeg" ContentType="image/jpeg"/>
  <Override PartName="/ppt/media/image267.jpeg" ContentType="image/jpeg"/>
  <Override PartName="/ppt/media/image268.jpeg" ContentType="image/jpeg"/>
  <Override PartName="/ppt/media/image269.jpeg" ContentType="image/jpeg"/>
  <Override PartName="/ppt/media/image270.jpeg" ContentType="image/jpeg"/>
  <Override PartName="/ppt/media/image271.jpeg" ContentType="image/jpeg"/>
  <Override PartName="/ppt/media/image272.jpeg" ContentType="image/jpeg"/>
  <Override PartName="/ppt/media/image273.jpeg" ContentType="image/jpeg"/>
  <Override PartName="/ppt/media/image274.jpeg" ContentType="image/jpeg"/>
  <Override PartName="/ppt/media/image275.jpeg" ContentType="image/jpeg"/>
  <Override PartName="/ppt/media/image276.jpeg" ContentType="image/jpeg"/>
  <Override PartName="/ppt/media/image277.jpeg" ContentType="image/jpeg"/>
  <Override PartName="/ppt/media/image278.jpeg" ContentType="image/jpeg"/>
  <Override PartName="/ppt/media/image279.jpeg" ContentType="image/jpeg"/>
  <Override PartName="/ppt/media/image280.jpeg" ContentType="image/jpeg"/>
  <Override PartName="/ppt/media/image281.jpeg" ContentType="image/jpeg"/>
  <Override PartName="/ppt/media/image282.jpeg" ContentType="image/jpeg"/>
  <Override PartName="/ppt/media/image283.jpeg" ContentType="image/jpeg"/>
  <Override PartName="/ppt/media/image284.jpeg" ContentType="image/jpeg"/>
  <Override PartName="/ppt/media/image285.jpeg" ContentType="image/jpeg"/>
  <Override PartName="/ppt/media/image286.jpeg" ContentType="image/jpeg"/>
  <Override PartName="/ppt/media/image287.jpeg" ContentType="image/jpeg"/>
  <Override PartName="/ppt/media/image288.jpeg" ContentType="image/jpeg"/>
  <Override PartName="/ppt/media/image289.jpeg" ContentType="image/jpeg"/>
  <Override PartName="/ppt/media/image290.jpeg" ContentType="image/jpeg"/>
  <Override PartName="/ppt/media/image291.jpeg" ContentType="image/jpeg"/>
  <Override PartName="/ppt/media/image292.jpeg" ContentType="image/jpeg"/>
  <Override PartName="/ppt/media/image293.jpeg" ContentType="image/jpeg"/>
  <Override PartName="/ppt/media/image294.jpeg" ContentType="image/jpeg"/>
  <Override PartName="/ppt/media/image295.jpeg" ContentType="image/jpeg"/>
  <Override PartName="/ppt/media/image296.jpeg" ContentType="image/jpeg"/>
  <Override PartName="/ppt/media/image297.jpeg" ContentType="image/jpeg"/>
  <Override PartName="/ppt/media/image298.jpeg" ContentType="image/jpeg"/>
  <Override PartName="/ppt/media/image299.jpeg" ContentType="image/jpeg"/>
  <Override PartName="/ppt/media/image300.jpeg" ContentType="image/jpeg"/>
  <Override PartName="/ppt/media/image301.jpeg" ContentType="image/jpeg"/>
  <Override PartName="/ppt/media/image302.jpeg" ContentType="image/jpeg"/>
  <Override PartName="/ppt/media/image303.jpeg" ContentType="image/jpeg"/>
  <Override PartName="/ppt/media/image304.jpeg" ContentType="image/jpeg"/>
  <Override PartName="/ppt/media/image305.jpeg" ContentType="image/jpeg"/>
  <Override PartName="/ppt/media/image306.jpeg" ContentType="image/jpeg"/>
  <Override PartName="/ppt/media/image307.jpeg" ContentType="image/jpeg"/>
  <Override PartName="/ppt/media/image308.jpeg" ContentType="image/jpeg"/>
  <Override PartName="/ppt/media/image309.jpeg" ContentType="image/jpeg"/>
  <Override PartName="/ppt/media/image310.jpeg" ContentType="image/jpeg"/>
  <Override PartName="/ppt/media/image311.jpeg" ContentType="image/jpeg"/>
  <Override PartName="/ppt/media/image312.jpeg" ContentType="image/jpeg"/>
  <Override PartName="/ppt/media/image313.jpeg" ContentType="image/jpeg"/>
  <Override PartName="/ppt/media/image314.jpeg" ContentType="image/jpeg"/>
  <Override PartName="/ppt/media/image315.jpeg" ContentType="image/jpeg"/>
  <Override PartName="/ppt/media/image316.jpeg" ContentType="image/jpeg"/>
  <Override PartName="/ppt/media/image317.jpeg" ContentType="image/jpeg"/>
  <Override PartName="/ppt/media/image318.jpeg" ContentType="image/jpeg"/>
  <Override PartName="/ppt/media/image319.jpeg" ContentType="image/jpeg"/>
  <Override PartName="/ppt/media/image320.jpeg" ContentType="image/jpeg"/>
  <Override PartName="/ppt/media/image321.jpeg" ContentType="image/jpeg"/>
  <Override PartName="/ppt/media/image322.jpeg" ContentType="image/jpeg"/>
  <Override PartName="/ppt/media/image323.jpeg" ContentType="image/jpeg"/>
  <Override PartName="/ppt/media/image324.jpeg" ContentType="image/jpeg"/>
  <Override PartName="/ppt/media/image325.jpeg" ContentType="image/jpe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 id="313" r:id="rId65"/>
    <p:sldId id="314" r:id="rId66"/>
    <p:sldId id="315" r:id="rId67"/>
    <p:sldId id="316" r:id="rId68"/>
    <p:sldId id="317" r:id="rId69"/>
    <p:sldId id="318" r:id="rId70"/>
    <p:sldId id="319" r:id="rId71"/>
    <p:sldId id="320" r:id="rId72"/>
    <p:sldId id="321" r:id="rId73"/>
    <p:sldId id="322" r:id="rId74"/>
    <p:sldId id="323" r:id="rId75"/>
    <p:sldId id="324" r:id="rId76"/>
    <p:sldId id="325" r:id="rId77"/>
    <p:sldId id="326" r:id="rId78"/>
    <p:sldId id="327" r:id="rId79"/>
    <p:sldId id="328" r:id="rId80"/>
    <p:sldId id="329" r:id="rId81"/>
    <p:sldId id="330" r:id="rId82"/>
    <p:sldId id="331" r:id="rId83"/>
    <p:sldId id="332" r:id="rId84"/>
    <p:sldId id="333" r:id="rId85"/>
    <p:sldId id="334" r:id="rId86"/>
    <p:sldId id="335" r:id="rId87"/>
    <p:sldId id="336" r:id="rId88"/>
    <p:sldId id="337" r:id="rId89"/>
    <p:sldId id="338" r:id="rId90"/>
    <p:sldId id="339" r:id="rId91"/>
    <p:sldId id="340" r:id="rId92"/>
    <p:sldId id="341" r:id="rId93"/>
    <p:sldId id="342" r:id="rId94"/>
    <p:sldId id="343" r:id="rId95"/>
    <p:sldId id="344" r:id="rId96"/>
    <p:sldId id="345" r:id="rId97"/>
    <p:sldId id="346" r:id="rId98"/>
    <p:sldId id="347" r:id="rId99"/>
    <p:sldId id="348" r:id="rId100"/>
    <p:sldId id="349" r:id="rId101"/>
    <p:sldId id="350" r:id="rId102"/>
    <p:sldId id="351" r:id="rId103"/>
    <p:sldId id="352" r:id="rId104"/>
    <p:sldId id="353" r:id="rId105"/>
    <p:sldId id="354" r:id="rId106"/>
    <p:sldId id="355" r:id="rId107"/>
    <p:sldId id="356" r:id="rId108"/>
    <p:sldId id="357" r:id="rId109"/>
    <p:sldId id="358" r:id="rId110"/>
    <p:sldId id="359" r:id="rId111"/>
    <p:sldId id="360" r:id="rId112"/>
    <p:sldId id="361" r:id="rId113"/>
    <p:sldId id="362" r:id="rId114"/>
    <p:sldId id="363" r:id="rId115"/>
    <p:sldId id="364" r:id="rId116"/>
    <p:sldId id="365" r:id="rId117"/>
    <p:sldId id="366" r:id="rId118"/>
    <p:sldId id="367" r:id="rId119"/>
    <p:sldId id="368" r:id="rId120"/>
    <p:sldId id="369" r:id="rId121"/>
    <p:sldId id="370" r:id="rId122"/>
    <p:sldId id="371" r:id="rId123"/>
    <p:sldId id="372" r:id="rId124"/>
    <p:sldId id="373" r:id="rId125"/>
    <p:sldId id="374" r:id="rId126"/>
    <p:sldId id="375" r:id="rId127"/>
    <p:sldId id="376" r:id="rId128"/>
    <p:sldId id="377" r:id="rId129"/>
    <p:sldId id="378" r:id="rId130"/>
    <p:sldId id="379" r:id="rId131"/>
    <p:sldId id="380" r:id="rId132"/>
    <p:sldId id="381" r:id="rId133"/>
    <p:sldId id="382" r:id="rId134"/>
    <p:sldId id="383" r:id="rId135"/>
    <p:sldId id="384" r:id="rId136"/>
    <p:sldId id="385" r:id="rId137"/>
    <p:sldId id="386" r:id="rId138"/>
    <p:sldId id="387" r:id="rId139"/>
    <p:sldId id="388" r:id="rId140"/>
    <p:sldId id="389" r:id="rId141"/>
    <p:sldId id="390" r:id="rId142"/>
    <p:sldId id="391" r:id="rId143"/>
    <p:sldId id="392" r:id="rId144"/>
    <p:sldId id="393" r:id="rId145"/>
    <p:sldId id="394" r:id="rId146"/>
    <p:sldId id="395" r:id="rId147"/>
    <p:sldId id="396" r:id="rId148"/>
    <p:sldId id="397" r:id="rId149"/>
    <p:sldId id="398" r:id="rId150"/>
    <p:sldId id="399" r:id="rId151"/>
    <p:sldId id="400" r:id="rId152"/>
    <p:sldId id="401" r:id="rId153"/>
    <p:sldId id="402" r:id="rId154"/>
    <p:sldId id="403" r:id="rId155"/>
    <p:sldId id="404" r:id="rId156"/>
    <p:sldId id="405" r:id="rId157"/>
    <p:sldId id="406" r:id="rId158"/>
    <p:sldId id="407" r:id="rId159"/>
    <p:sldId id="408" r:id="rId160"/>
    <p:sldId id="409" r:id="rId161"/>
    <p:sldId id="410" r:id="rId162"/>
    <p:sldId id="411" r:id="rId163"/>
    <p:sldId id="412" r:id="rId164"/>
    <p:sldId id="413" r:id="rId165"/>
    <p:sldId id="414" r:id="rId166"/>
    <p:sldId id="415" r:id="rId167"/>
    <p:sldId id="416" r:id="rId168"/>
    <p:sldId id="417" r:id="rId169"/>
    <p:sldId id="418" r:id="rId170"/>
    <p:sldId id="419" r:id="rId171"/>
    <p:sldId id="420" r:id="rId172"/>
    <p:sldId id="421" r:id="rId173"/>
    <p:sldId id="422" r:id="rId174"/>
    <p:sldId id="423" r:id="rId175"/>
    <p:sldId id="424" r:id="rId176"/>
    <p:sldId id="425" r:id="rId177"/>
    <p:sldId id="426" r:id="rId178"/>
    <p:sldId id="427" r:id="rId179"/>
    <p:sldId id="428" r:id="rId180"/>
    <p:sldId id="429" r:id="rId181"/>
    <p:sldId id="430" r:id="rId182"/>
    <p:sldId id="431" r:id="rId183"/>
    <p:sldId id="432" r:id="rId184"/>
    <p:sldId id="433" r:id="rId185"/>
    <p:sldId id="434" r:id="rId186"/>
    <p:sldId id="435" r:id="rId187"/>
    <p:sldId id="436" r:id="rId188"/>
    <p:sldId id="437" r:id="rId189"/>
    <p:sldId id="438" r:id="rId190"/>
    <p:sldId id="439" r:id="rId191"/>
    <p:sldId id="440" r:id="rId192"/>
    <p:sldId id="441" r:id="rId193"/>
    <p:sldId id="442" r:id="rId194"/>
    <p:sldId id="443" r:id="rId195"/>
    <p:sldId id="444" r:id="rId196"/>
    <p:sldId id="445" r:id="rId197"/>
    <p:sldId id="446" r:id="rId198"/>
    <p:sldId id="447" r:id="rId199"/>
    <p:sldId id="448" r:id="rId200"/>
    <p:sldId id="449" r:id="rId201"/>
    <p:sldId id="450" r:id="rId202"/>
    <p:sldId id="451" r:id="rId203"/>
    <p:sldId id="452" r:id="rId204"/>
    <p:sldId id="453" r:id="rId205"/>
    <p:sldId id="454" r:id="rId206"/>
    <p:sldId id="455" r:id="rId207"/>
    <p:sldId id="456" r:id="rId208"/>
    <p:sldId id="457" r:id="rId209"/>
    <p:sldId id="458" r:id="rId210"/>
    <p:sldId id="459" r:id="rId211"/>
    <p:sldId id="460" r:id="rId212"/>
    <p:sldId id="461" r:id="rId213"/>
    <p:sldId id="462" r:id="rId214"/>
    <p:sldId id="463" r:id="rId215"/>
    <p:sldId id="464" r:id="rId216"/>
    <p:sldId id="465" r:id="rId217"/>
    <p:sldId id="466" r:id="rId218"/>
    <p:sldId id="467" r:id="rId219"/>
    <p:sldId id="468" r:id="rId220"/>
    <p:sldId id="469" r:id="rId221"/>
    <p:sldId id="470" r:id="rId222"/>
    <p:sldId id="471" r:id="rId223"/>
    <p:sldId id="472" r:id="rId224"/>
    <p:sldId id="473" r:id="rId225"/>
    <p:sldId id="474" r:id="rId226"/>
    <p:sldId id="475" r:id="rId227"/>
    <p:sldId id="476" r:id="rId228"/>
    <p:sldId id="477" r:id="rId229"/>
    <p:sldId id="478" r:id="rId230"/>
    <p:sldId id="479" r:id="rId231"/>
    <p:sldId id="480" r:id="rId232"/>
    <p:sldId id="481" r:id="rId233"/>
    <p:sldId id="482" r:id="rId234"/>
    <p:sldId id="483" r:id="rId235"/>
    <p:sldId id="484" r:id="rId236"/>
    <p:sldId id="485" r:id="rId237"/>
    <p:sldId id="486" r:id="rId238"/>
    <p:sldId id="487" r:id="rId239"/>
    <p:sldId id="488" r:id="rId240"/>
    <p:sldId id="489" r:id="rId241"/>
    <p:sldId id="490" r:id="rId242"/>
    <p:sldId id="491" r:id="rId243"/>
    <p:sldId id="492" r:id="rId244"/>
    <p:sldId id="493" r:id="rId245"/>
    <p:sldId id="494" r:id="rId246"/>
    <p:sldId id="495" r:id="rId247"/>
    <p:sldId id="496" r:id="rId248"/>
    <p:sldId id="497" r:id="rId249"/>
    <p:sldId id="498" r:id="rId250"/>
    <p:sldId id="499" r:id="rId251"/>
    <p:sldId id="500" r:id="rId252"/>
    <p:sldId id="501" r:id="rId253"/>
    <p:sldId id="502" r:id="rId254"/>
    <p:sldId id="503" r:id="rId255"/>
    <p:sldId id="504" r:id="rId256"/>
    <p:sldId id="505" r:id="rId257"/>
    <p:sldId id="506" r:id="rId258"/>
    <p:sldId id="507" r:id="rId259"/>
    <p:sldId id="508" r:id="rId260"/>
    <p:sldId id="509" r:id="rId261"/>
    <p:sldId id="510" r:id="rId262"/>
    <p:sldId id="511" r:id="rId263"/>
    <p:sldId id="512" r:id="rId264"/>
    <p:sldId id="513" r:id="rId265"/>
    <p:sldId id="514" r:id="rId266"/>
    <p:sldId id="515" r:id="rId267"/>
    <p:sldId id="516" r:id="rId268"/>
    <p:sldId id="517" r:id="rId269"/>
    <p:sldId id="518" r:id="rId270"/>
    <p:sldId id="519" r:id="rId271"/>
    <p:sldId id="520" r:id="rId272"/>
    <p:sldId id="521" r:id="rId273"/>
    <p:sldId id="522" r:id="rId274"/>
    <p:sldId id="523" r:id="rId275"/>
    <p:sldId id="524" r:id="rId276"/>
    <p:sldId id="525" r:id="rId277"/>
    <p:sldId id="526" r:id="rId278"/>
    <p:sldId id="527" r:id="rId279"/>
    <p:sldId id="528" r:id="rId280"/>
    <p:sldId id="529" r:id="rId281"/>
    <p:sldId id="530" r:id="rId282"/>
    <p:sldId id="531" r:id="rId283"/>
    <p:sldId id="532" r:id="rId284"/>
    <p:sldId id="533" r:id="rId285"/>
    <p:sldId id="534" r:id="rId286"/>
    <p:sldId id="535" r:id="rId287"/>
    <p:sldId id="536" r:id="rId288"/>
    <p:sldId id="537" r:id="rId289"/>
    <p:sldId id="538" r:id="rId290"/>
    <p:sldId id="539" r:id="rId291"/>
    <p:sldId id="540" r:id="rId292"/>
    <p:sldId id="541" r:id="rId293"/>
    <p:sldId id="542" r:id="rId294"/>
    <p:sldId id="543" r:id="rId295"/>
    <p:sldId id="544" r:id="rId296"/>
    <p:sldId id="545" r:id="rId297"/>
    <p:sldId id="546" r:id="rId298"/>
    <p:sldId id="547" r:id="rId299"/>
    <p:sldId id="548" r:id="rId300"/>
    <p:sldId id="549" r:id="rId301"/>
    <p:sldId id="550" r:id="rId302"/>
    <p:sldId id="551" r:id="rId303"/>
    <p:sldId id="552" r:id="rId304"/>
    <p:sldId id="553" r:id="rId305"/>
    <p:sldId id="554" r:id="rId306"/>
    <p:sldId id="555" r:id="rId307"/>
    <p:sldId id="556" r:id="rId308"/>
    <p:sldId id="557" r:id="rId309"/>
    <p:sldId id="558" r:id="rId310"/>
    <p:sldId id="559" r:id="rId311"/>
    <p:sldId id="560" r:id="rId312"/>
    <p:sldId id="561" r:id="rId313"/>
    <p:sldId id="562" r:id="rId314"/>
    <p:sldId id="563" r:id="rId315"/>
    <p:sldId id="564" r:id="rId316"/>
    <p:sldId id="565" r:id="rId317"/>
    <p:sldId id="566" r:id="rId318"/>
    <p:sldId id="567" r:id="rId319"/>
    <p:sldId id="568" r:id="rId320"/>
    <p:sldId id="569" r:id="rId321"/>
    <p:sldId id="570" r:id="rId322"/>
    <p:sldId id="571" r:id="rId323"/>
    <p:sldId id="572" r:id="rId324"/>
    <p:sldId id="573" r:id="rId325"/>
    <p:sldId id="574" r:id="rId326"/>
    <p:sldId id="575" r:id="rId327"/>
    <p:sldId id="576" r:id="rId328"/>
    <p:sldId id="577" r:id="rId329"/>
    <p:sldId id="578" r:id="rId330"/>
    <p:sldId id="579" r:id="rId331"/>
    <p:sldId id="580" r:id="rId332"/>
    <p:sldId id="581" r:id="rId333"/>
    <p:sldId id="582" r:id="rId334"/>
    <p:sldId id="583" r:id="rId335"/>
    <p:sldId id="584" r:id="rId336"/>
    <p:sldId id="585" r:id="rId337"/>
    <p:sldId id="586" r:id="rId338"/>
    <p:sldId id="587" r:id="rId339"/>
    <p:sldId id="588" r:id="rId340"/>
    <p:sldId id="589" r:id="rId341"/>
    <p:sldId id="590" r:id="rId342"/>
    <p:sldId id="591" r:id="rId343"/>
    <p:sldId id="592" r:id="rId344"/>
    <p:sldId id="593" r:id="rId345"/>
    <p:sldId id="594" r:id="rId346"/>
    <p:sldId id="595" r:id="rId347"/>
    <p:sldId id="596" r:id="rId348"/>
    <p:sldId id="597" r:id="rId349"/>
    <p:sldId id="598" r:id="rId350"/>
    <p:sldId id="599" r:id="rId351"/>
    <p:sldId id="600" r:id="rId352"/>
    <p:sldId id="601" r:id="rId353"/>
    <p:sldId id="602" r:id="rId354"/>
    <p:sldId id="603" r:id="rId355"/>
    <p:sldId id="604" r:id="rId356"/>
    <p:sldId id="605" r:id="rId357"/>
    <p:sldId id="606" r:id="rId358"/>
    <p:sldId id="607" r:id="rId359"/>
    <p:sldId id="608" r:id="rId360"/>
    <p:sldId id="609" r:id="rId361"/>
    <p:sldId id="610" r:id="rId362"/>
    <p:sldId id="611" r:id="rId363"/>
    <p:sldId id="612" r:id="rId364"/>
    <p:sldId id="613" r:id="rId365"/>
    <p:sldId id="614" r:id="rId366"/>
    <p:sldId id="615" r:id="rId367"/>
    <p:sldId id="616" r:id="rId368"/>
    <p:sldId id="617" r:id="rId369"/>
    <p:sldId id="618" r:id="rId370"/>
    <p:sldId id="619" r:id="rId371"/>
    <p:sldId id="620" r:id="rId372"/>
    <p:sldId id="621" r:id="rId373"/>
    <p:sldId id="622" r:id="rId374"/>
    <p:sldId id="623" r:id="rId375"/>
    <p:sldId id="624" r:id="rId376"/>
    <p:sldId id="625" r:id="rId377"/>
    <p:sldId id="626" r:id="rId378"/>
    <p:sldId id="627" r:id="rId379"/>
    <p:sldId id="628" r:id="rId380"/>
    <p:sldId id="629" r:id="rId381"/>
    <p:sldId id="630" r:id="rId382"/>
    <p:sldId id="631" r:id="rId383"/>
    <p:sldId id="632" r:id="rId384"/>
    <p:sldId id="633" r:id="rId385"/>
    <p:sldId id="634" r:id="rId386"/>
    <p:sldId id="635" r:id="rId387"/>
    <p:sldId id="636" r:id="rId388"/>
    <p:sldId id="637" r:id="rId389"/>
    <p:sldId id="638" r:id="rId390"/>
    <p:sldId id="639" r:id="rId391"/>
    <p:sldId id="640" r:id="rId392"/>
    <p:sldId id="641" r:id="rId393"/>
    <p:sldId id="642" r:id="rId394"/>
    <p:sldId id="643" r:id="rId395"/>
    <p:sldId id="644" r:id="rId396"/>
    <p:sldId id="645" r:id="rId397"/>
    <p:sldId id="646" r:id="rId398"/>
    <p:sldId id="647" r:id="rId399"/>
    <p:sldId id="648" r:id="rId400"/>
    <p:sldId id="649" r:id="rId401"/>
    <p:sldId id="650" r:id="rId402"/>
    <p:sldId id="651" r:id="rId403"/>
    <p:sldId id="652" r:id="rId404"/>
    <p:sldId id="653" r:id="rId405"/>
    <p:sldId id="654" r:id="rId406"/>
    <p:sldId id="655" r:id="rId407"/>
    <p:sldId id="656" r:id="rId408"/>
    <p:sldId id="657" r:id="rId409"/>
    <p:sldId id="658" r:id="rId410"/>
    <p:sldId id="659" r:id="rId411"/>
    <p:sldId id="660" r:id="rId412"/>
    <p:sldId id="661" r:id="rId413"/>
    <p:sldId id="662" r:id="rId414"/>
    <p:sldId id="663" r:id="rId415"/>
    <p:sldId id="664" r:id="rId416"/>
    <p:sldId id="665" r:id="rId417"/>
    <p:sldId id="666" r:id="rId418"/>
    <p:sldId id="667" r:id="rId419"/>
    <p:sldId id="668" r:id="rId420"/>
    <p:sldId id="669" r:id="rId421"/>
    <p:sldId id="670" r:id="rId422"/>
    <p:sldId id="671" r:id="rId423"/>
    <p:sldId id="672" r:id="rId424"/>
    <p:sldId id="673" r:id="rId425"/>
    <p:sldId id="674" r:id="rId426"/>
    <p:sldId id="675" r:id="rId427"/>
    <p:sldId id="676" r:id="rId428"/>
    <p:sldId id="677" r:id="rId429"/>
    <p:sldId id="678" r:id="rId430"/>
    <p:sldId id="679" r:id="rId431"/>
    <p:sldId id="680" r:id="rId432"/>
    <p:sldId id="681" r:id="rId433"/>
    <p:sldId id="682" r:id="rId434"/>
    <p:sldId id="683" r:id="rId435"/>
    <p:sldId id="684" r:id="rId436"/>
    <p:sldId id="685" r:id="rId437"/>
    <p:sldId id="686" r:id="rId438"/>
    <p:sldId id="687" r:id="rId439"/>
    <p:sldId id="688" r:id="rId440"/>
    <p:sldId id="689" r:id="rId441"/>
    <p:sldId id="690" r:id="rId442"/>
    <p:sldId id="691" r:id="rId443"/>
    <p:sldId id="692" r:id="rId444"/>
    <p:sldId id="693" r:id="rId445"/>
    <p:sldId id="694" r:id="rId446"/>
    <p:sldId id="695" r:id="rId447"/>
    <p:sldId id="696" r:id="rId448"/>
    <p:sldId id="697" r:id="rId449"/>
    <p:sldId id="698" r:id="rId450"/>
    <p:sldId id="699" r:id="rId451"/>
    <p:sldId id="700" r:id="rId452"/>
    <p:sldId id="701" r:id="rId453"/>
    <p:sldId id="702" r:id="rId454"/>
    <p:sldId id="703" r:id="rId455"/>
    <p:sldId id="704" r:id="rId456"/>
    <p:sldId id="705" r:id="rId457"/>
    <p:sldId id="706" r:id="rId458"/>
    <p:sldId id="707" r:id="rId459"/>
    <p:sldId id="708" r:id="rId460"/>
    <p:sldId id="709" r:id="rId461"/>
    <p:sldId id="710" r:id="rId462"/>
    <p:sldId id="711" r:id="rId463"/>
    <p:sldId id="712" r:id="rId464"/>
    <p:sldId id="713" r:id="rId465"/>
    <p:sldId id="714" r:id="rId466"/>
    <p:sldId id="715" r:id="rId467"/>
    <p:sldId id="716" r:id="rId468"/>
    <p:sldId id="717" r:id="rId469"/>
    <p:sldId id="718" r:id="rId470"/>
    <p:sldId id="719" r:id="rId471"/>
    <p:sldId id="720" r:id="rId472"/>
    <p:sldId id="721" r:id="rId473"/>
    <p:sldId id="722" r:id="rId474"/>
    <p:sldId id="723" r:id="rId475"/>
    <p:sldId id="724" r:id="rId476"/>
    <p:sldId id="725" r:id="rId477"/>
    <p:sldId id="726" r:id="rId478"/>
    <p:sldId id="727" r:id="rId479"/>
    <p:sldId id="728" r:id="rId480"/>
    <p:sldId id="729" r:id="rId481"/>
    <p:sldId id="730" r:id="rId482"/>
    <p:sldId id="731" r:id="rId483"/>
    <p:sldId id="732" r:id="rId484"/>
    <p:sldId id="733" r:id="rId485"/>
    <p:sldId id="734" r:id="rId486"/>
    <p:sldId id="735" r:id="rId487"/>
    <p:sldId id="736" r:id="rId488"/>
    <p:sldId id="737" r:id="rId489"/>
    <p:sldId id="738" r:id="rId490"/>
    <p:sldId id="739" r:id="rId491"/>
    <p:sldId id="740" r:id="rId492"/>
    <p:sldId id="741" r:id="rId493"/>
    <p:sldId id="742" r:id="rId494"/>
    <p:sldId id="743" r:id="rId495"/>
    <p:sldId id="744" r:id="rId496"/>
    <p:sldId id="745" r:id="rId497"/>
    <p:sldId id="746" r:id="rId498"/>
    <p:sldId id="747" r:id="rId499"/>
    <p:sldId id="748" r:id="rId500"/>
    <p:sldId id="749" r:id="rId501"/>
    <p:sldId id="750" r:id="rId502"/>
    <p:sldId id="751" r:id="rId503"/>
    <p:sldId id="752" r:id="rId504"/>
    <p:sldId id="753" r:id="rId505"/>
    <p:sldId id="754" r:id="rId506"/>
    <p:sldId id="755" r:id="rId507"/>
    <p:sldId id="756" r:id="rId508"/>
    <p:sldId id="757" r:id="rId509"/>
    <p:sldId id="758" r:id="rId510"/>
    <p:sldId id="759" r:id="rId511"/>
    <p:sldId id="760" r:id="rId512"/>
    <p:sldId id="761" r:id="rId513"/>
    <p:sldId id="762" r:id="rId514"/>
    <p:sldId id="763" r:id="rId515"/>
    <p:sldId id="764" r:id="rId516"/>
    <p:sldId id="765" r:id="rId517"/>
    <p:sldId id="766" r:id="rId518"/>
    <p:sldId id="767" r:id="rId519"/>
    <p:sldId id="768" r:id="rId520"/>
    <p:sldId id="769" r:id="rId521"/>
    <p:sldId id="770" r:id="rId522"/>
    <p:sldId id="771" r:id="rId523"/>
    <p:sldId id="772" r:id="rId524"/>
    <p:sldId id="773" r:id="rId525"/>
    <p:sldId id="774" r:id="rId526"/>
    <p:sldId id="775" r:id="rId527"/>
    <p:sldId id="776" r:id="rId528"/>
    <p:sldId id="777" r:id="rId529"/>
    <p:sldId id="778" r:id="rId530"/>
    <p:sldId id="779" r:id="rId531"/>
    <p:sldId id="780" r:id="rId532"/>
    <p:sldId id="781" r:id="rId533"/>
    <p:sldId id="782" r:id="rId534"/>
    <p:sldId id="783" r:id="rId535"/>
    <p:sldId id="784" r:id="rId536"/>
    <p:sldId id="785" r:id="rId537"/>
    <p:sldId id="786" r:id="rId538"/>
    <p:sldId id="787" r:id="rId539"/>
    <p:sldId id="788" r:id="rId540"/>
    <p:sldId id="789" r:id="rId541"/>
    <p:sldId id="790" r:id="rId542"/>
    <p:sldId id="791" r:id="rId543"/>
    <p:sldId id="792" r:id="rId544"/>
    <p:sldId id="793" r:id="rId545"/>
    <p:sldId id="794" r:id="rId546"/>
    <p:sldId id="795" r:id="rId547"/>
    <p:sldId id="796" r:id="rId548"/>
    <p:sldId id="797" r:id="rId549"/>
    <p:sldId id="798" r:id="rId550"/>
    <p:sldId id="799" r:id="rId551"/>
    <p:sldId id="800" r:id="rId552"/>
    <p:sldId id="801" r:id="rId553"/>
    <p:sldId id="802" r:id="rId554"/>
    <p:sldId id="803" r:id="rId555"/>
    <p:sldId id="804" r:id="rId556"/>
    <p:sldId id="805" r:id="rId557"/>
    <p:sldId id="806" r:id="rId558"/>
    <p:sldId id="807" r:id="rId559"/>
    <p:sldId id="808" r:id="rId560"/>
    <p:sldId id="809" r:id="rId561"/>
    <p:sldId id="810" r:id="rId562"/>
    <p:sldId id="811" r:id="rId563"/>
    <p:sldId id="812" r:id="rId564"/>
    <p:sldId id="813" r:id="rId565"/>
    <p:sldId id="814" r:id="rId566"/>
    <p:sldId id="815" r:id="rId567"/>
    <p:sldId id="816" r:id="rId568"/>
    <p:sldId id="817" r:id="rId569"/>
    <p:sldId id="818" r:id="rId570"/>
    <p:sldId id="819" r:id="rId571"/>
    <p:sldId id="820" r:id="rId572"/>
    <p:sldId id="821" r:id="rId573"/>
    <p:sldId id="822" r:id="rId574"/>
    <p:sldId id="823" r:id="rId575"/>
    <p:sldId id="824" r:id="rId576"/>
    <p:sldId id="825" r:id="rId577"/>
    <p:sldId id="826" r:id="rId578"/>
    <p:sldId id="827" r:id="rId579"/>
    <p:sldId id="828" r:id="rId580"/>
    <p:sldId id="829" r:id="rId581"/>
    <p:sldId id="830" r:id="rId582"/>
    <p:sldId id="831" r:id="rId583"/>
    <p:sldId id="832" r:id="rId584"/>
    <p:sldId id="833" r:id="rId585"/>
    <p:sldId id="834" r:id="rId586"/>
    <p:sldId id="835" r:id="rId587"/>
    <p:sldId id="836" r:id="rId588"/>
    <p:sldId id="837" r:id="rId589"/>
    <p:sldId id="838" r:id="rId590"/>
    <p:sldId id="839" r:id="rId591"/>
    <p:sldId id="840" r:id="rId592"/>
    <p:sldId id="841" r:id="rId593"/>
    <p:sldId id="842" r:id="rId594"/>
    <p:sldId id="843" r:id="rId595"/>
    <p:sldId id="844" r:id="rId596"/>
    <p:sldId id="845" r:id="rId597"/>
    <p:sldId id="846" r:id="rId598"/>
    <p:sldId id="847" r:id="rId599"/>
    <p:sldId id="848" r:id="rId600"/>
    <p:sldId id="849" r:id="rId601"/>
    <p:sldId id="850" r:id="rId602"/>
    <p:sldId id="851" r:id="rId603"/>
    <p:sldId id="852" r:id="rId604"/>
    <p:sldId id="853" r:id="rId605"/>
    <p:sldId id="854" r:id="rId606"/>
    <p:sldId id="855" r:id="rId607"/>
    <p:sldId id="856" r:id="rId608"/>
    <p:sldId id="857" r:id="rId609"/>
    <p:sldId id="858" r:id="rId610"/>
    <p:sldId id="859" r:id="rId611"/>
    <p:sldId id="860" r:id="rId612"/>
    <p:sldId id="861" r:id="rId613"/>
    <p:sldId id="862" r:id="rId614"/>
    <p:sldId id="863" r:id="rId615"/>
    <p:sldId id="864" r:id="rId616"/>
    <p:sldId id="865" r:id="rId617"/>
    <p:sldId id="866" r:id="rId618"/>
    <p:sldId id="867" r:id="rId619"/>
    <p:sldId id="868" r:id="rId620"/>
    <p:sldId id="869" r:id="rId621"/>
    <p:sldId id="870" r:id="rId622"/>
    <p:sldId id="871" r:id="rId623"/>
    <p:sldId id="872" r:id="rId624"/>
    <p:sldId id="873" r:id="rId625"/>
    <p:sldId id="874" r:id="rId626"/>
    <p:sldId id="875" r:id="rId627"/>
    <p:sldId id="876" r:id="rId628"/>
    <p:sldId id="877" r:id="rId629"/>
    <p:sldId id="878" r:id="rId630"/>
    <p:sldId id="879" r:id="rId631"/>
    <p:sldId id="880" r:id="rId632"/>
    <p:sldId id="881" r:id="rId633"/>
    <p:sldId id="882" r:id="rId634"/>
    <p:sldId id="883" r:id="rId635"/>
    <p:sldId id="884" r:id="rId636"/>
    <p:sldId id="885" r:id="rId637"/>
    <p:sldId id="886" r:id="rId638"/>
    <p:sldId id="887" r:id="rId639"/>
    <p:sldId id="888" r:id="rId640"/>
    <p:sldId id="889" r:id="rId641"/>
    <p:sldId id="890" r:id="rId642"/>
    <p:sldId id="891" r:id="rId643"/>
    <p:sldId id="892" r:id="rId644"/>
    <p:sldId id="893" r:id="rId645"/>
    <p:sldId id="894" r:id="rId646"/>
    <p:sldId id="895" r:id="rId647"/>
    <p:sldId id="896" r:id="rId648"/>
    <p:sldId id="897" r:id="rId649"/>
    <p:sldId id="898" r:id="rId650"/>
    <p:sldId id="899" r:id="rId651"/>
    <p:sldId id="900" r:id="rId652"/>
    <p:sldId id="901" r:id="rId653"/>
    <p:sldId id="902" r:id="rId654"/>
    <p:sldId id="903" r:id="rId655"/>
    <p:sldId id="904" r:id="rId656"/>
    <p:sldId id="905" r:id="rId657"/>
    <p:sldId id="906" r:id="rId658"/>
    <p:sldId id="907" r:id="rId659"/>
    <p:sldId id="908" r:id="rId660"/>
    <p:sldId id="909" r:id="rId661"/>
    <p:sldId id="910" r:id="rId662"/>
    <p:sldId id="911" r:id="rId663"/>
    <p:sldId id="912" r:id="rId664"/>
    <p:sldId id="913" r:id="rId665"/>
    <p:sldId id="914" r:id="rId666"/>
    <p:sldId id="915" r:id="rId667"/>
    <p:sldId id="916" r:id="rId668"/>
    <p:sldId id="917" r:id="rId669"/>
    <p:sldId id="918" r:id="rId670"/>
    <p:sldId id="919" r:id="rId671"/>
    <p:sldId id="920" r:id="rId672"/>
    <p:sldId id="921" r:id="rId673"/>
    <p:sldId id="922" r:id="rId674"/>
    <p:sldId id="923" r:id="rId675"/>
    <p:sldId id="924" r:id="rId676"/>
    <p:sldId id="925" r:id="rId677"/>
    <p:sldId id="926" r:id="rId678"/>
    <p:sldId id="927" r:id="rId679"/>
    <p:sldId id="928" r:id="rId680"/>
    <p:sldId id="929" r:id="rId681"/>
    <p:sldId id="930" r:id="rId682"/>
    <p:sldId id="931" r:id="rId683"/>
    <p:sldId id="932" r:id="rId684"/>
    <p:sldId id="933" r:id="rId685"/>
    <p:sldId id="934" r:id="rId686"/>
    <p:sldId id="935" r:id="rId687"/>
    <p:sldId id="936" r:id="rId688"/>
    <p:sldId id="937" r:id="rId689"/>
    <p:sldId id="938" r:id="rId690"/>
    <p:sldId id="939" r:id="rId691"/>
    <p:sldId id="940" r:id="rId692"/>
    <p:sldId id="941" r:id="rId693"/>
    <p:sldId id="942" r:id="rId694"/>
    <p:sldId id="943" r:id="rId695"/>
    <p:sldId id="944" r:id="rId696"/>
    <p:sldId id="945" r:id="rId697"/>
    <p:sldId id="946" r:id="rId698"/>
    <p:sldId id="947" r:id="rId699"/>
    <p:sldId id="948" r:id="rId700"/>
    <p:sldId id="949" r:id="rId701"/>
    <p:sldId id="950" r:id="rId702"/>
    <p:sldId id="951" r:id="rId703"/>
    <p:sldId id="952" r:id="rId704"/>
    <p:sldId id="953" r:id="rId705"/>
    <p:sldId id="954" r:id="rId706"/>
    <p:sldId id="955" r:id="rId707"/>
    <p:sldId id="956" r:id="rId708"/>
    <p:sldId id="957" r:id="rId709"/>
    <p:sldId id="958" r:id="rId710"/>
    <p:sldId id="959" r:id="rId711"/>
    <p:sldId id="960" r:id="rId712"/>
    <p:sldId id="961" r:id="rId713"/>
    <p:sldId id="962" r:id="rId714"/>
    <p:sldId id="963" r:id="rId715"/>
    <p:sldId id="964" r:id="rId716"/>
    <p:sldId id="965" r:id="rId717"/>
    <p:sldId id="966" r:id="rId718"/>
    <p:sldId id="967" r:id="rId719"/>
    <p:sldId id="968" r:id="rId720"/>
    <p:sldId id="969" r:id="rId721"/>
    <p:sldId id="970" r:id="rId722"/>
    <p:sldId id="971" r:id="rId723"/>
    <p:sldId id="972" r:id="rId724"/>
    <p:sldId id="973" r:id="rId725"/>
    <p:sldId id="974" r:id="rId726"/>
    <p:sldId id="975" r:id="rId727"/>
    <p:sldId id="976" r:id="rId728"/>
    <p:sldId id="977" r:id="rId729"/>
    <p:sldId id="978" r:id="rId730"/>
    <p:sldId id="979" r:id="rId731"/>
    <p:sldId id="980" r:id="rId732"/>
    <p:sldId id="981" r:id="rId733"/>
    <p:sldId id="982" r:id="rId734"/>
    <p:sldId id="983" r:id="rId735"/>
    <p:sldId id="984" r:id="rId736"/>
    <p:sldId id="985" r:id="rId737"/>
    <p:sldId id="986" r:id="rId738"/>
    <p:sldId id="987" r:id="rId739"/>
    <p:sldId id="988" r:id="rId740"/>
    <p:sldId id="989" r:id="rId741"/>
    <p:sldId id="990" r:id="rId742"/>
    <p:sldId id="991" r:id="rId743"/>
    <p:sldId id="992" r:id="rId744"/>
    <p:sldId id="993" r:id="rId745"/>
    <p:sldId id="994" r:id="rId746"/>
    <p:sldId id="995" r:id="rId747"/>
    <p:sldId id="996" r:id="rId748"/>
    <p:sldId id="997" r:id="rId749"/>
    <p:sldId id="998" r:id="rId750"/>
    <p:sldId id="999" r:id="rId751"/>
    <p:sldId id="1000" r:id="rId752"/>
    <p:sldId id="1001" r:id="rId753"/>
    <p:sldId id="1002" r:id="rId754"/>
    <p:sldId id="1003" r:id="rId755"/>
    <p:sldId id="1004" r:id="rId756"/>
    <p:sldId id="1005" r:id="rId757"/>
    <p:sldId id="1006" r:id="rId758"/>
    <p:sldId id="1007" r:id="rId759"/>
    <p:sldId id="1008" r:id="rId760"/>
    <p:sldId id="1009" r:id="rId761"/>
    <p:sldId id="1010" r:id="rId762"/>
    <p:sldId id="1011" r:id="rId763"/>
    <p:sldId id="1012" r:id="rId764"/>
    <p:sldId id="1013" r:id="rId765"/>
    <p:sldId id="1014" r:id="rId766"/>
    <p:sldId id="1015" r:id="rId767"/>
    <p:sldId id="1016" r:id="rId768"/>
    <p:sldId id="1017" r:id="rId769"/>
    <p:sldId id="1018" r:id="rId770"/>
    <p:sldId id="1019" r:id="rId771"/>
    <p:sldId id="1020" r:id="rId772"/>
    <p:sldId id="1021" r:id="rId773"/>
    <p:sldId id="1022" r:id="rId774"/>
    <p:sldId id="1023" r:id="rId775"/>
    <p:sldId id="1024" r:id="rId776"/>
    <p:sldId id="1025" r:id="rId777"/>
    <p:sldId id="1026" r:id="rId778"/>
    <p:sldId id="1027" r:id="rId779"/>
    <p:sldId id="1028" r:id="rId780"/>
    <p:sldId id="1029" r:id="rId781"/>
    <p:sldId id="1030" r:id="rId782"/>
    <p:sldId id="1031" r:id="rId783"/>
    <p:sldId id="1032" r:id="rId784"/>
    <p:sldId id="1033" r:id="rId785"/>
    <p:sldId id="1034" r:id="rId786"/>
    <p:sldId id="1035" r:id="rId787"/>
    <p:sldId id="1036" r:id="rId788"/>
    <p:sldId id="1037" r:id="rId789"/>
    <p:sldId id="1038" r:id="rId790"/>
    <p:sldId id="1039" r:id="rId791"/>
    <p:sldId id="1040" r:id="rId792"/>
    <p:sldId id="1041" r:id="rId793"/>
    <p:sldId id="1042" r:id="rId794"/>
    <p:sldId id="1043" r:id="rId795"/>
    <p:sldId id="1044" r:id="rId796"/>
    <p:sldId id="1045" r:id="rId797"/>
    <p:sldId id="1046" r:id="rId798"/>
    <p:sldId id="1047" r:id="rId799"/>
    <p:sldId id="1048" r:id="rId800"/>
    <p:sldId id="1049" r:id="rId801"/>
    <p:sldId id="1050" r:id="rId802"/>
    <p:sldId id="1051" r:id="rId803"/>
    <p:sldId id="1052" r:id="rId804"/>
    <p:sldId id="1053" r:id="rId805"/>
    <p:sldId id="1054" r:id="rId806"/>
    <p:sldId id="1055" r:id="rId807"/>
    <p:sldId id="1056" r:id="rId808"/>
    <p:sldId id="1057" r:id="rId809"/>
    <p:sldId id="1058" r:id="rId810"/>
    <p:sldId id="1059" r:id="rId811"/>
    <p:sldId id="1060" r:id="rId812"/>
    <p:sldId id="1061" r:id="rId813"/>
    <p:sldId id="1062" r:id="rId814"/>
    <p:sldId id="1063" r:id="rId815"/>
    <p:sldId id="1064" r:id="rId816"/>
    <p:sldId id="1065" r:id="rId817"/>
    <p:sldId id="1066" r:id="rId818"/>
    <p:sldId id="1067" r:id="rId819"/>
    <p:sldId id="1068" r:id="rId820"/>
    <p:sldId id="1069" r:id="rId821"/>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821531" rtl="0" fontAlgn="auto" latinLnBrk="0" hangingPunct="0">
      <a:lnSpc>
        <a:spcPct val="100000"/>
      </a:lnSpc>
      <a:spcBef>
        <a:spcPts val="0"/>
      </a:spcBef>
      <a:spcAft>
        <a:spcPts val="0"/>
      </a:spcAft>
      <a:buClrTx/>
      <a:buSzTx/>
      <a:buFontTx/>
      <a:buNone/>
      <a:tabLst/>
      <a:defRPr b="1" baseline="0" cap="none" i="0" spc="0" strike="noStrike" sz="3200" u="none" kumimoji="0" normalizeH="0">
        <a:ln>
          <a:noFill/>
        </a:ln>
        <a:solidFill>
          <a:srgbClr val="FFFFFF"/>
        </a:solidFill>
        <a:effectLst/>
        <a:uFillTx/>
        <a:latin typeface="Helvetica Neue"/>
        <a:ea typeface="Helvetica Neue"/>
        <a:cs typeface="Helvetica Neue"/>
        <a:sym typeface="Helvetica Neue"/>
      </a:defRPr>
    </a:lvl1pPr>
    <a:lvl2pPr marL="0" marR="0" indent="228600" algn="ctr" defTabSz="821531" rtl="0" fontAlgn="auto" latinLnBrk="0" hangingPunct="0">
      <a:lnSpc>
        <a:spcPct val="100000"/>
      </a:lnSpc>
      <a:spcBef>
        <a:spcPts val="0"/>
      </a:spcBef>
      <a:spcAft>
        <a:spcPts val="0"/>
      </a:spcAft>
      <a:buClrTx/>
      <a:buSzTx/>
      <a:buFontTx/>
      <a:buNone/>
      <a:tabLst/>
      <a:defRPr b="1" baseline="0" cap="none" i="0" spc="0" strike="noStrike" sz="3200" u="none" kumimoji="0" normalizeH="0">
        <a:ln>
          <a:noFill/>
        </a:ln>
        <a:solidFill>
          <a:srgbClr val="FFFFFF"/>
        </a:solidFill>
        <a:effectLst/>
        <a:uFillTx/>
        <a:latin typeface="Helvetica Neue"/>
        <a:ea typeface="Helvetica Neue"/>
        <a:cs typeface="Helvetica Neue"/>
        <a:sym typeface="Helvetica Neue"/>
      </a:defRPr>
    </a:lvl2pPr>
    <a:lvl3pPr marL="0" marR="0" indent="457200" algn="ctr" defTabSz="821531" rtl="0" fontAlgn="auto" latinLnBrk="0" hangingPunct="0">
      <a:lnSpc>
        <a:spcPct val="100000"/>
      </a:lnSpc>
      <a:spcBef>
        <a:spcPts val="0"/>
      </a:spcBef>
      <a:spcAft>
        <a:spcPts val="0"/>
      </a:spcAft>
      <a:buClrTx/>
      <a:buSzTx/>
      <a:buFontTx/>
      <a:buNone/>
      <a:tabLst/>
      <a:defRPr b="1" baseline="0" cap="none" i="0" spc="0" strike="noStrike" sz="3200" u="none" kumimoji="0" normalizeH="0">
        <a:ln>
          <a:noFill/>
        </a:ln>
        <a:solidFill>
          <a:srgbClr val="FFFFFF"/>
        </a:solidFill>
        <a:effectLst/>
        <a:uFillTx/>
        <a:latin typeface="Helvetica Neue"/>
        <a:ea typeface="Helvetica Neue"/>
        <a:cs typeface="Helvetica Neue"/>
        <a:sym typeface="Helvetica Neue"/>
      </a:defRPr>
    </a:lvl3pPr>
    <a:lvl4pPr marL="0" marR="0" indent="685800" algn="ctr" defTabSz="821531" rtl="0" fontAlgn="auto" latinLnBrk="0" hangingPunct="0">
      <a:lnSpc>
        <a:spcPct val="100000"/>
      </a:lnSpc>
      <a:spcBef>
        <a:spcPts val="0"/>
      </a:spcBef>
      <a:spcAft>
        <a:spcPts val="0"/>
      </a:spcAft>
      <a:buClrTx/>
      <a:buSzTx/>
      <a:buFontTx/>
      <a:buNone/>
      <a:tabLst/>
      <a:defRPr b="1" baseline="0" cap="none" i="0" spc="0" strike="noStrike" sz="3200" u="none" kumimoji="0" normalizeH="0">
        <a:ln>
          <a:noFill/>
        </a:ln>
        <a:solidFill>
          <a:srgbClr val="FFFFFF"/>
        </a:solidFill>
        <a:effectLst/>
        <a:uFillTx/>
        <a:latin typeface="Helvetica Neue"/>
        <a:ea typeface="Helvetica Neue"/>
        <a:cs typeface="Helvetica Neue"/>
        <a:sym typeface="Helvetica Neue"/>
      </a:defRPr>
    </a:lvl4pPr>
    <a:lvl5pPr marL="0" marR="0" indent="914400" algn="ctr" defTabSz="821531" rtl="0" fontAlgn="auto" latinLnBrk="0" hangingPunct="0">
      <a:lnSpc>
        <a:spcPct val="100000"/>
      </a:lnSpc>
      <a:spcBef>
        <a:spcPts val="0"/>
      </a:spcBef>
      <a:spcAft>
        <a:spcPts val="0"/>
      </a:spcAft>
      <a:buClrTx/>
      <a:buSzTx/>
      <a:buFontTx/>
      <a:buNone/>
      <a:tabLst/>
      <a:defRPr b="1" baseline="0" cap="none" i="0" spc="0" strike="noStrike" sz="3200" u="none" kumimoji="0" normalizeH="0">
        <a:ln>
          <a:noFill/>
        </a:ln>
        <a:solidFill>
          <a:srgbClr val="FFFFFF"/>
        </a:solidFill>
        <a:effectLst/>
        <a:uFillTx/>
        <a:latin typeface="Helvetica Neue"/>
        <a:ea typeface="Helvetica Neue"/>
        <a:cs typeface="Helvetica Neue"/>
        <a:sym typeface="Helvetica Neue"/>
      </a:defRPr>
    </a:lvl5pPr>
    <a:lvl6pPr marL="0" marR="0" indent="1143000" algn="ctr" defTabSz="821531" rtl="0" fontAlgn="auto" latinLnBrk="0" hangingPunct="0">
      <a:lnSpc>
        <a:spcPct val="100000"/>
      </a:lnSpc>
      <a:spcBef>
        <a:spcPts val="0"/>
      </a:spcBef>
      <a:spcAft>
        <a:spcPts val="0"/>
      </a:spcAft>
      <a:buClrTx/>
      <a:buSzTx/>
      <a:buFontTx/>
      <a:buNone/>
      <a:tabLst/>
      <a:defRPr b="1" baseline="0" cap="none" i="0" spc="0" strike="noStrike" sz="3200" u="none" kumimoji="0" normalizeH="0">
        <a:ln>
          <a:noFill/>
        </a:ln>
        <a:solidFill>
          <a:srgbClr val="FFFFFF"/>
        </a:solidFill>
        <a:effectLst/>
        <a:uFillTx/>
        <a:latin typeface="Helvetica Neue"/>
        <a:ea typeface="Helvetica Neue"/>
        <a:cs typeface="Helvetica Neue"/>
        <a:sym typeface="Helvetica Neue"/>
      </a:defRPr>
    </a:lvl6pPr>
    <a:lvl7pPr marL="0" marR="0" indent="1371600" algn="ctr" defTabSz="821531" rtl="0" fontAlgn="auto" latinLnBrk="0" hangingPunct="0">
      <a:lnSpc>
        <a:spcPct val="100000"/>
      </a:lnSpc>
      <a:spcBef>
        <a:spcPts val="0"/>
      </a:spcBef>
      <a:spcAft>
        <a:spcPts val="0"/>
      </a:spcAft>
      <a:buClrTx/>
      <a:buSzTx/>
      <a:buFontTx/>
      <a:buNone/>
      <a:tabLst/>
      <a:defRPr b="1" baseline="0" cap="none" i="0" spc="0" strike="noStrike" sz="3200" u="none" kumimoji="0" normalizeH="0">
        <a:ln>
          <a:noFill/>
        </a:ln>
        <a:solidFill>
          <a:srgbClr val="FFFFFF"/>
        </a:solidFill>
        <a:effectLst/>
        <a:uFillTx/>
        <a:latin typeface="Helvetica Neue"/>
        <a:ea typeface="Helvetica Neue"/>
        <a:cs typeface="Helvetica Neue"/>
        <a:sym typeface="Helvetica Neue"/>
      </a:defRPr>
    </a:lvl7pPr>
    <a:lvl8pPr marL="0" marR="0" indent="1600200" algn="ctr" defTabSz="821531" rtl="0" fontAlgn="auto" latinLnBrk="0" hangingPunct="0">
      <a:lnSpc>
        <a:spcPct val="100000"/>
      </a:lnSpc>
      <a:spcBef>
        <a:spcPts val="0"/>
      </a:spcBef>
      <a:spcAft>
        <a:spcPts val="0"/>
      </a:spcAft>
      <a:buClrTx/>
      <a:buSzTx/>
      <a:buFontTx/>
      <a:buNone/>
      <a:tabLst/>
      <a:defRPr b="1" baseline="0" cap="none" i="0" spc="0" strike="noStrike" sz="3200" u="none" kumimoji="0" normalizeH="0">
        <a:ln>
          <a:noFill/>
        </a:ln>
        <a:solidFill>
          <a:srgbClr val="FFFFFF"/>
        </a:solidFill>
        <a:effectLst/>
        <a:uFillTx/>
        <a:latin typeface="Helvetica Neue"/>
        <a:ea typeface="Helvetica Neue"/>
        <a:cs typeface="Helvetica Neue"/>
        <a:sym typeface="Helvetica Neue"/>
      </a:defRPr>
    </a:lvl8pPr>
    <a:lvl9pPr marL="0" marR="0" indent="1828800" algn="ctr" defTabSz="821531" rtl="0" fontAlgn="auto" latinLnBrk="0" hangingPunct="0">
      <a:lnSpc>
        <a:spcPct val="100000"/>
      </a:lnSpc>
      <a:spcBef>
        <a:spcPts val="0"/>
      </a:spcBef>
      <a:spcAft>
        <a:spcPts val="0"/>
      </a:spcAft>
      <a:buClrTx/>
      <a:buSzTx/>
      <a:buFontTx/>
      <a:buNone/>
      <a:tabLst/>
      <a:defRPr b="1" baseline="0" cap="none" i="0" spc="0" strike="noStrike" sz="3200" u="none" kumimoji="0" normalizeH="0">
        <a:ln>
          <a:noFill/>
        </a:ln>
        <a:solidFill>
          <a:srgbClr val="FFFFFF"/>
        </a:solidFill>
        <a:effectLst/>
        <a:uFillTx/>
        <a:latin typeface="Helvetica Neue"/>
        <a:ea typeface="Helvetica Neue"/>
        <a:cs typeface="Helvetica Neue"/>
        <a:sym typeface="Helvetica Neue"/>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
          <a:latin typeface="Helvetica Neue"/>
          <a:ea typeface="Helvetica Neue"/>
          <a:cs typeface="Helvetica Neue"/>
        </a:font>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b="def" i="def"/>
      <a:tcStyle>
        <a:tcBdr/>
        <a:fill>
          <a:solidFill>
            <a:srgbClr val="747676">
              <a:alpha val="63790"/>
            </a:srgbClr>
          </a:solidFill>
        </a:fill>
      </a:tcStyle>
    </a:band2H>
    <a:firstCol>
      <a:tcTxStyle b="on" i="off">
        <a:font>
          <a:latin typeface="Helvetica Neue"/>
          <a:ea typeface="Helvetica Neue"/>
          <a:cs typeface="Helvetica Neue"/>
        </a:font>
        <a:srgbClr val="FFFFFF"/>
      </a:tcTxStyle>
      <a:tcStyle>
        <a:tcBdr>
          <a:left>
            <a:ln w="12700" cap="flat">
              <a:solidFill>
                <a:srgbClr val="D6D6D6"/>
              </a:solidFill>
              <a:prstDash val="solid"/>
              <a:miter lim="400000"/>
            </a:ln>
          </a:left>
          <a:right>
            <a:ln w="254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chemeClr val="accent1"/>
          </a:solidFill>
        </a:fill>
      </a:tcStyle>
    </a:firstCol>
    <a:lastRow>
      <a:tcTxStyle b="off" i="off">
        <a:font>
          <a:latin typeface="Helvetica Neue"/>
          <a:ea typeface="Helvetica Neue"/>
          <a:cs typeface="Helvetica Neue"/>
        </a:font>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25400" cap="flat">
              <a:solidFill>
                <a:srgbClr val="D6D7D6"/>
              </a:solidFill>
              <a:prstDash val="solid"/>
              <a:miter lim="400000"/>
            </a:ln>
          </a:top>
          <a:bottom>
            <a:ln w="12700" cap="flat">
              <a:solidFill>
                <a:srgbClr val="D6D6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rgbClr val="032650"/>
          </a:solidFill>
        </a:fill>
      </a:tcStyle>
    </a:lastRow>
    <a:firstRow>
      <a:tcTxStyle b="on" i="off">
        <a:font>
          <a:latin typeface="Helvetica Neue"/>
          <a:ea typeface="Helvetica Neue"/>
          <a:cs typeface="Helvetica Neue"/>
        </a:font>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6D6"/>
              </a:solidFill>
              <a:prstDash val="solid"/>
              <a:miter lim="400000"/>
            </a:ln>
          </a:top>
          <a:bottom>
            <a:ln w="254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rgbClr val="032650"/>
          </a:solidFill>
        </a:fill>
      </a:tcStyle>
    </a:firstRow>
  </a:tblStyle>
  <a:tblStyle styleId="{C7B018BB-80A7-4F77-B60F-C8B233D01FF8}" styleName="">
    <a:tblBg/>
    <a:wholeTbl>
      <a:tcTxStyle b="off" i="off">
        <a:font>
          <a:latin typeface="Helvetica Neue"/>
          <a:ea typeface="Helvetica Neue"/>
          <a:cs typeface="Helvetica Neue"/>
        </a:font>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929292"/>
              </a:solidFill>
              <a:prstDash val="solid"/>
              <a:miter lim="400000"/>
            </a:ln>
          </a:top>
          <a:bottom>
            <a:ln w="12700" cap="flat">
              <a:solidFill>
                <a:srgbClr val="929292"/>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noFill/>
        </a:fill>
      </a:tcStyle>
    </a:wholeTbl>
    <a:band2H>
      <a:tcTxStyle b="def" i="def"/>
      <a:tcStyle>
        <a:tcBdr/>
        <a:fill>
          <a:solidFill>
            <a:srgbClr val="747676">
              <a:alpha val="63790"/>
            </a:srgbClr>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084E00"/>
          </a:solidFill>
        </a:fill>
      </a:tcStyle>
    </a:firstCol>
    <a:lastRow>
      <a:tcTxStyle b="off"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017101"/>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017101"/>
          </a:solidFill>
        </a:fill>
      </a:tcStyle>
    </a:firstRow>
  </a:tblStyle>
  <a:tblStyle styleId="{EEE7283C-3CF3-47DC-8721-378D4A62B228}" styleName="">
    <a:tblBg/>
    <a:wholeTbl>
      <a:tcTxStyle b="off" i="off">
        <a:font>
          <a:latin typeface="Helvetica Neue"/>
          <a:ea typeface="Helvetica Neue"/>
          <a:cs typeface="Helvetica Neue"/>
        </a:font>
        <a:srgbClr val="FFFFFF"/>
      </a:tcTxStyle>
      <a:tcStyle>
        <a:tcBdr>
          <a:left>
            <a:ln w="12700" cap="flat">
              <a:solidFill>
                <a:srgbClr val="AAAAAA"/>
              </a:solidFill>
              <a:prstDash val="solid"/>
              <a:miter lim="400000"/>
            </a:ln>
          </a:left>
          <a:right>
            <a:ln w="12700" cap="flat">
              <a:solidFill>
                <a:srgbClr val="AAAAAA"/>
              </a:solidFill>
              <a:prstDash val="solid"/>
              <a:miter lim="400000"/>
            </a:ln>
          </a:right>
          <a:top>
            <a:ln w="12700" cap="flat">
              <a:solidFill>
                <a:srgbClr val="AAAAAA"/>
              </a:solidFill>
              <a:prstDash val="solid"/>
              <a:miter lim="400000"/>
            </a:ln>
          </a:top>
          <a:bottom>
            <a:ln w="12700" cap="flat">
              <a:solidFill>
                <a:srgbClr val="AAAAAA"/>
              </a:solidFill>
              <a:prstDash val="solid"/>
              <a:miter lim="400000"/>
            </a:ln>
          </a:bottom>
          <a:insideH>
            <a:ln w="12700" cap="flat">
              <a:solidFill>
                <a:srgbClr val="AAAAAA"/>
              </a:solidFill>
              <a:prstDash val="solid"/>
              <a:miter lim="400000"/>
            </a:ln>
          </a:insideH>
          <a:insideV>
            <a:ln w="12700" cap="flat">
              <a:solidFill>
                <a:srgbClr val="AAAAAA"/>
              </a:solidFill>
              <a:prstDash val="solid"/>
              <a:miter lim="400000"/>
            </a:ln>
          </a:insideV>
        </a:tcBdr>
        <a:fill>
          <a:noFill/>
        </a:fill>
      </a:tcStyle>
    </a:wholeTbl>
    <a:band2H>
      <a:tcTxStyle b="def" i="def"/>
      <a:tcStyle>
        <a:tcBdr/>
        <a:fill>
          <a:solidFill>
            <a:srgbClr val="747676">
              <a:alpha val="63790"/>
            </a:srgbClr>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5"/>
          </a:solidFill>
        </a:fill>
      </a:tcStyle>
    </a:firstCol>
    <a:lastRow>
      <a:tcTxStyle b="off"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5">
              <a:hueOff val="106375"/>
              <a:satOff val="9554"/>
              <a:lumOff val="-13516"/>
            </a:schemeClr>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0" cap="flat">
              <a:noFill/>
              <a:miter lim="400000"/>
            </a:ln>
          </a:bottom>
          <a:insideH>
            <a:ln w="12700" cap="flat">
              <a:noFill/>
              <a:miter lim="400000"/>
            </a:ln>
          </a:insideH>
          <a:insideV>
            <a:ln w="12700" cap="flat">
              <a:noFill/>
              <a:miter lim="400000"/>
            </a:ln>
          </a:insideV>
        </a:tcBdr>
        <a:fill>
          <a:solidFill>
            <a:schemeClr val="accent5">
              <a:hueOff val="106375"/>
              <a:satOff val="9554"/>
              <a:lumOff val="-13516"/>
            </a:schemeClr>
          </a:solidFill>
        </a:fill>
      </a:tcStyle>
    </a:firstRow>
  </a:tblStyle>
  <a:tblStyle styleId="{CF821DB8-F4EB-4A41-A1BA-3FCAFE7338EE}" styleName="">
    <a:tblBg/>
    <a:wholeTbl>
      <a:tcTxStyle b="off" i="off">
        <a:font>
          <a:latin typeface="Helvetica Neue"/>
          <a:ea typeface="Helvetica Neue"/>
          <a:cs typeface="Helvetica Neue"/>
        </a:font>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b="def" i="def"/>
      <a:tcStyle>
        <a:tcBdr/>
        <a:fill>
          <a:solidFill>
            <a:srgbClr val="747676">
              <a:alpha val="63790"/>
            </a:srgbClr>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6">
              <a:hueOff val="-119728"/>
              <a:satOff val="5580"/>
              <a:lumOff val="-12961"/>
            </a:schemeClr>
          </a:solidFill>
        </a:fill>
      </a:tcStyle>
    </a:firstCol>
    <a:lastRow>
      <a:tcTxStyle b="off"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650E48"/>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650E48"/>
          </a:solidFill>
        </a:fill>
      </a:tcStyle>
    </a:firstRow>
  </a:tblStyle>
  <a:tblStyle styleId="{33BA23B1-9221-436E-865A-0063620EA4FD}" styleName="">
    <a:tblBg/>
    <a:wholeTbl>
      <a:tcTxStyle b="off" i="off">
        <a:font>
          <a:latin typeface="Helvetica Neue"/>
          <a:ea typeface="Helvetica Neue"/>
          <a:cs typeface="Helvetica Neue"/>
        </a:font>
        <a:srgbClr val="FFFFFF"/>
      </a:tcTxStyle>
      <a:tcStyle>
        <a:tcBdr>
          <a:left>
            <a:ln w="12700" cap="flat">
              <a:solidFill>
                <a:srgbClr val="909090"/>
              </a:solidFill>
              <a:prstDash val="solid"/>
              <a:miter lim="400000"/>
            </a:ln>
          </a:left>
          <a:right>
            <a:ln w="12700" cap="flat">
              <a:solidFill>
                <a:srgbClr val="909090"/>
              </a:solidFill>
              <a:prstDash val="solid"/>
              <a:miter lim="400000"/>
            </a:ln>
          </a:right>
          <a:top>
            <a:ln w="12700" cap="flat">
              <a:solidFill>
                <a:srgbClr val="909090"/>
              </a:solidFill>
              <a:prstDash val="solid"/>
              <a:miter lim="400000"/>
            </a:ln>
          </a:top>
          <a:bottom>
            <a:ln w="12700" cap="flat">
              <a:solidFill>
                <a:srgbClr val="909090"/>
              </a:solidFill>
              <a:prstDash val="solid"/>
              <a:miter lim="400000"/>
            </a:ln>
          </a:bottom>
          <a:insideH>
            <a:ln w="12700" cap="flat">
              <a:solidFill>
                <a:srgbClr val="909090"/>
              </a:solidFill>
              <a:prstDash val="solid"/>
              <a:miter lim="400000"/>
            </a:ln>
          </a:insideH>
          <a:insideV>
            <a:ln w="12700" cap="flat">
              <a:solidFill>
                <a:srgbClr val="909090"/>
              </a:solidFill>
              <a:prstDash val="solid"/>
              <a:miter lim="400000"/>
            </a:ln>
          </a:insideV>
        </a:tcBdr>
        <a:fill>
          <a:noFill/>
        </a:fill>
      </a:tcStyle>
    </a:wholeTbl>
    <a:band2H>
      <a:tcTxStyle b="def" i="def"/>
      <a:tcStyle>
        <a:tcBdr/>
        <a:fill>
          <a:solidFill>
            <a:srgbClr val="747676">
              <a:alpha val="63790"/>
            </a:srgbClr>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798089"/>
          </a:solidFill>
        </a:fill>
      </a:tcStyle>
    </a:firstCol>
    <a:lastRow>
      <a:tcTxStyle b="off"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96A0AC"/>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96A0AC"/>
          </a:solidFill>
        </a:fill>
      </a:tcStyle>
    </a:firstRow>
  </a:tblStyle>
  <a:tblStyle styleId="{2708684C-4D16-4618-839F-0558EEFCDFE6}" styleName="">
    <a:tblBg/>
    <a:wholeTbl>
      <a:tcTxStyle b="off" i="off">
        <a:font>
          <a:latin typeface="Helvetica Neue"/>
          <a:ea typeface="Helvetica Neue"/>
          <a:cs typeface="Helvetica Neue"/>
        </a:font>
        <a:srgbClr val="FFFFFF"/>
      </a:tcTxStyle>
      <a:tcStyle>
        <a:tcBdr>
          <a:left>
            <a:ln w="12700" cap="flat">
              <a:solidFill>
                <a:srgbClr val="929292"/>
              </a:solidFill>
              <a:custDash>
                <a:ds d="200000" sp="200000"/>
              </a:custDash>
              <a:miter lim="400000"/>
            </a:ln>
          </a:left>
          <a:right>
            <a:ln w="12700" cap="flat">
              <a:solidFill>
                <a:srgbClr val="929292"/>
              </a:solidFill>
              <a:custDash>
                <a:ds d="200000" sp="200000"/>
              </a:custDash>
              <a:miter lim="400000"/>
            </a:ln>
          </a:right>
          <a:top>
            <a:ln w="12700" cap="flat">
              <a:solidFill>
                <a:srgbClr val="929292"/>
              </a:solidFill>
              <a:custDash>
                <a:ds d="200000" sp="200000"/>
              </a:custDash>
              <a:miter lim="400000"/>
            </a:ln>
          </a:top>
          <a:bottom>
            <a:ln w="12700" cap="flat">
              <a:solidFill>
                <a:srgbClr val="929292"/>
              </a:solidFill>
              <a:custDash>
                <a:ds d="200000" sp="200000"/>
              </a:custDash>
              <a:miter lim="400000"/>
            </a:ln>
          </a:bottom>
          <a:insideH>
            <a:ln w="12700" cap="flat">
              <a:solidFill>
                <a:srgbClr val="929292"/>
              </a:solidFill>
              <a:custDash>
                <a:ds d="200000" sp="200000"/>
              </a:custDash>
              <a:miter lim="400000"/>
            </a:ln>
          </a:insideH>
          <a:insideV>
            <a:ln w="12700" cap="flat">
              <a:solidFill>
                <a:srgbClr val="929292"/>
              </a:solidFill>
              <a:custDash>
                <a:ds d="200000" sp="200000"/>
              </a:custDash>
              <a:miter lim="400000"/>
            </a:ln>
          </a:insideV>
        </a:tcBdr>
        <a:fill>
          <a:noFill/>
        </a:fill>
      </a:tcStyle>
    </a:wholeTbl>
    <a:band2H>
      <a:tcTxStyle b="def" i="def"/>
      <a:tcStyle>
        <a:tcBdr/>
        <a:fill>
          <a:solidFill>
            <a:srgbClr val="747676">
              <a:alpha val="63790"/>
            </a:srgbClr>
          </a:solidFill>
        </a:fill>
      </a:tcStyle>
    </a:band2H>
    <a:firstCol>
      <a:tcTxStyle b="on" i="off">
        <a:font>
          <a:latin typeface="Helvetica Neue"/>
          <a:ea typeface="Helvetica Neue"/>
          <a:cs typeface="Helvetica Neue"/>
        </a:font>
        <a:srgbClr val="FFFFFF"/>
      </a:tcTxStyle>
      <a:tcStyle>
        <a:tcBdr>
          <a:left>
            <a:ln w="12700" cap="flat">
              <a:noFill/>
              <a:miter lim="400000"/>
            </a:ln>
          </a:left>
          <a:right>
            <a:ln w="25400" cap="flat">
              <a:solidFill>
                <a:srgbClr val="929292"/>
              </a:solidFill>
              <a:prstDash val="solid"/>
              <a:miter lim="400000"/>
            </a:ln>
          </a:right>
          <a:top>
            <a:ln w="25400" cap="flat">
              <a:solidFill>
                <a:srgbClr val="929292"/>
              </a:solidFill>
              <a:prstDash val="solid"/>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Col>
    <a:lastRow>
      <a:tcTxStyle b="off" i="off">
        <a:font>
          <a:latin typeface="Helvetica Neue"/>
          <a:ea typeface="Helvetica Neue"/>
          <a:cs typeface="Helvetica Neue"/>
        </a:font>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25400" cap="flat">
              <a:solidFill>
                <a:srgbClr val="929292"/>
              </a:solidFill>
              <a:prstDash val="solid"/>
              <a:miter lim="400000"/>
            </a:ln>
          </a:top>
          <a:bottom>
            <a:ln w="12700" cap="flat">
              <a:noFill/>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lastRow>
    <a:firstRow>
      <a:tcTxStyle b="on" i="off">
        <a:font>
          <a:latin typeface="Helvetica Neue"/>
          <a:ea typeface="Helvetica Neue"/>
          <a:cs typeface="Helvetica Neue"/>
        </a:font>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12700" cap="flat">
              <a:noFill/>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50" Type="http://schemas.openxmlformats.org/officeDocument/2006/relationships/slide" Target="slides/slide43.xml"/><Relationship Id="rId51" Type="http://schemas.openxmlformats.org/officeDocument/2006/relationships/slide" Target="slides/slide44.xml"/><Relationship Id="rId52" Type="http://schemas.openxmlformats.org/officeDocument/2006/relationships/slide" Target="slides/slide45.xml"/><Relationship Id="rId53" Type="http://schemas.openxmlformats.org/officeDocument/2006/relationships/slide" Target="slides/slide46.xml"/><Relationship Id="rId54" Type="http://schemas.openxmlformats.org/officeDocument/2006/relationships/slide" Target="slides/slide47.xml"/><Relationship Id="rId55" Type="http://schemas.openxmlformats.org/officeDocument/2006/relationships/slide" Target="slides/slide48.xml"/><Relationship Id="rId56" Type="http://schemas.openxmlformats.org/officeDocument/2006/relationships/slide" Target="slides/slide49.xml"/><Relationship Id="rId57" Type="http://schemas.openxmlformats.org/officeDocument/2006/relationships/slide" Target="slides/slide50.xml"/><Relationship Id="rId58" Type="http://schemas.openxmlformats.org/officeDocument/2006/relationships/slide" Target="slides/slide51.xml"/><Relationship Id="rId59" Type="http://schemas.openxmlformats.org/officeDocument/2006/relationships/slide" Target="slides/slide52.xml"/><Relationship Id="rId60" Type="http://schemas.openxmlformats.org/officeDocument/2006/relationships/slide" Target="slides/slide53.xml"/><Relationship Id="rId61" Type="http://schemas.openxmlformats.org/officeDocument/2006/relationships/slide" Target="slides/slide54.xml"/><Relationship Id="rId62" Type="http://schemas.openxmlformats.org/officeDocument/2006/relationships/slide" Target="slides/slide55.xml"/><Relationship Id="rId63" Type="http://schemas.openxmlformats.org/officeDocument/2006/relationships/slide" Target="slides/slide56.xml"/><Relationship Id="rId64" Type="http://schemas.openxmlformats.org/officeDocument/2006/relationships/slide" Target="slides/slide57.xml"/><Relationship Id="rId65" Type="http://schemas.openxmlformats.org/officeDocument/2006/relationships/slide" Target="slides/slide58.xml"/><Relationship Id="rId66" Type="http://schemas.openxmlformats.org/officeDocument/2006/relationships/slide" Target="slides/slide59.xml"/><Relationship Id="rId67" Type="http://schemas.openxmlformats.org/officeDocument/2006/relationships/slide" Target="slides/slide60.xml"/><Relationship Id="rId68" Type="http://schemas.openxmlformats.org/officeDocument/2006/relationships/slide" Target="slides/slide61.xml"/><Relationship Id="rId69" Type="http://schemas.openxmlformats.org/officeDocument/2006/relationships/slide" Target="slides/slide62.xml"/><Relationship Id="rId70" Type="http://schemas.openxmlformats.org/officeDocument/2006/relationships/slide" Target="slides/slide63.xml"/><Relationship Id="rId71" Type="http://schemas.openxmlformats.org/officeDocument/2006/relationships/slide" Target="slides/slide64.xml"/><Relationship Id="rId72" Type="http://schemas.openxmlformats.org/officeDocument/2006/relationships/slide" Target="slides/slide65.xml"/><Relationship Id="rId73" Type="http://schemas.openxmlformats.org/officeDocument/2006/relationships/slide" Target="slides/slide66.xml"/><Relationship Id="rId74" Type="http://schemas.openxmlformats.org/officeDocument/2006/relationships/slide" Target="slides/slide67.xml"/><Relationship Id="rId75" Type="http://schemas.openxmlformats.org/officeDocument/2006/relationships/slide" Target="slides/slide68.xml"/><Relationship Id="rId76" Type="http://schemas.openxmlformats.org/officeDocument/2006/relationships/slide" Target="slides/slide69.xml"/><Relationship Id="rId77" Type="http://schemas.openxmlformats.org/officeDocument/2006/relationships/slide" Target="slides/slide70.xml"/><Relationship Id="rId78" Type="http://schemas.openxmlformats.org/officeDocument/2006/relationships/slide" Target="slides/slide71.xml"/><Relationship Id="rId79" Type="http://schemas.openxmlformats.org/officeDocument/2006/relationships/slide" Target="slides/slide72.xml"/><Relationship Id="rId80" Type="http://schemas.openxmlformats.org/officeDocument/2006/relationships/slide" Target="slides/slide73.xml"/><Relationship Id="rId81" Type="http://schemas.openxmlformats.org/officeDocument/2006/relationships/slide" Target="slides/slide74.xml"/><Relationship Id="rId82" Type="http://schemas.openxmlformats.org/officeDocument/2006/relationships/slide" Target="slides/slide75.xml"/><Relationship Id="rId83" Type="http://schemas.openxmlformats.org/officeDocument/2006/relationships/slide" Target="slides/slide76.xml"/><Relationship Id="rId84" Type="http://schemas.openxmlformats.org/officeDocument/2006/relationships/slide" Target="slides/slide77.xml"/><Relationship Id="rId85" Type="http://schemas.openxmlformats.org/officeDocument/2006/relationships/slide" Target="slides/slide78.xml"/><Relationship Id="rId86" Type="http://schemas.openxmlformats.org/officeDocument/2006/relationships/slide" Target="slides/slide79.xml"/><Relationship Id="rId87" Type="http://schemas.openxmlformats.org/officeDocument/2006/relationships/slide" Target="slides/slide80.xml"/><Relationship Id="rId88" Type="http://schemas.openxmlformats.org/officeDocument/2006/relationships/slide" Target="slides/slide81.xml"/><Relationship Id="rId89" Type="http://schemas.openxmlformats.org/officeDocument/2006/relationships/slide" Target="slides/slide82.xml"/><Relationship Id="rId90" Type="http://schemas.openxmlformats.org/officeDocument/2006/relationships/slide" Target="slides/slide83.xml"/><Relationship Id="rId91" Type="http://schemas.openxmlformats.org/officeDocument/2006/relationships/slide" Target="slides/slide84.xml"/><Relationship Id="rId92" Type="http://schemas.openxmlformats.org/officeDocument/2006/relationships/slide" Target="slides/slide85.xml"/><Relationship Id="rId93" Type="http://schemas.openxmlformats.org/officeDocument/2006/relationships/slide" Target="slides/slide86.xml"/><Relationship Id="rId94" Type="http://schemas.openxmlformats.org/officeDocument/2006/relationships/slide" Target="slides/slide87.xml"/><Relationship Id="rId95" Type="http://schemas.openxmlformats.org/officeDocument/2006/relationships/slide" Target="slides/slide88.xml"/><Relationship Id="rId96" Type="http://schemas.openxmlformats.org/officeDocument/2006/relationships/slide" Target="slides/slide89.xml"/><Relationship Id="rId97" Type="http://schemas.openxmlformats.org/officeDocument/2006/relationships/slide" Target="slides/slide90.xml"/><Relationship Id="rId98" Type="http://schemas.openxmlformats.org/officeDocument/2006/relationships/slide" Target="slides/slide91.xml"/><Relationship Id="rId99" Type="http://schemas.openxmlformats.org/officeDocument/2006/relationships/slide" Target="slides/slide92.xml"/><Relationship Id="rId100" Type="http://schemas.openxmlformats.org/officeDocument/2006/relationships/slide" Target="slides/slide93.xml"/><Relationship Id="rId101" Type="http://schemas.openxmlformats.org/officeDocument/2006/relationships/slide" Target="slides/slide94.xml"/><Relationship Id="rId102" Type="http://schemas.openxmlformats.org/officeDocument/2006/relationships/slide" Target="slides/slide95.xml"/><Relationship Id="rId103" Type="http://schemas.openxmlformats.org/officeDocument/2006/relationships/slide" Target="slides/slide96.xml"/><Relationship Id="rId104" Type="http://schemas.openxmlformats.org/officeDocument/2006/relationships/slide" Target="slides/slide97.xml"/><Relationship Id="rId105" Type="http://schemas.openxmlformats.org/officeDocument/2006/relationships/slide" Target="slides/slide98.xml"/><Relationship Id="rId106" Type="http://schemas.openxmlformats.org/officeDocument/2006/relationships/slide" Target="slides/slide99.xml"/><Relationship Id="rId107" Type="http://schemas.openxmlformats.org/officeDocument/2006/relationships/slide" Target="slides/slide100.xml"/><Relationship Id="rId108" Type="http://schemas.openxmlformats.org/officeDocument/2006/relationships/slide" Target="slides/slide101.xml"/><Relationship Id="rId109" Type="http://schemas.openxmlformats.org/officeDocument/2006/relationships/slide" Target="slides/slide102.xml"/><Relationship Id="rId110" Type="http://schemas.openxmlformats.org/officeDocument/2006/relationships/slide" Target="slides/slide103.xml"/><Relationship Id="rId111" Type="http://schemas.openxmlformats.org/officeDocument/2006/relationships/slide" Target="slides/slide104.xml"/><Relationship Id="rId112" Type="http://schemas.openxmlformats.org/officeDocument/2006/relationships/slide" Target="slides/slide105.xml"/><Relationship Id="rId113" Type="http://schemas.openxmlformats.org/officeDocument/2006/relationships/slide" Target="slides/slide106.xml"/><Relationship Id="rId114" Type="http://schemas.openxmlformats.org/officeDocument/2006/relationships/slide" Target="slides/slide107.xml"/><Relationship Id="rId115" Type="http://schemas.openxmlformats.org/officeDocument/2006/relationships/slide" Target="slides/slide108.xml"/><Relationship Id="rId116" Type="http://schemas.openxmlformats.org/officeDocument/2006/relationships/slide" Target="slides/slide109.xml"/><Relationship Id="rId117" Type="http://schemas.openxmlformats.org/officeDocument/2006/relationships/slide" Target="slides/slide110.xml"/><Relationship Id="rId118" Type="http://schemas.openxmlformats.org/officeDocument/2006/relationships/slide" Target="slides/slide111.xml"/><Relationship Id="rId119" Type="http://schemas.openxmlformats.org/officeDocument/2006/relationships/slide" Target="slides/slide112.xml"/><Relationship Id="rId120" Type="http://schemas.openxmlformats.org/officeDocument/2006/relationships/slide" Target="slides/slide113.xml"/><Relationship Id="rId121" Type="http://schemas.openxmlformats.org/officeDocument/2006/relationships/slide" Target="slides/slide114.xml"/><Relationship Id="rId122" Type="http://schemas.openxmlformats.org/officeDocument/2006/relationships/slide" Target="slides/slide115.xml"/><Relationship Id="rId123" Type="http://schemas.openxmlformats.org/officeDocument/2006/relationships/slide" Target="slides/slide116.xml"/><Relationship Id="rId124" Type="http://schemas.openxmlformats.org/officeDocument/2006/relationships/slide" Target="slides/slide117.xml"/><Relationship Id="rId125" Type="http://schemas.openxmlformats.org/officeDocument/2006/relationships/slide" Target="slides/slide118.xml"/><Relationship Id="rId126" Type="http://schemas.openxmlformats.org/officeDocument/2006/relationships/slide" Target="slides/slide119.xml"/><Relationship Id="rId127" Type="http://schemas.openxmlformats.org/officeDocument/2006/relationships/slide" Target="slides/slide120.xml"/><Relationship Id="rId128" Type="http://schemas.openxmlformats.org/officeDocument/2006/relationships/slide" Target="slides/slide121.xml"/><Relationship Id="rId129" Type="http://schemas.openxmlformats.org/officeDocument/2006/relationships/slide" Target="slides/slide122.xml"/><Relationship Id="rId130" Type="http://schemas.openxmlformats.org/officeDocument/2006/relationships/slide" Target="slides/slide123.xml"/><Relationship Id="rId131" Type="http://schemas.openxmlformats.org/officeDocument/2006/relationships/slide" Target="slides/slide124.xml"/><Relationship Id="rId132" Type="http://schemas.openxmlformats.org/officeDocument/2006/relationships/slide" Target="slides/slide125.xml"/><Relationship Id="rId133" Type="http://schemas.openxmlformats.org/officeDocument/2006/relationships/slide" Target="slides/slide126.xml"/><Relationship Id="rId134" Type="http://schemas.openxmlformats.org/officeDocument/2006/relationships/slide" Target="slides/slide127.xml"/><Relationship Id="rId135" Type="http://schemas.openxmlformats.org/officeDocument/2006/relationships/slide" Target="slides/slide128.xml"/><Relationship Id="rId136" Type="http://schemas.openxmlformats.org/officeDocument/2006/relationships/slide" Target="slides/slide129.xml"/><Relationship Id="rId137" Type="http://schemas.openxmlformats.org/officeDocument/2006/relationships/slide" Target="slides/slide130.xml"/><Relationship Id="rId138" Type="http://schemas.openxmlformats.org/officeDocument/2006/relationships/slide" Target="slides/slide131.xml"/><Relationship Id="rId139" Type="http://schemas.openxmlformats.org/officeDocument/2006/relationships/slide" Target="slides/slide132.xml"/><Relationship Id="rId140" Type="http://schemas.openxmlformats.org/officeDocument/2006/relationships/slide" Target="slides/slide133.xml"/><Relationship Id="rId141" Type="http://schemas.openxmlformats.org/officeDocument/2006/relationships/slide" Target="slides/slide134.xml"/><Relationship Id="rId142" Type="http://schemas.openxmlformats.org/officeDocument/2006/relationships/slide" Target="slides/slide135.xml"/><Relationship Id="rId143" Type="http://schemas.openxmlformats.org/officeDocument/2006/relationships/slide" Target="slides/slide136.xml"/><Relationship Id="rId144" Type="http://schemas.openxmlformats.org/officeDocument/2006/relationships/slide" Target="slides/slide137.xml"/><Relationship Id="rId145" Type="http://schemas.openxmlformats.org/officeDocument/2006/relationships/slide" Target="slides/slide138.xml"/><Relationship Id="rId146" Type="http://schemas.openxmlformats.org/officeDocument/2006/relationships/slide" Target="slides/slide139.xml"/><Relationship Id="rId147" Type="http://schemas.openxmlformats.org/officeDocument/2006/relationships/slide" Target="slides/slide140.xml"/><Relationship Id="rId148" Type="http://schemas.openxmlformats.org/officeDocument/2006/relationships/slide" Target="slides/slide141.xml"/><Relationship Id="rId149" Type="http://schemas.openxmlformats.org/officeDocument/2006/relationships/slide" Target="slides/slide142.xml"/><Relationship Id="rId150" Type="http://schemas.openxmlformats.org/officeDocument/2006/relationships/slide" Target="slides/slide143.xml"/><Relationship Id="rId151" Type="http://schemas.openxmlformats.org/officeDocument/2006/relationships/slide" Target="slides/slide144.xml"/><Relationship Id="rId152" Type="http://schemas.openxmlformats.org/officeDocument/2006/relationships/slide" Target="slides/slide145.xml"/><Relationship Id="rId153" Type="http://schemas.openxmlformats.org/officeDocument/2006/relationships/slide" Target="slides/slide146.xml"/><Relationship Id="rId154" Type="http://schemas.openxmlformats.org/officeDocument/2006/relationships/slide" Target="slides/slide147.xml"/><Relationship Id="rId155" Type="http://schemas.openxmlformats.org/officeDocument/2006/relationships/slide" Target="slides/slide148.xml"/><Relationship Id="rId156" Type="http://schemas.openxmlformats.org/officeDocument/2006/relationships/slide" Target="slides/slide149.xml"/><Relationship Id="rId157" Type="http://schemas.openxmlformats.org/officeDocument/2006/relationships/slide" Target="slides/slide150.xml"/><Relationship Id="rId158" Type="http://schemas.openxmlformats.org/officeDocument/2006/relationships/slide" Target="slides/slide151.xml"/><Relationship Id="rId159" Type="http://schemas.openxmlformats.org/officeDocument/2006/relationships/slide" Target="slides/slide152.xml"/><Relationship Id="rId160" Type="http://schemas.openxmlformats.org/officeDocument/2006/relationships/slide" Target="slides/slide153.xml"/><Relationship Id="rId161" Type="http://schemas.openxmlformats.org/officeDocument/2006/relationships/slide" Target="slides/slide154.xml"/><Relationship Id="rId162" Type="http://schemas.openxmlformats.org/officeDocument/2006/relationships/slide" Target="slides/slide155.xml"/><Relationship Id="rId163" Type="http://schemas.openxmlformats.org/officeDocument/2006/relationships/slide" Target="slides/slide156.xml"/><Relationship Id="rId164" Type="http://schemas.openxmlformats.org/officeDocument/2006/relationships/slide" Target="slides/slide157.xml"/><Relationship Id="rId165" Type="http://schemas.openxmlformats.org/officeDocument/2006/relationships/slide" Target="slides/slide158.xml"/><Relationship Id="rId166" Type="http://schemas.openxmlformats.org/officeDocument/2006/relationships/slide" Target="slides/slide159.xml"/><Relationship Id="rId167" Type="http://schemas.openxmlformats.org/officeDocument/2006/relationships/slide" Target="slides/slide160.xml"/><Relationship Id="rId168" Type="http://schemas.openxmlformats.org/officeDocument/2006/relationships/slide" Target="slides/slide161.xml"/><Relationship Id="rId169" Type="http://schemas.openxmlformats.org/officeDocument/2006/relationships/slide" Target="slides/slide162.xml"/><Relationship Id="rId170" Type="http://schemas.openxmlformats.org/officeDocument/2006/relationships/slide" Target="slides/slide163.xml"/><Relationship Id="rId171" Type="http://schemas.openxmlformats.org/officeDocument/2006/relationships/slide" Target="slides/slide164.xml"/><Relationship Id="rId172" Type="http://schemas.openxmlformats.org/officeDocument/2006/relationships/slide" Target="slides/slide165.xml"/><Relationship Id="rId173" Type="http://schemas.openxmlformats.org/officeDocument/2006/relationships/slide" Target="slides/slide166.xml"/><Relationship Id="rId174" Type="http://schemas.openxmlformats.org/officeDocument/2006/relationships/slide" Target="slides/slide167.xml"/><Relationship Id="rId175" Type="http://schemas.openxmlformats.org/officeDocument/2006/relationships/slide" Target="slides/slide168.xml"/><Relationship Id="rId176" Type="http://schemas.openxmlformats.org/officeDocument/2006/relationships/slide" Target="slides/slide169.xml"/><Relationship Id="rId177" Type="http://schemas.openxmlformats.org/officeDocument/2006/relationships/slide" Target="slides/slide170.xml"/><Relationship Id="rId178" Type="http://schemas.openxmlformats.org/officeDocument/2006/relationships/slide" Target="slides/slide171.xml"/><Relationship Id="rId179" Type="http://schemas.openxmlformats.org/officeDocument/2006/relationships/slide" Target="slides/slide172.xml"/><Relationship Id="rId180" Type="http://schemas.openxmlformats.org/officeDocument/2006/relationships/slide" Target="slides/slide173.xml"/><Relationship Id="rId181" Type="http://schemas.openxmlformats.org/officeDocument/2006/relationships/slide" Target="slides/slide174.xml"/><Relationship Id="rId182" Type="http://schemas.openxmlformats.org/officeDocument/2006/relationships/slide" Target="slides/slide175.xml"/><Relationship Id="rId183" Type="http://schemas.openxmlformats.org/officeDocument/2006/relationships/slide" Target="slides/slide176.xml"/><Relationship Id="rId184" Type="http://schemas.openxmlformats.org/officeDocument/2006/relationships/slide" Target="slides/slide177.xml"/><Relationship Id="rId185" Type="http://schemas.openxmlformats.org/officeDocument/2006/relationships/slide" Target="slides/slide178.xml"/><Relationship Id="rId186" Type="http://schemas.openxmlformats.org/officeDocument/2006/relationships/slide" Target="slides/slide179.xml"/><Relationship Id="rId187" Type="http://schemas.openxmlformats.org/officeDocument/2006/relationships/slide" Target="slides/slide180.xml"/><Relationship Id="rId188" Type="http://schemas.openxmlformats.org/officeDocument/2006/relationships/slide" Target="slides/slide181.xml"/><Relationship Id="rId189" Type="http://schemas.openxmlformats.org/officeDocument/2006/relationships/slide" Target="slides/slide182.xml"/><Relationship Id="rId190" Type="http://schemas.openxmlformats.org/officeDocument/2006/relationships/slide" Target="slides/slide183.xml"/><Relationship Id="rId191" Type="http://schemas.openxmlformats.org/officeDocument/2006/relationships/slide" Target="slides/slide184.xml"/><Relationship Id="rId192" Type="http://schemas.openxmlformats.org/officeDocument/2006/relationships/slide" Target="slides/slide185.xml"/><Relationship Id="rId193" Type="http://schemas.openxmlformats.org/officeDocument/2006/relationships/slide" Target="slides/slide186.xml"/><Relationship Id="rId194" Type="http://schemas.openxmlformats.org/officeDocument/2006/relationships/slide" Target="slides/slide187.xml"/><Relationship Id="rId195" Type="http://schemas.openxmlformats.org/officeDocument/2006/relationships/slide" Target="slides/slide188.xml"/><Relationship Id="rId196" Type="http://schemas.openxmlformats.org/officeDocument/2006/relationships/slide" Target="slides/slide189.xml"/><Relationship Id="rId197" Type="http://schemas.openxmlformats.org/officeDocument/2006/relationships/slide" Target="slides/slide190.xml"/><Relationship Id="rId198" Type="http://schemas.openxmlformats.org/officeDocument/2006/relationships/slide" Target="slides/slide191.xml"/><Relationship Id="rId199" Type="http://schemas.openxmlformats.org/officeDocument/2006/relationships/slide" Target="slides/slide192.xml"/><Relationship Id="rId200" Type="http://schemas.openxmlformats.org/officeDocument/2006/relationships/slide" Target="slides/slide193.xml"/><Relationship Id="rId201" Type="http://schemas.openxmlformats.org/officeDocument/2006/relationships/slide" Target="slides/slide194.xml"/><Relationship Id="rId202" Type="http://schemas.openxmlformats.org/officeDocument/2006/relationships/slide" Target="slides/slide195.xml"/><Relationship Id="rId203" Type="http://schemas.openxmlformats.org/officeDocument/2006/relationships/slide" Target="slides/slide196.xml"/><Relationship Id="rId204" Type="http://schemas.openxmlformats.org/officeDocument/2006/relationships/slide" Target="slides/slide197.xml"/><Relationship Id="rId205" Type="http://schemas.openxmlformats.org/officeDocument/2006/relationships/slide" Target="slides/slide198.xml"/><Relationship Id="rId206" Type="http://schemas.openxmlformats.org/officeDocument/2006/relationships/slide" Target="slides/slide199.xml"/><Relationship Id="rId207" Type="http://schemas.openxmlformats.org/officeDocument/2006/relationships/slide" Target="slides/slide200.xml"/><Relationship Id="rId208" Type="http://schemas.openxmlformats.org/officeDocument/2006/relationships/slide" Target="slides/slide201.xml"/><Relationship Id="rId209" Type="http://schemas.openxmlformats.org/officeDocument/2006/relationships/slide" Target="slides/slide202.xml"/><Relationship Id="rId210" Type="http://schemas.openxmlformats.org/officeDocument/2006/relationships/slide" Target="slides/slide203.xml"/><Relationship Id="rId211" Type="http://schemas.openxmlformats.org/officeDocument/2006/relationships/slide" Target="slides/slide204.xml"/><Relationship Id="rId212" Type="http://schemas.openxmlformats.org/officeDocument/2006/relationships/slide" Target="slides/slide205.xml"/><Relationship Id="rId213" Type="http://schemas.openxmlformats.org/officeDocument/2006/relationships/slide" Target="slides/slide206.xml"/><Relationship Id="rId214" Type="http://schemas.openxmlformats.org/officeDocument/2006/relationships/slide" Target="slides/slide207.xml"/><Relationship Id="rId215" Type="http://schemas.openxmlformats.org/officeDocument/2006/relationships/slide" Target="slides/slide208.xml"/><Relationship Id="rId216" Type="http://schemas.openxmlformats.org/officeDocument/2006/relationships/slide" Target="slides/slide209.xml"/><Relationship Id="rId217" Type="http://schemas.openxmlformats.org/officeDocument/2006/relationships/slide" Target="slides/slide210.xml"/><Relationship Id="rId218" Type="http://schemas.openxmlformats.org/officeDocument/2006/relationships/slide" Target="slides/slide211.xml"/><Relationship Id="rId219" Type="http://schemas.openxmlformats.org/officeDocument/2006/relationships/slide" Target="slides/slide212.xml"/><Relationship Id="rId220" Type="http://schemas.openxmlformats.org/officeDocument/2006/relationships/slide" Target="slides/slide213.xml"/><Relationship Id="rId221" Type="http://schemas.openxmlformats.org/officeDocument/2006/relationships/slide" Target="slides/slide214.xml"/><Relationship Id="rId222" Type="http://schemas.openxmlformats.org/officeDocument/2006/relationships/slide" Target="slides/slide215.xml"/><Relationship Id="rId223" Type="http://schemas.openxmlformats.org/officeDocument/2006/relationships/slide" Target="slides/slide216.xml"/><Relationship Id="rId224" Type="http://schemas.openxmlformats.org/officeDocument/2006/relationships/slide" Target="slides/slide217.xml"/><Relationship Id="rId225" Type="http://schemas.openxmlformats.org/officeDocument/2006/relationships/slide" Target="slides/slide218.xml"/><Relationship Id="rId226" Type="http://schemas.openxmlformats.org/officeDocument/2006/relationships/slide" Target="slides/slide219.xml"/><Relationship Id="rId227" Type="http://schemas.openxmlformats.org/officeDocument/2006/relationships/slide" Target="slides/slide220.xml"/><Relationship Id="rId228" Type="http://schemas.openxmlformats.org/officeDocument/2006/relationships/slide" Target="slides/slide221.xml"/><Relationship Id="rId229" Type="http://schemas.openxmlformats.org/officeDocument/2006/relationships/slide" Target="slides/slide222.xml"/><Relationship Id="rId230" Type="http://schemas.openxmlformats.org/officeDocument/2006/relationships/slide" Target="slides/slide223.xml"/><Relationship Id="rId231" Type="http://schemas.openxmlformats.org/officeDocument/2006/relationships/slide" Target="slides/slide224.xml"/><Relationship Id="rId232" Type="http://schemas.openxmlformats.org/officeDocument/2006/relationships/slide" Target="slides/slide225.xml"/><Relationship Id="rId233" Type="http://schemas.openxmlformats.org/officeDocument/2006/relationships/slide" Target="slides/slide226.xml"/><Relationship Id="rId234" Type="http://schemas.openxmlformats.org/officeDocument/2006/relationships/slide" Target="slides/slide227.xml"/><Relationship Id="rId235" Type="http://schemas.openxmlformats.org/officeDocument/2006/relationships/slide" Target="slides/slide228.xml"/><Relationship Id="rId236" Type="http://schemas.openxmlformats.org/officeDocument/2006/relationships/slide" Target="slides/slide229.xml"/><Relationship Id="rId237" Type="http://schemas.openxmlformats.org/officeDocument/2006/relationships/slide" Target="slides/slide230.xml"/><Relationship Id="rId238" Type="http://schemas.openxmlformats.org/officeDocument/2006/relationships/slide" Target="slides/slide231.xml"/><Relationship Id="rId239" Type="http://schemas.openxmlformats.org/officeDocument/2006/relationships/slide" Target="slides/slide232.xml"/><Relationship Id="rId240" Type="http://schemas.openxmlformats.org/officeDocument/2006/relationships/slide" Target="slides/slide233.xml"/><Relationship Id="rId241" Type="http://schemas.openxmlformats.org/officeDocument/2006/relationships/slide" Target="slides/slide234.xml"/><Relationship Id="rId242" Type="http://schemas.openxmlformats.org/officeDocument/2006/relationships/slide" Target="slides/slide235.xml"/><Relationship Id="rId243" Type="http://schemas.openxmlformats.org/officeDocument/2006/relationships/slide" Target="slides/slide236.xml"/><Relationship Id="rId244" Type="http://schemas.openxmlformats.org/officeDocument/2006/relationships/slide" Target="slides/slide237.xml"/><Relationship Id="rId245" Type="http://schemas.openxmlformats.org/officeDocument/2006/relationships/slide" Target="slides/slide238.xml"/><Relationship Id="rId246" Type="http://schemas.openxmlformats.org/officeDocument/2006/relationships/slide" Target="slides/slide239.xml"/><Relationship Id="rId247" Type="http://schemas.openxmlformats.org/officeDocument/2006/relationships/slide" Target="slides/slide240.xml"/><Relationship Id="rId248" Type="http://schemas.openxmlformats.org/officeDocument/2006/relationships/slide" Target="slides/slide241.xml"/><Relationship Id="rId249" Type="http://schemas.openxmlformats.org/officeDocument/2006/relationships/slide" Target="slides/slide242.xml"/><Relationship Id="rId250" Type="http://schemas.openxmlformats.org/officeDocument/2006/relationships/slide" Target="slides/slide243.xml"/><Relationship Id="rId251" Type="http://schemas.openxmlformats.org/officeDocument/2006/relationships/slide" Target="slides/slide244.xml"/><Relationship Id="rId252" Type="http://schemas.openxmlformats.org/officeDocument/2006/relationships/slide" Target="slides/slide245.xml"/><Relationship Id="rId253" Type="http://schemas.openxmlformats.org/officeDocument/2006/relationships/slide" Target="slides/slide246.xml"/><Relationship Id="rId254" Type="http://schemas.openxmlformats.org/officeDocument/2006/relationships/slide" Target="slides/slide247.xml"/><Relationship Id="rId255" Type="http://schemas.openxmlformats.org/officeDocument/2006/relationships/slide" Target="slides/slide248.xml"/><Relationship Id="rId256" Type="http://schemas.openxmlformats.org/officeDocument/2006/relationships/slide" Target="slides/slide249.xml"/><Relationship Id="rId257" Type="http://schemas.openxmlformats.org/officeDocument/2006/relationships/slide" Target="slides/slide250.xml"/><Relationship Id="rId258" Type="http://schemas.openxmlformats.org/officeDocument/2006/relationships/slide" Target="slides/slide251.xml"/><Relationship Id="rId259" Type="http://schemas.openxmlformats.org/officeDocument/2006/relationships/slide" Target="slides/slide252.xml"/><Relationship Id="rId260" Type="http://schemas.openxmlformats.org/officeDocument/2006/relationships/slide" Target="slides/slide253.xml"/><Relationship Id="rId261" Type="http://schemas.openxmlformats.org/officeDocument/2006/relationships/slide" Target="slides/slide254.xml"/><Relationship Id="rId262" Type="http://schemas.openxmlformats.org/officeDocument/2006/relationships/slide" Target="slides/slide255.xml"/><Relationship Id="rId263" Type="http://schemas.openxmlformats.org/officeDocument/2006/relationships/slide" Target="slides/slide256.xml"/><Relationship Id="rId264" Type="http://schemas.openxmlformats.org/officeDocument/2006/relationships/slide" Target="slides/slide257.xml"/><Relationship Id="rId265" Type="http://schemas.openxmlformats.org/officeDocument/2006/relationships/slide" Target="slides/slide258.xml"/><Relationship Id="rId266" Type="http://schemas.openxmlformats.org/officeDocument/2006/relationships/slide" Target="slides/slide259.xml"/><Relationship Id="rId267" Type="http://schemas.openxmlformats.org/officeDocument/2006/relationships/slide" Target="slides/slide260.xml"/><Relationship Id="rId268" Type="http://schemas.openxmlformats.org/officeDocument/2006/relationships/slide" Target="slides/slide261.xml"/><Relationship Id="rId269" Type="http://schemas.openxmlformats.org/officeDocument/2006/relationships/slide" Target="slides/slide262.xml"/><Relationship Id="rId270" Type="http://schemas.openxmlformats.org/officeDocument/2006/relationships/slide" Target="slides/slide263.xml"/><Relationship Id="rId271" Type="http://schemas.openxmlformats.org/officeDocument/2006/relationships/slide" Target="slides/slide264.xml"/><Relationship Id="rId272" Type="http://schemas.openxmlformats.org/officeDocument/2006/relationships/slide" Target="slides/slide265.xml"/><Relationship Id="rId273" Type="http://schemas.openxmlformats.org/officeDocument/2006/relationships/slide" Target="slides/slide266.xml"/><Relationship Id="rId274" Type="http://schemas.openxmlformats.org/officeDocument/2006/relationships/slide" Target="slides/slide267.xml"/><Relationship Id="rId275" Type="http://schemas.openxmlformats.org/officeDocument/2006/relationships/slide" Target="slides/slide268.xml"/><Relationship Id="rId276" Type="http://schemas.openxmlformats.org/officeDocument/2006/relationships/slide" Target="slides/slide269.xml"/><Relationship Id="rId277" Type="http://schemas.openxmlformats.org/officeDocument/2006/relationships/slide" Target="slides/slide270.xml"/><Relationship Id="rId278" Type="http://schemas.openxmlformats.org/officeDocument/2006/relationships/slide" Target="slides/slide271.xml"/><Relationship Id="rId279" Type="http://schemas.openxmlformats.org/officeDocument/2006/relationships/slide" Target="slides/slide272.xml"/><Relationship Id="rId280" Type="http://schemas.openxmlformats.org/officeDocument/2006/relationships/slide" Target="slides/slide273.xml"/><Relationship Id="rId281" Type="http://schemas.openxmlformats.org/officeDocument/2006/relationships/slide" Target="slides/slide274.xml"/><Relationship Id="rId282" Type="http://schemas.openxmlformats.org/officeDocument/2006/relationships/slide" Target="slides/slide275.xml"/><Relationship Id="rId283" Type="http://schemas.openxmlformats.org/officeDocument/2006/relationships/slide" Target="slides/slide276.xml"/><Relationship Id="rId284" Type="http://schemas.openxmlformats.org/officeDocument/2006/relationships/slide" Target="slides/slide277.xml"/><Relationship Id="rId285" Type="http://schemas.openxmlformats.org/officeDocument/2006/relationships/slide" Target="slides/slide278.xml"/><Relationship Id="rId286" Type="http://schemas.openxmlformats.org/officeDocument/2006/relationships/slide" Target="slides/slide279.xml"/><Relationship Id="rId287" Type="http://schemas.openxmlformats.org/officeDocument/2006/relationships/slide" Target="slides/slide280.xml"/><Relationship Id="rId288" Type="http://schemas.openxmlformats.org/officeDocument/2006/relationships/slide" Target="slides/slide281.xml"/><Relationship Id="rId289" Type="http://schemas.openxmlformats.org/officeDocument/2006/relationships/slide" Target="slides/slide282.xml"/><Relationship Id="rId290" Type="http://schemas.openxmlformats.org/officeDocument/2006/relationships/slide" Target="slides/slide283.xml"/><Relationship Id="rId291" Type="http://schemas.openxmlformats.org/officeDocument/2006/relationships/slide" Target="slides/slide284.xml"/><Relationship Id="rId292" Type="http://schemas.openxmlformats.org/officeDocument/2006/relationships/slide" Target="slides/slide285.xml"/><Relationship Id="rId293" Type="http://schemas.openxmlformats.org/officeDocument/2006/relationships/slide" Target="slides/slide286.xml"/><Relationship Id="rId294" Type="http://schemas.openxmlformats.org/officeDocument/2006/relationships/slide" Target="slides/slide287.xml"/><Relationship Id="rId295" Type="http://schemas.openxmlformats.org/officeDocument/2006/relationships/slide" Target="slides/slide288.xml"/><Relationship Id="rId296" Type="http://schemas.openxmlformats.org/officeDocument/2006/relationships/slide" Target="slides/slide289.xml"/><Relationship Id="rId297" Type="http://schemas.openxmlformats.org/officeDocument/2006/relationships/slide" Target="slides/slide290.xml"/><Relationship Id="rId298" Type="http://schemas.openxmlformats.org/officeDocument/2006/relationships/slide" Target="slides/slide291.xml"/><Relationship Id="rId299" Type="http://schemas.openxmlformats.org/officeDocument/2006/relationships/slide" Target="slides/slide292.xml"/><Relationship Id="rId300" Type="http://schemas.openxmlformats.org/officeDocument/2006/relationships/slide" Target="slides/slide293.xml"/><Relationship Id="rId301" Type="http://schemas.openxmlformats.org/officeDocument/2006/relationships/slide" Target="slides/slide294.xml"/><Relationship Id="rId302" Type="http://schemas.openxmlformats.org/officeDocument/2006/relationships/slide" Target="slides/slide295.xml"/><Relationship Id="rId303" Type="http://schemas.openxmlformats.org/officeDocument/2006/relationships/slide" Target="slides/slide296.xml"/><Relationship Id="rId304" Type="http://schemas.openxmlformats.org/officeDocument/2006/relationships/slide" Target="slides/slide297.xml"/><Relationship Id="rId305" Type="http://schemas.openxmlformats.org/officeDocument/2006/relationships/slide" Target="slides/slide298.xml"/><Relationship Id="rId306" Type="http://schemas.openxmlformats.org/officeDocument/2006/relationships/slide" Target="slides/slide299.xml"/><Relationship Id="rId307" Type="http://schemas.openxmlformats.org/officeDocument/2006/relationships/slide" Target="slides/slide300.xml"/><Relationship Id="rId308" Type="http://schemas.openxmlformats.org/officeDocument/2006/relationships/slide" Target="slides/slide301.xml"/><Relationship Id="rId309" Type="http://schemas.openxmlformats.org/officeDocument/2006/relationships/slide" Target="slides/slide302.xml"/><Relationship Id="rId310" Type="http://schemas.openxmlformats.org/officeDocument/2006/relationships/slide" Target="slides/slide303.xml"/><Relationship Id="rId311" Type="http://schemas.openxmlformats.org/officeDocument/2006/relationships/slide" Target="slides/slide304.xml"/><Relationship Id="rId312" Type="http://schemas.openxmlformats.org/officeDocument/2006/relationships/slide" Target="slides/slide305.xml"/><Relationship Id="rId313" Type="http://schemas.openxmlformats.org/officeDocument/2006/relationships/slide" Target="slides/slide306.xml"/><Relationship Id="rId314" Type="http://schemas.openxmlformats.org/officeDocument/2006/relationships/slide" Target="slides/slide307.xml"/><Relationship Id="rId315" Type="http://schemas.openxmlformats.org/officeDocument/2006/relationships/slide" Target="slides/slide308.xml"/><Relationship Id="rId316" Type="http://schemas.openxmlformats.org/officeDocument/2006/relationships/slide" Target="slides/slide309.xml"/><Relationship Id="rId317" Type="http://schemas.openxmlformats.org/officeDocument/2006/relationships/slide" Target="slides/slide310.xml"/><Relationship Id="rId318" Type="http://schemas.openxmlformats.org/officeDocument/2006/relationships/slide" Target="slides/slide311.xml"/><Relationship Id="rId319" Type="http://schemas.openxmlformats.org/officeDocument/2006/relationships/slide" Target="slides/slide312.xml"/><Relationship Id="rId320" Type="http://schemas.openxmlformats.org/officeDocument/2006/relationships/slide" Target="slides/slide313.xml"/><Relationship Id="rId321" Type="http://schemas.openxmlformats.org/officeDocument/2006/relationships/slide" Target="slides/slide314.xml"/><Relationship Id="rId322" Type="http://schemas.openxmlformats.org/officeDocument/2006/relationships/slide" Target="slides/slide315.xml"/><Relationship Id="rId323" Type="http://schemas.openxmlformats.org/officeDocument/2006/relationships/slide" Target="slides/slide316.xml"/><Relationship Id="rId324" Type="http://schemas.openxmlformats.org/officeDocument/2006/relationships/slide" Target="slides/slide317.xml"/><Relationship Id="rId325" Type="http://schemas.openxmlformats.org/officeDocument/2006/relationships/slide" Target="slides/slide318.xml"/><Relationship Id="rId326" Type="http://schemas.openxmlformats.org/officeDocument/2006/relationships/slide" Target="slides/slide319.xml"/><Relationship Id="rId327" Type="http://schemas.openxmlformats.org/officeDocument/2006/relationships/slide" Target="slides/slide320.xml"/><Relationship Id="rId328" Type="http://schemas.openxmlformats.org/officeDocument/2006/relationships/slide" Target="slides/slide321.xml"/><Relationship Id="rId329" Type="http://schemas.openxmlformats.org/officeDocument/2006/relationships/slide" Target="slides/slide322.xml"/><Relationship Id="rId330" Type="http://schemas.openxmlformats.org/officeDocument/2006/relationships/slide" Target="slides/slide323.xml"/><Relationship Id="rId331" Type="http://schemas.openxmlformats.org/officeDocument/2006/relationships/slide" Target="slides/slide324.xml"/><Relationship Id="rId332" Type="http://schemas.openxmlformats.org/officeDocument/2006/relationships/slide" Target="slides/slide325.xml"/><Relationship Id="rId333" Type="http://schemas.openxmlformats.org/officeDocument/2006/relationships/slide" Target="slides/slide326.xml"/><Relationship Id="rId334" Type="http://schemas.openxmlformats.org/officeDocument/2006/relationships/slide" Target="slides/slide327.xml"/><Relationship Id="rId335" Type="http://schemas.openxmlformats.org/officeDocument/2006/relationships/slide" Target="slides/slide328.xml"/><Relationship Id="rId336" Type="http://schemas.openxmlformats.org/officeDocument/2006/relationships/slide" Target="slides/slide329.xml"/><Relationship Id="rId337" Type="http://schemas.openxmlformats.org/officeDocument/2006/relationships/slide" Target="slides/slide330.xml"/><Relationship Id="rId338" Type="http://schemas.openxmlformats.org/officeDocument/2006/relationships/slide" Target="slides/slide331.xml"/><Relationship Id="rId339" Type="http://schemas.openxmlformats.org/officeDocument/2006/relationships/slide" Target="slides/slide332.xml"/><Relationship Id="rId340" Type="http://schemas.openxmlformats.org/officeDocument/2006/relationships/slide" Target="slides/slide333.xml"/><Relationship Id="rId341" Type="http://schemas.openxmlformats.org/officeDocument/2006/relationships/slide" Target="slides/slide334.xml"/><Relationship Id="rId342" Type="http://schemas.openxmlformats.org/officeDocument/2006/relationships/slide" Target="slides/slide335.xml"/><Relationship Id="rId343" Type="http://schemas.openxmlformats.org/officeDocument/2006/relationships/slide" Target="slides/slide336.xml"/><Relationship Id="rId344" Type="http://schemas.openxmlformats.org/officeDocument/2006/relationships/slide" Target="slides/slide337.xml"/><Relationship Id="rId345" Type="http://schemas.openxmlformats.org/officeDocument/2006/relationships/slide" Target="slides/slide338.xml"/><Relationship Id="rId346" Type="http://schemas.openxmlformats.org/officeDocument/2006/relationships/slide" Target="slides/slide339.xml"/><Relationship Id="rId347" Type="http://schemas.openxmlformats.org/officeDocument/2006/relationships/slide" Target="slides/slide340.xml"/><Relationship Id="rId348" Type="http://schemas.openxmlformats.org/officeDocument/2006/relationships/slide" Target="slides/slide341.xml"/><Relationship Id="rId349" Type="http://schemas.openxmlformats.org/officeDocument/2006/relationships/slide" Target="slides/slide342.xml"/><Relationship Id="rId350" Type="http://schemas.openxmlformats.org/officeDocument/2006/relationships/slide" Target="slides/slide343.xml"/><Relationship Id="rId351" Type="http://schemas.openxmlformats.org/officeDocument/2006/relationships/slide" Target="slides/slide344.xml"/><Relationship Id="rId352" Type="http://schemas.openxmlformats.org/officeDocument/2006/relationships/slide" Target="slides/slide345.xml"/><Relationship Id="rId353" Type="http://schemas.openxmlformats.org/officeDocument/2006/relationships/slide" Target="slides/slide346.xml"/><Relationship Id="rId354" Type="http://schemas.openxmlformats.org/officeDocument/2006/relationships/slide" Target="slides/slide347.xml"/><Relationship Id="rId355" Type="http://schemas.openxmlformats.org/officeDocument/2006/relationships/slide" Target="slides/slide348.xml"/><Relationship Id="rId356" Type="http://schemas.openxmlformats.org/officeDocument/2006/relationships/slide" Target="slides/slide349.xml"/><Relationship Id="rId357" Type="http://schemas.openxmlformats.org/officeDocument/2006/relationships/slide" Target="slides/slide350.xml"/><Relationship Id="rId358" Type="http://schemas.openxmlformats.org/officeDocument/2006/relationships/slide" Target="slides/slide351.xml"/><Relationship Id="rId359" Type="http://schemas.openxmlformats.org/officeDocument/2006/relationships/slide" Target="slides/slide352.xml"/><Relationship Id="rId360" Type="http://schemas.openxmlformats.org/officeDocument/2006/relationships/slide" Target="slides/slide353.xml"/><Relationship Id="rId361" Type="http://schemas.openxmlformats.org/officeDocument/2006/relationships/slide" Target="slides/slide354.xml"/><Relationship Id="rId362" Type="http://schemas.openxmlformats.org/officeDocument/2006/relationships/slide" Target="slides/slide355.xml"/><Relationship Id="rId363" Type="http://schemas.openxmlformats.org/officeDocument/2006/relationships/slide" Target="slides/slide356.xml"/><Relationship Id="rId364" Type="http://schemas.openxmlformats.org/officeDocument/2006/relationships/slide" Target="slides/slide357.xml"/><Relationship Id="rId365" Type="http://schemas.openxmlformats.org/officeDocument/2006/relationships/slide" Target="slides/slide358.xml"/><Relationship Id="rId366" Type="http://schemas.openxmlformats.org/officeDocument/2006/relationships/slide" Target="slides/slide359.xml"/><Relationship Id="rId367" Type="http://schemas.openxmlformats.org/officeDocument/2006/relationships/slide" Target="slides/slide360.xml"/><Relationship Id="rId368" Type="http://schemas.openxmlformats.org/officeDocument/2006/relationships/slide" Target="slides/slide361.xml"/><Relationship Id="rId369" Type="http://schemas.openxmlformats.org/officeDocument/2006/relationships/slide" Target="slides/slide362.xml"/><Relationship Id="rId370" Type="http://schemas.openxmlformats.org/officeDocument/2006/relationships/slide" Target="slides/slide363.xml"/><Relationship Id="rId371" Type="http://schemas.openxmlformats.org/officeDocument/2006/relationships/slide" Target="slides/slide364.xml"/><Relationship Id="rId372" Type="http://schemas.openxmlformats.org/officeDocument/2006/relationships/slide" Target="slides/slide365.xml"/><Relationship Id="rId373" Type="http://schemas.openxmlformats.org/officeDocument/2006/relationships/slide" Target="slides/slide366.xml"/><Relationship Id="rId374" Type="http://schemas.openxmlformats.org/officeDocument/2006/relationships/slide" Target="slides/slide367.xml"/><Relationship Id="rId375" Type="http://schemas.openxmlformats.org/officeDocument/2006/relationships/slide" Target="slides/slide368.xml"/><Relationship Id="rId376" Type="http://schemas.openxmlformats.org/officeDocument/2006/relationships/slide" Target="slides/slide369.xml"/><Relationship Id="rId377" Type="http://schemas.openxmlformats.org/officeDocument/2006/relationships/slide" Target="slides/slide370.xml"/><Relationship Id="rId378" Type="http://schemas.openxmlformats.org/officeDocument/2006/relationships/slide" Target="slides/slide371.xml"/><Relationship Id="rId379" Type="http://schemas.openxmlformats.org/officeDocument/2006/relationships/slide" Target="slides/slide372.xml"/><Relationship Id="rId380" Type="http://schemas.openxmlformats.org/officeDocument/2006/relationships/slide" Target="slides/slide373.xml"/><Relationship Id="rId381" Type="http://schemas.openxmlformats.org/officeDocument/2006/relationships/slide" Target="slides/slide374.xml"/><Relationship Id="rId382" Type="http://schemas.openxmlformats.org/officeDocument/2006/relationships/slide" Target="slides/slide375.xml"/><Relationship Id="rId383" Type="http://schemas.openxmlformats.org/officeDocument/2006/relationships/slide" Target="slides/slide376.xml"/><Relationship Id="rId384" Type="http://schemas.openxmlformats.org/officeDocument/2006/relationships/slide" Target="slides/slide377.xml"/><Relationship Id="rId385" Type="http://schemas.openxmlformats.org/officeDocument/2006/relationships/slide" Target="slides/slide378.xml"/><Relationship Id="rId386" Type="http://schemas.openxmlformats.org/officeDocument/2006/relationships/slide" Target="slides/slide379.xml"/><Relationship Id="rId387" Type="http://schemas.openxmlformats.org/officeDocument/2006/relationships/slide" Target="slides/slide380.xml"/><Relationship Id="rId388" Type="http://schemas.openxmlformats.org/officeDocument/2006/relationships/slide" Target="slides/slide381.xml"/><Relationship Id="rId389" Type="http://schemas.openxmlformats.org/officeDocument/2006/relationships/slide" Target="slides/slide382.xml"/><Relationship Id="rId390" Type="http://schemas.openxmlformats.org/officeDocument/2006/relationships/slide" Target="slides/slide383.xml"/><Relationship Id="rId391" Type="http://schemas.openxmlformats.org/officeDocument/2006/relationships/slide" Target="slides/slide384.xml"/><Relationship Id="rId392" Type="http://schemas.openxmlformats.org/officeDocument/2006/relationships/slide" Target="slides/slide385.xml"/><Relationship Id="rId393" Type="http://schemas.openxmlformats.org/officeDocument/2006/relationships/slide" Target="slides/slide386.xml"/><Relationship Id="rId394" Type="http://schemas.openxmlformats.org/officeDocument/2006/relationships/slide" Target="slides/slide387.xml"/><Relationship Id="rId395" Type="http://schemas.openxmlformats.org/officeDocument/2006/relationships/slide" Target="slides/slide388.xml"/><Relationship Id="rId396" Type="http://schemas.openxmlformats.org/officeDocument/2006/relationships/slide" Target="slides/slide389.xml"/><Relationship Id="rId397" Type="http://schemas.openxmlformats.org/officeDocument/2006/relationships/slide" Target="slides/slide390.xml"/><Relationship Id="rId398" Type="http://schemas.openxmlformats.org/officeDocument/2006/relationships/slide" Target="slides/slide391.xml"/><Relationship Id="rId399" Type="http://schemas.openxmlformats.org/officeDocument/2006/relationships/slide" Target="slides/slide392.xml"/><Relationship Id="rId400" Type="http://schemas.openxmlformats.org/officeDocument/2006/relationships/slide" Target="slides/slide393.xml"/><Relationship Id="rId401" Type="http://schemas.openxmlformats.org/officeDocument/2006/relationships/slide" Target="slides/slide394.xml"/><Relationship Id="rId402" Type="http://schemas.openxmlformats.org/officeDocument/2006/relationships/slide" Target="slides/slide395.xml"/><Relationship Id="rId403" Type="http://schemas.openxmlformats.org/officeDocument/2006/relationships/slide" Target="slides/slide396.xml"/><Relationship Id="rId404" Type="http://schemas.openxmlformats.org/officeDocument/2006/relationships/slide" Target="slides/slide397.xml"/><Relationship Id="rId405" Type="http://schemas.openxmlformats.org/officeDocument/2006/relationships/slide" Target="slides/slide398.xml"/><Relationship Id="rId406" Type="http://schemas.openxmlformats.org/officeDocument/2006/relationships/slide" Target="slides/slide399.xml"/><Relationship Id="rId407" Type="http://schemas.openxmlformats.org/officeDocument/2006/relationships/slide" Target="slides/slide400.xml"/><Relationship Id="rId408" Type="http://schemas.openxmlformats.org/officeDocument/2006/relationships/slide" Target="slides/slide401.xml"/><Relationship Id="rId409" Type="http://schemas.openxmlformats.org/officeDocument/2006/relationships/slide" Target="slides/slide402.xml"/><Relationship Id="rId410" Type="http://schemas.openxmlformats.org/officeDocument/2006/relationships/slide" Target="slides/slide403.xml"/><Relationship Id="rId411" Type="http://schemas.openxmlformats.org/officeDocument/2006/relationships/slide" Target="slides/slide404.xml"/><Relationship Id="rId412" Type="http://schemas.openxmlformats.org/officeDocument/2006/relationships/slide" Target="slides/slide405.xml"/><Relationship Id="rId413" Type="http://schemas.openxmlformats.org/officeDocument/2006/relationships/slide" Target="slides/slide406.xml"/><Relationship Id="rId414" Type="http://schemas.openxmlformats.org/officeDocument/2006/relationships/slide" Target="slides/slide407.xml"/><Relationship Id="rId415" Type="http://schemas.openxmlformats.org/officeDocument/2006/relationships/slide" Target="slides/slide408.xml"/><Relationship Id="rId416" Type="http://schemas.openxmlformats.org/officeDocument/2006/relationships/slide" Target="slides/slide409.xml"/><Relationship Id="rId417" Type="http://schemas.openxmlformats.org/officeDocument/2006/relationships/slide" Target="slides/slide410.xml"/><Relationship Id="rId418" Type="http://schemas.openxmlformats.org/officeDocument/2006/relationships/slide" Target="slides/slide411.xml"/><Relationship Id="rId419" Type="http://schemas.openxmlformats.org/officeDocument/2006/relationships/slide" Target="slides/slide412.xml"/><Relationship Id="rId420" Type="http://schemas.openxmlformats.org/officeDocument/2006/relationships/slide" Target="slides/slide413.xml"/><Relationship Id="rId421" Type="http://schemas.openxmlformats.org/officeDocument/2006/relationships/slide" Target="slides/slide414.xml"/><Relationship Id="rId422" Type="http://schemas.openxmlformats.org/officeDocument/2006/relationships/slide" Target="slides/slide415.xml"/><Relationship Id="rId423" Type="http://schemas.openxmlformats.org/officeDocument/2006/relationships/slide" Target="slides/slide416.xml"/><Relationship Id="rId424" Type="http://schemas.openxmlformats.org/officeDocument/2006/relationships/slide" Target="slides/slide417.xml"/><Relationship Id="rId425" Type="http://schemas.openxmlformats.org/officeDocument/2006/relationships/slide" Target="slides/slide418.xml"/><Relationship Id="rId426" Type="http://schemas.openxmlformats.org/officeDocument/2006/relationships/slide" Target="slides/slide419.xml"/><Relationship Id="rId427" Type="http://schemas.openxmlformats.org/officeDocument/2006/relationships/slide" Target="slides/slide420.xml"/><Relationship Id="rId428" Type="http://schemas.openxmlformats.org/officeDocument/2006/relationships/slide" Target="slides/slide421.xml"/><Relationship Id="rId429" Type="http://schemas.openxmlformats.org/officeDocument/2006/relationships/slide" Target="slides/slide422.xml"/><Relationship Id="rId430" Type="http://schemas.openxmlformats.org/officeDocument/2006/relationships/slide" Target="slides/slide423.xml"/><Relationship Id="rId431" Type="http://schemas.openxmlformats.org/officeDocument/2006/relationships/slide" Target="slides/slide424.xml"/><Relationship Id="rId432" Type="http://schemas.openxmlformats.org/officeDocument/2006/relationships/slide" Target="slides/slide425.xml"/><Relationship Id="rId433" Type="http://schemas.openxmlformats.org/officeDocument/2006/relationships/slide" Target="slides/slide426.xml"/><Relationship Id="rId434" Type="http://schemas.openxmlformats.org/officeDocument/2006/relationships/slide" Target="slides/slide427.xml"/><Relationship Id="rId435" Type="http://schemas.openxmlformats.org/officeDocument/2006/relationships/slide" Target="slides/slide428.xml"/><Relationship Id="rId436" Type="http://schemas.openxmlformats.org/officeDocument/2006/relationships/slide" Target="slides/slide429.xml"/><Relationship Id="rId437" Type="http://schemas.openxmlformats.org/officeDocument/2006/relationships/slide" Target="slides/slide430.xml"/><Relationship Id="rId438" Type="http://schemas.openxmlformats.org/officeDocument/2006/relationships/slide" Target="slides/slide431.xml"/><Relationship Id="rId439" Type="http://schemas.openxmlformats.org/officeDocument/2006/relationships/slide" Target="slides/slide432.xml"/><Relationship Id="rId440" Type="http://schemas.openxmlformats.org/officeDocument/2006/relationships/slide" Target="slides/slide433.xml"/><Relationship Id="rId441" Type="http://schemas.openxmlformats.org/officeDocument/2006/relationships/slide" Target="slides/slide434.xml"/><Relationship Id="rId442" Type="http://schemas.openxmlformats.org/officeDocument/2006/relationships/slide" Target="slides/slide435.xml"/><Relationship Id="rId443" Type="http://schemas.openxmlformats.org/officeDocument/2006/relationships/slide" Target="slides/slide436.xml"/><Relationship Id="rId444" Type="http://schemas.openxmlformats.org/officeDocument/2006/relationships/slide" Target="slides/slide437.xml"/><Relationship Id="rId445" Type="http://schemas.openxmlformats.org/officeDocument/2006/relationships/slide" Target="slides/slide438.xml"/><Relationship Id="rId446" Type="http://schemas.openxmlformats.org/officeDocument/2006/relationships/slide" Target="slides/slide439.xml"/><Relationship Id="rId447" Type="http://schemas.openxmlformats.org/officeDocument/2006/relationships/slide" Target="slides/slide440.xml"/><Relationship Id="rId448" Type="http://schemas.openxmlformats.org/officeDocument/2006/relationships/slide" Target="slides/slide441.xml"/><Relationship Id="rId449" Type="http://schemas.openxmlformats.org/officeDocument/2006/relationships/slide" Target="slides/slide442.xml"/><Relationship Id="rId450" Type="http://schemas.openxmlformats.org/officeDocument/2006/relationships/slide" Target="slides/slide443.xml"/><Relationship Id="rId451" Type="http://schemas.openxmlformats.org/officeDocument/2006/relationships/slide" Target="slides/slide444.xml"/><Relationship Id="rId452" Type="http://schemas.openxmlformats.org/officeDocument/2006/relationships/slide" Target="slides/slide445.xml"/><Relationship Id="rId453" Type="http://schemas.openxmlformats.org/officeDocument/2006/relationships/slide" Target="slides/slide446.xml"/><Relationship Id="rId454" Type="http://schemas.openxmlformats.org/officeDocument/2006/relationships/slide" Target="slides/slide447.xml"/><Relationship Id="rId455" Type="http://schemas.openxmlformats.org/officeDocument/2006/relationships/slide" Target="slides/slide448.xml"/><Relationship Id="rId456" Type="http://schemas.openxmlformats.org/officeDocument/2006/relationships/slide" Target="slides/slide449.xml"/><Relationship Id="rId457" Type="http://schemas.openxmlformats.org/officeDocument/2006/relationships/slide" Target="slides/slide450.xml"/><Relationship Id="rId458" Type="http://schemas.openxmlformats.org/officeDocument/2006/relationships/slide" Target="slides/slide451.xml"/><Relationship Id="rId459" Type="http://schemas.openxmlformats.org/officeDocument/2006/relationships/slide" Target="slides/slide452.xml"/><Relationship Id="rId460" Type="http://schemas.openxmlformats.org/officeDocument/2006/relationships/slide" Target="slides/slide453.xml"/><Relationship Id="rId461" Type="http://schemas.openxmlformats.org/officeDocument/2006/relationships/slide" Target="slides/slide454.xml"/><Relationship Id="rId462" Type="http://schemas.openxmlformats.org/officeDocument/2006/relationships/slide" Target="slides/slide455.xml"/><Relationship Id="rId463" Type="http://schemas.openxmlformats.org/officeDocument/2006/relationships/slide" Target="slides/slide456.xml"/><Relationship Id="rId464" Type="http://schemas.openxmlformats.org/officeDocument/2006/relationships/slide" Target="slides/slide457.xml"/><Relationship Id="rId465" Type="http://schemas.openxmlformats.org/officeDocument/2006/relationships/slide" Target="slides/slide458.xml"/><Relationship Id="rId466" Type="http://schemas.openxmlformats.org/officeDocument/2006/relationships/slide" Target="slides/slide459.xml"/><Relationship Id="rId467" Type="http://schemas.openxmlformats.org/officeDocument/2006/relationships/slide" Target="slides/slide460.xml"/><Relationship Id="rId468" Type="http://schemas.openxmlformats.org/officeDocument/2006/relationships/slide" Target="slides/slide461.xml"/><Relationship Id="rId469" Type="http://schemas.openxmlformats.org/officeDocument/2006/relationships/slide" Target="slides/slide462.xml"/><Relationship Id="rId470" Type="http://schemas.openxmlformats.org/officeDocument/2006/relationships/slide" Target="slides/slide463.xml"/><Relationship Id="rId471" Type="http://schemas.openxmlformats.org/officeDocument/2006/relationships/slide" Target="slides/slide464.xml"/><Relationship Id="rId472" Type="http://schemas.openxmlformats.org/officeDocument/2006/relationships/slide" Target="slides/slide465.xml"/><Relationship Id="rId473" Type="http://schemas.openxmlformats.org/officeDocument/2006/relationships/slide" Target="slides/slide466.xml"/><Relationship Id="rId474" Type="http://schemas.openxmlformats.org/officeDocument/2006/relationships/slide" Target="slides/slide467.xml"/><Relationship Id="rId475" Type="http://schemas.openxmlformats.org/officeDocument/2006/relationships/slide" Target="slides/slide468.xml"/><Relationship Id="rId476" Type="http://schemas.openxmlformats.org/officeDocument/2006/relationships/slide" Target="slides/slide469.xml"/><Relationship Id="rId477" Type="http://schemas.openxmlformats.org/officeDocument/2006/relationships/slide" Target="slides/slide470.xml"/><Relationship Id="rId478" Type="http://schemas.openxmlformats.org/officeDocument/2006/relationships/slide" Target="slides/slide471.xml"/><Relationship Id="rId479" Type="http://schemas.openxmlformats.org/officeDocument/2006/relationships/slide" Target="slides/slide472.xml"/><Relationship Id="rId480" Type="http://schemas.openxmlformats.org/officeDocument/2006/relationships/slide" Target="slides/slide473.xml"/><Relationship Id="rId481" Type="http://schemas.openxmlformats.org/officeDocument/2006/relationships/slide" Target="slides/slide474.xml"/><Relationship Id="rId482" Type="http://schemas.openxmlformats.org/officeDocument/2006/relationships/slide" Target="slides/slide475.xml"/><Relationship Id="rId483" Type="http://schemas.openxmlformats.org/officeDocument/2006/relationships/slide" Target="slides/slide476.xml"/><Relationship Id="rId484" Type="http://schemas.openxmlformats.org/officeDocument/2006/relationships/slide" Target="slides/slide477.xml"/><Relationship Id="rId485" Type="http://schemas.openxmlformats.org/officeDocument/2006/relationships/slide" Target="slides/slide478.xml"/><Relationship Id="rId486" Type="http://schemas.openxmlformats.org/officeDocument/2006/relationships/slide" Target="slides/slide479.xml"/><Relationship Id="rId487" Type="http://schemas.openxmlformats.org/officeDocument/2006/relationships/slide" Target="slides/slide480.xml"/><Relationship Id="rId488" Type="http://schemas.openxmlformats.org/officeDocument/2006/relationships/slide" Target="slides/slide481.xml"/><Relationship Id="rId489" Type="http://schemas.openxmlformats.org/officeDocument/2006/relationships/slide" Target="slides/slide482.xml"/><Relationship Id="rId490" Type="http://schemas.openxmlformats.org/officeDocument/2006/relationships/slide" Target="slides/slide483.xml"/><Relationship Id="rId491" Type="http://schemas.openxmlformats.org/officeDocument/2006/relationships/slide" Target="slides/slide484.xml"/><Relationship Id="rId492" Type="http://schemas.openxmlformats.org/officeDocument/2006/relationships/slide" Target="slides/slide485.xml"/><Relationship Id="rId493" Type="http://schemas.openxmlformats.org/officeDocument/2006/relationships/slide" Target="slides/slide486.xml"/><Relationship Id="rId494" Type="http://schemas.openxmlformats.org/officeDocument/2006/relationships/slide" Target="slides/slide487.xml"/><Relationship Id="rId495" Type="http://schemas.openxmlformats.org/officeDocument/2006/relationships/slide" Target="slides/slide488.xml"/><Relationship Id="rId496" Type="http://schemas.openxmlformats.org/officeDocument/2006/relationships/slide" Target="slides/slide489.xml"/><Relationship Id="rId497" Type="http://schemas.openxmlformats.org/officeDocument/2006/relationships/slide" Target="slides/slide490.xml"/><Relationship Id="rId498" Type="http://schemas.openxmlformats.org/officeDocument/2006/relationships/slide" Target="slides/slide491.xml"/><Relationship Id="rId499" Type="http://schemas.openxmlformats.org/officeDocument/2006/relationships/slide" Target="slides/slide492.xml"/><Relationship Id="rId500" Type="http://schemas.openxmlformats.org/officeDocument/2006/relationships/slide" Target="slides/slide493.xml"/><Relationship Id="rId501" Type="http://schemas.openxmlformats.org/officeDocument/2006/relationships/slide" Target="slides/slide494.xml"/><Relationship Id="rId502" Type="http://schemas.openxmlformats.org/officeDocument/2006/relationships/slide" Target="slides/slide495.xml"/><Relationship Id="rId503" Type="http://schemas.openxmlformats.org/officeDocument/2006/relationships/slide" Target="slides/slide496.xml"/><Relationship Id="rId504" Type="http://schemas.openxmlformats.org/officeDocument/2006/relationships/slide" Target="slides/slide497.xml"/><Relationship Id="rId505" Type="http://schemas.openxmlformats.org/officeDocument/2006/relationships/slide" Target="slides/slide498.xml"/><Relationship Id="rId506" Type="http://schemas.openxmlformats.org/officeDocument/2006/relationships/slide" Target="slides/slide499.xml"/><Relationship Id="rId507" Type="http://schemas.openxmlformats.org/officeDocument/2006/relationships/slide" Target="slides/slide500.xml"/><Relationship Id="rId508" Type="http://schemas.openxmlformats.org/officeDocument/2006/relationships/slide" Target="slides/slide501.xml"/><Relationship Id="rId509" Type="http://schemas.openxmlformats.org/officeDocument/2006/relationships/slide" Target="slides/slide502.xml"/><Relationship Id="rId510" Type="http://schemas.openxmlformats.org/officeDocument/2006/relationships/slide" Target="slides/slide503.xml"/><Relationship Id="rId511" Type="http://schemas.openxmlformats.org/officeDocument/2006/relationships/slide" Target="slides/slide504.xml"/><Relationship Id="rId512" Type="http://schemas.openxmlformats.org/officeDocument/2006/relationships/slide" Target="slides/slide505.xml"/><Relationship Id="rId513" Type="http://schemas.openxmlformats.org/officeDocument/2006/relationships/slide" Target="slides/slide506.xml"/><Relationship Id="rId514" Type="http://schemas.openxmlformats.org/officeDocument/2006/relationships/slide" Target="slides/slide507.xml"/><Relationship Id="rId515" Type="http://schemas.openxmlformats.org/officeDocument/2006/relationships/slide" Target="slides/slide508.xml"/><Relationship Id="rId516" Type="http://schemas.openxmlformats.org/officeDocument/2006/relationships/slide" Target="slides/slide509.xml"/><Relationship Id="rId517" Type="http://schemas.openxmlformats.org/officeDocument/2006/relationships/slide" Target="slides/slide510.xml"/><Relationship Id="rId518" Type="http://schemas.openxmlformats.org/officeDocument/2006/relationships/slide" Target="slides/slide511.xml"/><Relationship Id="rId519" Type="http://schemas.openxmlformats.org/officeDocument/2006/relationships/slide" Target="slides/slide512.xml"/><Relationship Id="rId520" Type="http://schemas.openxmlformats.org/officeDocument/2006/relationships/slide" Target="slides/slide513.xml"/><Relationship Id="rId521" Type="http://schemas.openxmlformats.org/officeDocument/2006/relationships/slide" Target="slides/slide514.xml"/><Relationship Id="rId522" Type="http://schemas.openxmlformats.org/officeDocument/2006/relationships/slide" Target="slides/slide515.xml"/><Relationship Id="rId523" Type="http://schemas.openxmlformats.org/officeDocument/2006/relationships/slide" Target="slides/slide516.xml"/><Relationship Id="rId524" Type="http://schemas.openxmlformats.org/officeDocument/2006/relationships/slide" Target="slides/slide517.xml"/><Relationship Id="rId525" Type="http://schemas.openxmlformats.org/officeDocument/2006/relationships/slide" Target="slides/slide518.xml"/><Relationship Id="rId526" Type="http://schemas.openxmlformats.org/officeDocument/2006/relationships/slide" Target="slides/slide519.xml"/><Relationship Id="rId527" Type="http://schemas.openxmlformats.org/officeDocument/2006/relationships/slide" Target="slides/slide520.xml"/><Relationship Id="rId528" Type="http://schemas.openxmlformats.org/officeDocument/2006/relationships/slide" Target="slides/slide521.xml"/><Relationship Id="rId529" Type="http://schemas.openxmlformats.org/officeDocument/2006/relationships/slide" Target="slides/slide522.xml"/><Relationship Id="rId530" Type="http://schemas.openxmlformats.org/officeDocument/2006/relationships/slide" Target="slides/slide523.xml"/><Relationship Id="rId531" Type="http://schemas.openxmlformats.org/officeDocument/2006/relationships/slide" Target="slides/slide524.xml"/><Relationship Id="rId532" Type="http://schemas.openxmlformats.org/officeDocument/2006/relationships/slide" Target="slides/slide525.xml"/><Relationship Id="rId533" Type="http://schemas.openxmlformats.org/officeDocument/2006/relationships/slide" Target="slides/slide526.xml"/><Relationship Id="rId534" Type="http://schemas.openxmlformats.org/officeDocument/2006/relationships/slide" Target="slides/slide527.xml"/><Relationship Id="rId535" Type="http://schemas.openxmlformats.org/officeDocument/2006/relationships/slide" Target="slides/slide528.xml"/><Relationship Id="rId536" Type="http://schemas.openxmlformats.org/officeDocument/2006/relationships/slide" Target="slides/slide529.xml"/><Relationship Id="rId537" Type="http://schemas.openxmlformats.org/officeDocument/2006/relationships/slide" Target="slides/slide530.xml"/><Relationship Id="rId538" Type="http://schemas.openxmlformats.org/officeDocument/2006/relationships/slide" Target="slides/slide531.xml"/><Relationship Id="rId539" Type="http://schemas.openxmlformats.org/officeDocument/2006/relationships/slide" Target="slides/slide532.xml"/><Relationship Id="rId540" Type="http://schemas.openxmlformats.org/officeDocument/2006/relationships/slide" Target="slides/slide533.xml"/><Relationship Id="rId541" Type="http://schemas.openxmlformats.org/officeDocument/2006/relationships/slide" Target="slides/slide534.xml"/><Relationship Id="rId542" Type="http://schemas.openxmlformats.org/officeDocument/2006/relationships/slide" Target="slides/slide535.xml"/><Relationship Id="rId543" Type="http://schemas.openxmlformats.org/officeDocument/2006/relationships/slide" Target="slides/slide536.xml"/><Relationship Id="rId544" Type="http://schemas.openxmlformats.org/officeDocument/2006/relationships/slide" Target="slides/slide537.xml"/><Relationship Id="rId545" Type="http://schemas.openxmlformats.org/officeDocument/2006/relationships/slide" Target="slides/slide538.xml"/><Relationship Id="rId546" Type="http://schemas.openxmlformats.org/officeDocument/2006/relationships/slide" Target="slides/slide539.xml"/><Relationship Id="rId547" Type="http://schemas.openxmlformats.org/officeDocument/2006/relationships/slide" Target="slides/slide540.xml"/><Relationship Id="rId548" Type="http://schemas.openxmlformats.org/officeDocument/2006/relationships/slide" Target="slides/slide541.xml"/><Relationship Id="rId549" Type="http://schemas.openxmlformats.org/officeDocument/2006/relationships/slide" Target="slides/slide542.xml"/><Relationship Id="rId550" Type="http://schemas.openxmlformats.org/officeDocument/2006/relationships/slide" Target="slides/slide543.xml"/><Relationship Id="rId551" Type="http://schemas.openxmlformats.org/officeDocument/2006/relationships/slide" Target="slides/slide544.xml"/><Relationship Id="rId552" Type="http://schemas.openxmlformats.org/officeDocument/2006/relationships/slide" Target="slides/slide545.xml"/><Relationship Id="rId553" Type="http://schemas.openxmlformats.org/officeDocument/2006/relationships/slide" Target="slides/slide546.xml"/><Relationship Id="rId554" Type="http://schemas.openxmlformats.org/officeDocument/2006/relationships/slide" Target="slides/slide547.xml"/><Relationship Id="rId555" Type="http://schemas.openxmlformats.org/officeDocument/2006/relationships/slide" Target="slides/slide548.xml"/><Relationship Id="rId556" Type="http://schemas.openxmlformats.org/officeDocument/2006/relationships/slide" Target="slides/slide549.xml"/><Relationship Id="rId557" Type="http://schemas.openxmlformats.org/officeDocument/2006/relationships/slide" Target="slides/slide550.xml"/><Relationship Id="rId558" Type="http://schemas.openxmlformats.org/officeDocument/2006/relationships/slide" Target="slides/slide551.xml"/><Relationship Id="rId559" Type="http://schemas.openxmlformats.org/officeDocument/2006/relationships/slide" Target="slides/slide552.xml"/><Relationship Id="rId560" Type="http://schemas.openxmlformats.org/officeDocument/2006/relationships/slide" Target="slides/slide553.xml"/><Relationship Id="rId561" Type="http://schemas.openxmlformats.org/officeDocument/2006/relationships/slide" Target="slides/slide554.xml"/><Relationship Id="rId562" Type="http://schemas.openxmlformats.org/officeDocument/2006/relationships/slide" Target="slides/slide555.xml"/><Relationship Id="rId563" Type="http://schemas.openxmlformats.org/officeDocument/2006/relationships/slide" Target="slides/slide556.xml"/><Relationship Id="rId564" Type="http://schemas.openxmlformats.org/officeDocument/2006/relationships/slide" Target="slides/slide557.xml"/><Relationship Id="rId565" Type="http://schemas.openxmlformats.org/officeDocument/2006/relationships/slide" Target="slides/slide558.xml"/><Relationship Id="rId566" Type="http://schemas.openxmlformats.org/officeDocument/2006/relationships/slide" Target="slides/slide559.xml"/><Relationship Id="rId567" Type="http://schemas.openxmlformats.org/officeDocument/2006/relationships/slide" Target="slides/slide560.xml"/><Relationship Id="rId568" Type="http://schemas.openxmlformats.org/officeDocument/2006/relationships/slide" Target="slides/slide561.xml"/><Relationship Id="rId569" Type="http://schemas.openxmlformats.org/officeDocument/2006/relationships/slide" Target="slides/slide562.xml"/><Relationship Id="rId570" Type="http://schemas.openxmlformats.org/officeDocument/2006/relationships/slide" Target="slides/slide563.xml"/><Relationship Id="rId571" Type="http://schemas.openxmlformats.org/officeDocument/2006/relationships/slide" Target="slides/slide564.xml"/><Relationship Id="rId572" Type="http://schemas.openxmlformats.org/officeDocument/2006/relationships/slide" Target="slides/slide565.xml"/><Relationship Id="rId573" Type="http://schemas.openxmlformats.org/officeDocument/2006/relationships/slide" Target="slides/slide566.xml"/><Relationship Id="rId574" Type="http://schemas.openxmlformats.org/officeDocument/2006/relationships/slide" Target="slides/slide567.xml"/><Relationship Id="rId575" Type="http://schemas.openxmlformats.org/officeDocument/2006/relationships/slide" Target="slides/slide568.xml"/><Relationship Id="rId576" Type="http://schemas.openxmlformats.org/officeDocument/2006/relationships/slide" Target="slides/slide569.xml"/><Relationship Id="rId577" Type="http://schemas.openxmlformats.org/officeDocument/2006/relationships/slide" Target="slides/slide570.xml"/><Relationship Id="rId578" Type="http://schemas.openxmlformats.org/officeDocument/2006/relationships/slide" Target="slides/slide571.xml"/><Relationship Id="rId579" Type="http://schemas.openxmlformats.org/officeDocument/2006/relationships/slide" Target="slides/slide572.xml"/><Relationship Id="rId580" Type="http://schemas.openxmlformats.org/officeDocument/2006/relationships/slide" Target="slides/slide573.xml"/><Relationship Id="rId581" Type="http://schemas.openxmlformats.org/officeDocument/2006/relationships/slide" Target="slides/slide574.xml"/><Relationship Id="rId582" Type="http://schemas.openxmlformats.org/officeDocument/2006/relationships/slide" Target="slides/slide575.xml"/><Relationship Id="rId583" Type="http://schemas.openxmlformats.org/officeDocument/2006/relationships/slide" Target="slides/slide576.xml"/><Relationship Id="rId584" Type="http://schemas.openxmlformats.org/officeDocument/2006/relationships/slide" Target="slides/slide577.xml"/><Relationship Id="rId585" Type="http://schemas.openxmlformats.org/officeDocument/2006/relationships/slide" Target="slides/slide578.xml"/><Relationship Id="rId586" Type="http://schemas.openxmlformats.org/officeDocument/2006/relationships/slide" Target="slides/slide579.xml"/><Relationship Id="rId587" Type="http://schemas.openxmlformats.org/officeDocument/2006/relationships/slide" Target="slides/slide580.xml"/><Relationship Id="rId588" Type="http://schemas.openxmlformats.org/officeDocument/2006/relationships/slide" Target="slides/slide581.xml"/><Relationship Id="rId589" Type="http://schemas.openxmlformats.org/officeDocument/2006/relationships/slide" Target="slides/slide582.xml"/><Relationship Id="rId590" Type="http://schemas.openxmlformats.org/officeDocument/2006/relationships/slide" Target="slides/slide583.xml"/><Relationship Id="rId591" Type="http://schemas.openxmlformats.org/officeDocument/2006/relationships/slide" Target="slides/slide584.xml"/><Relationship Id="rId592" Type="http://schemas.openxmlformats.org/officeDocument/2006/relationships/slide" Target="slides/slide585.xml"/><Relationship Id="rId593" Type="http://schemas.openxmlformats.org/officeDocument/2006/relationships/slide" Target="slides/slide586.xml"/><Relationship Id="rId594" Type="http://schemas.openxmlformats.org/officeDocument/2006/relationships/slide" Target="slides/slide587.xml"/><Relationship Id="rId595" Type="http://schemas.openxmlformats.org/officeDocument/2006/relationships/slide" Target="slides/slide588.xml"/><Relationship Id="rId596" Type="http://schemas.openxmlformats.org/officeDocument/2006/relationships/slide" Target="slides/slide589.xml"/><Relationship Id="rId597" Type="http://schemas.openxmlformats.org/officeDocument/2006/relationships/slide" Target="slides/slide590.xml"/><Relationship Id="rId598" Type="http://schemas.openxmlformats.org/officeDocument/2006/relationships/slide" Target="slides/slide591.xml"/><Relationship Id="rId599" Type="http://schemas.openxmlformats.org/officeDocument/2006/relationships/slide" Target="slides/slide592.xml"/><Relationship Id="rId600" Type="http://schemas.openxmlformats.org/officeDocument/2006/relationships/slide" Target="slides/slide593.xml"/><Relationship Id="rId601" Type="http://schemas.openxmlformats.org/officeDocument/2006/relationships/slide" Target="slides/slide594.xml"/><Relationship Id="rId602" Type="http://schemas.openxmlformats.org/officeDocument/2006/relationships/slide" Target="slides/slide595.xml"/><Relationship Id="rId603" Type="http://schemas.openxmlformats.org/officeDocument/2006/relationships/slide" Target="slides/slide596.xml"/><Relationship Id="rId604" Type="http://schemas.openxmlformats.org/officeDocument/2006/relationships/slide" Target="slides/slide597.xml"/><Relationship Id="rId605" Type="http://schemas.openxmlformats.org/officeDocument/2006/relationships/slide" Target="slides/slide598.xml"/><Relationship Id="rId606" Type="http://schemas.openxmlformats.org/officeDocument/2006/relationships/slide" Target="slides/slide599.xml"/><Relationship Id="rId607" Type="http://schemas.openxmlformats.org/officeDocument/2006/relationships/slide" Target="slides/slide600.xml"/><Relationship Id="rId608" Type="http://schemas.openxmlformats.org/officeDocument/2006/relationships/slide" Target="slides/slide601.xml"/><Relationship Id="rId609" Type="http://schemas.openxmlformats.org/officeDocument/2006/relationships/slide" Target="slides/slide602.xml"/><Relationship Id="rId610" Type="http://schemas.openxmlformats.org/officeDocument/2006/relationships/slide" Target="slides/slide603.xml"/><Relationship Id="rId611" Type="http://schemas.openxmlformats.org/officeDocument/2006/relationships/slide" Target="slides/slide604.xml"/><Relationship Id="rId612" Type="http://schemas.openxmlformats.org/officeDocument/2006/relationships/slide" Target="slides/slide605.xml"/><Relationship Id="rId613" Type="http://schemas.openxmlformats.org/officeDocument/2006/relationships/slide" Target="slides/slide606.xml"/><Relationship Id="rId614" Type="http://schemas.openxmlformats.org/officeDocument/2006/relationships/slide" Target="slides/slide607.xml"/><Relationship Id="rId615" Type="http://schemas.openxmlformats.org/officeDocument/2006/relationships/slide" Target="slides/slide608.xml"/><Relationship Id="rId616" Type="http://schemas.openxmlformats.org/officeDocument/2006/relationships/slide" Target="slides/slide609.xml"/><Relationship Id="rId617" Type="http://schemas.openxmlformats.org/officeDocument/2006/relationships/slide" Target="slides/slide610.xml"/><Relationship Id="rId618" Type="http://schemas.openxmlformats.org/officeDocument/2006/relationships/slide" Target="slides/slide611.xml"/><Relationship Id="rId619" Type="http://schemas.openxmlformats.org/officeDocument/2006/relationships/slide" Target="slides/slide612.xml"/><Relationship Id="rId620" Type="http://schemas.openxmlformats.org/officeDocument/2006/relationships/slide" Target="slides/slide613.xml"/><Relationship Id="rId621" Type="http://schemas.openxmlformats.org/officeDocument/2006/relationships/slide" Target="slides/slide614.xml"/><Relationship Id="rId622" Type="http://schemas.openxmlformats.org/officeDocument/2006/relationships/slide" Target="slides/slide615.xml"/><Relationship Id="rId623" Type="http://schemas.openxmlformats.org/officeDocument/2006/relationships/slide" Target="slides/slide616.xml"/><Relationship Id="rId624" Type="http://schemas.openxmlformats.org/officeDocument/2006/relationships/slide" Target="slides/slide617.xml"/><Relationship Id="rId625" Type="http://schemas.openxmlformats.org/officeDocument/2006/relationships/slide" Target="slides/slide618.xml"/><Relationship Id="rId626" Type="http://schemas.openxmlformats.org/officeDocument/2006/relationships/slide" Target="slides/slide619.xml"/><Relationship Id="rId627" Type="http://schemas.openxmlformats.org/officeDocument/2006/relationships/slide" Target="slides/slide620.xml"/><Relationship Id="rId628" Type="http://schemas.openxmlformats.org/officeDocument/2006/relationships/slide" Target="slides/slide621.xml"/><Relationship Id="rId629" Type="http://schemas.openxmlformats.org/officeDocument/2006/relationships/slide" Target="slides/slide622.xml"/><Relationship Id="rId630" Type="http://schemas.openxmlformats.org/officeDocument/2006/relationships/slide" Target="slides/slide623.xml"/><Relationship Id="rId631" Type="http://schemas.openxmlformats.org/officeDocument/2006/relationships/slide" Target="slides/slide624.xml"/><Relationship Id="rId632" Type="http://schemas.openxmlformats.org/officeDocument/2006/relationships/slide" Target="slides/slide625.xml"/><Relationship Id="rId633" Type="http://schemas.openxmlformats.org/officeDocument/2006/relationships/slide" Target="slides/slide626.xml"/><Relationship Id="rId634" Type="http://schemas.openxmlformats.org/officeDocument/2006/relationships/slide" Target="slides/slide627.xml"/><Relationship Id="rId635" Type="http://schemas.openxmlformats.org/officeDocument/2006/relationships/slide" Target="slides/slide628.xml"/><Relationship Id="rId636" Type="http://schemas.openxmlformats.org/officeDocument/2006/relationships/slide" Target="slides/slide629.xml"/><Relationship Id="rId637" Type="http://schemas.openxmlformats.org/officeDocument/2006/relationships/slide" Target="slides/slide630.xml"/><Relationship Id="rId638" Type="http://schemas.openxmlformats.org/officeDocument/2006/relationships/slide" Target="slides/slide631.xml"/><Relationship Id="rId639" Type="http://schemas.openxmlformats.org/officeDocument/2006/relationships/slide" Target="slides/slide632.xml"/><Relationship Id="rId640" Type="http://schemas.openxmlformats.org/officeDocument/2006/relationships/slide" Target="slides/slide633.xml"/><Relationship Id="rId641" Type="http://schemas.openxmlformats.org/officeDocument/2006/relationships/slide" Target="slides/slide634.xml"/><Relationship Id="rId642" Type="http://schemas.openxmlformats.org/officeDocument/2006/relationships/slide" Target="slides/slide635.xml"/><Relationship Id="rId643" Type="http://schemas.openxmlformats.org/officeDocument/2006/relationships/slide" Target="slides/slide636.xml"/><Relationship Id="rId644" Type="http://schemas.openxmlformats.org/officeDocument/2006/relationships/slide" Target="slides/slide637.xml"/><Relationship Id="rId645" Type="http://schemas.openxmlformats.org/officeDocument/2006/relationships/slide" Target="slides/slide638.xml"/><Relationship Id="rId646" Type="http://schemas.openxmlformats.org/officeDocument/2006/relationships/slide" Target="slides/slide639.xml"/><Relationship Id="rId647" Type="http://schemas.openxmlformats.org/officeDocument/2006/relationships/slide" Target="slides/slide640.xml"/><Relationship Id="rId648" Type="http://schemas.openxmlformats.org/officeDocument/2006/relationships/slide" Target="slides/slide641.xml"/><Relationship Id="rId649" Type="http://schemas.openxmlformats.org/officeDocument/2006/relationships/slide" Target="slides/slide642.xml"/><Relationship Id="rId650" Type="http://schemas.openxmlformats.org/officeDocument/2006/relationships/slide" Target="slides/slide643.xml"/><Relationship Id="rId651" Type="http://schemas.openxmlformats.org/officeDocument/2006/relationships/slide" Target="slides/slide644.xml"/><Relationship Id="rId652" Type="http://schemas.openxmlformats.org/officeDocument/2006/relationships/slide" Target="slides/slide645.xml"/><Relationship Id="rId653" Type="http://schemas.openxmlformats.org/officeDocument/2006/relationships/slide" Target="slides/slide646.xml"/><Relationship Id="rId654" Type="http://schemas.openxmlformats.org/officeDocument/2006/relationships/slide" Target="slides/slide647.xml"/><Relationship Id="rId655" Type="http://schemas.openxmlformats.org/officeDocument/2006/relationships/slide" Target="slides/slide648.xml"/><Relationship Id="rId656" Type="http://schemas.openxmlformats.org/officeDocument/2006/relationships/slide" Target="slides/slide649.xml"/><Relationship Id="rId657" Type="http://schemas.openxmlformats.org/officeDocument/2006/relationships/slide" Target="slides/slide650.xml"/><Relationship Id="rId658" Type="http://schemas.openxmlformats.org/officeDocument/2006/relationships/slide" Target="slides/slide651.xml"/><Relationship Id="rId659" Type="http://schemas.openxmlformats.org/officeDocument/2006/relationships/slide" Target="slides/slide652.xml"/><Relationship Id="rId660" Type="http://schemas.openxmlformats.org/officeDocument/2006/relationships/slide" Target="slides/slide653.xml"/><Relationship Id="rId661" Type="http://schemas.openxmlformats.org/officeDocument/2006/relationships/slide" Target="slides/slide654.xml"/><Relationship Id="rId662" Type="http://schemas.openxmlformats.org/officeDocument/2006/relationships/slide" Target="slides/slide655.xml"/><Relationship Id="rId663" Type="http://schemas.openxmlformats.org/officeDocument/2006/relationships/slide" Target="slides/slide656.xml"/><Relationship Id="rId664" Type="http://schemas.openxmlformats.org/officeDocument/2006/relationships/slide" Target="slides/slide657.xml"/><Relationship Id="rId665" Type="http://schemas.openxmlformats.org/officeDocument/2006/relationships/slide" Target="slides/slide658.xml"/><Relationship Id="rId666" Type="http://schemas.openxmlformats.org/officeDocument/2006/relationships/slide" Target="slides/slide659.xml"/><Relationship Id="rId667" Type="http://schemas.openxmlformats.org/officeDocument/2006/relationships/slide" Target="slides/slide660.xml"/><Relationship Id="rId668" Type="http://schemas.openxmlformats.org/officeDocument/2006/relationships/slide" Target="slides/slide661.xml"/><Relationship Id="rId669" Type="http://schemas.openxmlformats.org/officeDocument/2006/relationships/slide" Target="slides/slide662.xml"/><Relationship Id="rId670" Type="http://schemas.openxmlformats.org/officeDocument/2006/relationships/slide" Target="slides/slide663.xml"/><Relationship Id="rId671" Type="http://schemas.openxmlformats.org/officeDocument/2006/relationships/slide" Target="slides/slide664.xml"/><Relationship Id="rId672" Type="http://schemas.openxmlformats.org/officeDocument/2006/relationships/slide" Target="slides/slide665.xml"/><Relationship Id="rId673" Type="http://schemas.openxmlformats.org/officeDocument/2006/relationships/slide" Target="slides/slide666.xml"/><Relationship Id="rId674" Type="http://schemas.openxmlformats.org/officeDocument/2006/relationships/slide" Target="slides/slide667.xml"/><Relationship Id="rId675" Type="http://schemas.openxmlformats.org/officeDocument/2006/relationships/slide" Target="slides/slide668.xml"/><Relationship Id="rId676" Type="http://schemas.openxmlformats.org/officeDocument/2006/relationships/slide" Target="slides/slide669.xml"/><Relationship Id="rId677" Type="http://schemas.openxmlformats.org/officeDocument/2006/relationships/slide" Target="slides/slide670.xml"/><Relationship Id="rId678" Type="http://schemas.openxmlformats.org/officeDocument/2006/relationships/slide" Target="slides/slide671.xml"/><Relationship Id="rId679" Type="http://schemas.openxmlformats.org/officeDocument/2006/relationships/slide" Target="slides/slide672.xml"/><Relationship Id="rId680" Type="http://schemas.openxmlformats.org/officeDocument/2006/relationships/slide" Target="slides/slide673.xml"/><Relationship Id="rId681" Type="http://schemas.openxmlformats.org/officeDocument/2006/relationships/slide" Target="slides/slide674.xml"/><Relationship Id="rId682" Type="http://schemas.openxmlformats.org/officeDocument/2006/relationships/slide" Target="slides/slide675.xml"/><Relationship Id="rId683" Type="http://schemas.openxmlformats.org/officeDocument/2006/relationships/slide" Target="slides/slide676.xml"/><Relationship Id="rId684" Type="http://schemas.openxmlformats.org/officeDocument/2006/relationships/slide" Target="slides/slide677.xml"/><Relationship Id="rId685" Type="http://schemas.openxmlformats.org/officeDocument/2006/relationships/slide" Target="slides/slide678.xml"/><Relationship Id="rId686" Type="http://schemas.openxmlformats.org/officeDocument/2006/relationships/slide" Target="slides/slide679.xml"/><Relationship Id="rId687" Type="http://schemas.openxmlformats.org/officeDocument/2006/relationships/slide" Target="slides/slide680.xml"/><Relationship Id="rId688" Type="http://schemas.openxmlformats.org/officeDocument/2006/relationships/slide" Target="slides/slide681.xml"/><Relationship Id="rId689" Type="http://schemas.openxmlformats.org/officeDocument/2006/relationships/slide" Target="slides/slide682.xml"/><Relationship Id="rId690" Type="http://schemas.openxmlformats.org/officeDocument/2006/relationships/slide" Target="slides/slide683.xml"/><Relationship Id="rId691" Type="http://schemas.openxmlformats.org/officeDocument/2006/relationships/slide" Target="slides/slide684.xml"/><Relationship Id="rId692" Type="http://schemas.openxmlformats.org/officeDocument/2006/relationships/slide" Target="slides/slide685.xml"/><Relationship Id="rId693" Type="http://schemas.openxmlformats.org/officeDocument/2006/relationships/slide" Target="slides/slide686.xml"/><Relationship Id="rId694" Type="http://schemas.openxmlformats.org/officeDocument/2006/relationships/slide" Target="slides/slide687.xml"/><Relationship Id="rId695" Type="http://schemas.openxmlformats.org/officeDocument/2006/relationships/slide" Target="slides/slide688.xml"/><Relationship Id="rId696" Type="http://schemas.openxmlformats.org/officeDocument/2006/relationships/slide" Target="slides/slide689.xml"/><Relationship Id="rId697" Type="http://schemas.openxmlformats.org/officeDocument/2006/relationships/slide" Target="slides/slide690.xml"/><Relationship Id="rId698" Type="http://schemas.openxmlformats.org/officeDocument/2006/relationships/slide" Target="slides/slide691.xml"/><Relationship Id="rId699" Type="http://schemas.openxmlformats.org/officeDocument/2006/relationships/slide" Target="slides/slide692.xml"/><Relationship Id="rId700" Type="http://schemas.openxmlformats.org/officeDocument/2006/relationships/slide" Target="slides/slide693.xml"/><Relationship Id="rId701" Type="http://schemas.openxmlformats.org/officeDocument/2006/relationships/slide" Target="slides/slide694.xml"/><Relationship Id="rId702" Type="http://schemas.openxmlformats.org/officeDocument/2006/relationships/slide" Target="slides/slide695.xml"/><Relationship Id="rId703" Type="http://schemas.openxmlformats.org/officeDocument/2006/relationships/slide" Target="slides/slide696.xml"/><Relationship Id="rId704" Type="http://schemas.openxmlformats.org/officeDocument/2006/relationships/slide" Target="slides/slide697.xml"/><Relationship Id="rId705" Type="http://schemas.openxmlformats.org/officeDocument/2006/relationships/slide" Target="slides/slide698.xml"/><Relationship Id="rId706" Type="http://schemas.openxmlformats.org/officeDocument/2006/relationships/slide" Target="slides/slide699.xml"/><Relationship Id="rId707" Type="http://schemas.openxmlformats.org/officeDocument/2006/relationships/slide" Target="slides/slide700.xml"/><Relationship Id="rId708" Type="http://schemas.openxmlformats.org/officeDocument/2006/relationships/slide" Target="slides/slide701.xml"/><Relationship Id="rId709" Type="http://schemas.openxmlformats.org/officeDocument/2006/relationships/slide" Target="slides/slide702.xml"/><Relationship Id="rId710" Type="http://schemas.openxmlformats.org/officeDocument/2006/relationships/slide" Target="slides/slide703.xml"/><Relationship Id="rId711" Type="http://schemas.openxmlformats.org/officeDocument/2006/relationships/slide" Target="slides/slide704.xml"/><Relationship Id="rId712" Type="http://schemas.openxmlformats.org/officeDocument/2006/relationships/slide" Target="slides/slide705.xml"/><Relationship Id="rId713" Type="http://schemas.openxmlformats.org/officeDocument/2006/relationships/slide" Target="slides/slide706.xml"/><Relationship Id="rId714" Type="http://schemas.openxmlformats.org/officeDocument/2006/relationships/slide" Target="slides/slide707.xml"/><Relationship Id="rId715" Type="http://schemas.openxmlformats.org/officeDocument/2006/relationships/slide" Target="slides/slide708.xml"/><Relationship Id="rId716" Type="http://schemas.openxmlformats.org/officeDocument/2006/relationships/slide" Target="slides/slide709.xml"/><Relationship Id="rId717" Type="http://schemas.openxmlformats.org/officeDocument/2006/relationships/slide" Target="slides/slide710.xml"/><Relationship Id="rId718" Type="http://schemas.openxmlformats.org/officeDocument/2006/relationships/slide" Target="slides/slide711.xml"/><Relationship Id="rId719" Type="http://schemas.openxmlformats.org/officeDocument/2006/relationships/slide" Target="slides/slide712.xml"/><Relationship Id="rId720" Type="http://schemas.openxmlformats.org/officeDocument/2006/relationships/slide" Target="slides/slide713.xml"/><Relationship Id="rId721" Type="http://schemas.openxmlformats.org/officeDocument/2006/relationships/slide" Target="slides/slide714.xml"/><Relationship Id="rId722" Type="http://schemas.openxmlformats.org/officeDocument/2006/relationships/slide" Target="slides/slide715.xml"/><Relationship Id="rId723" Type="http://schemas.openxmlformats.org/officeDocument/2006/relationships/slide" Target="slides/slide716.xml"/><Relationship Id="rId724" Type="http://schemas.openxmlformats.org/officeDocument/2006/relationships/slide" Target="slides/slide717.xml"/><Relationship Id="rId725" Type="http://schemas.openxmlformats.org/officeDocument/2006/relationships/slide" Target="slides/slide718.xml"/><Relationship Id="rId726" Type="http://schemas.openxmlformats.org/officeDocument/2006/relationships/slide" Target="slides/slide719.xml"/><Relationship Id="rId727" Type="http://schemas.openxmlformats.org/officeDocument/2006/relationships/slide" Target="slides/slide720.xml"/><Relationship Id="rId728" Type="http://schemas.openxmlformats.org/officeDocument/2006/relationships/slide" Target="slides/slide721.xml"/><Relationship Id="rId729" Type="http://schemas.openxmlformats.org/officeDocument/2006/relationships/slide" Target="slides/slide722.xml"/><Relationship Id="rId730" Type="http://schemas.openxmlformats.org/officeDocument/2006/relationships/slide" Target="slides/slide723.xml"/><Relationship Id="rId731" Type="http://schemas.openxmlformats.org/officeDocument/2006/relationships/slide" Target="slides/slide724.xml"/><Relationship Id="rId732" Type="http://schemas.openxmlformats.org/officeDocument/2006/relationships/slide" Target="slides/slide725.xml"/><Relationship Id="rId733" Type="http://schemas.openxmlformats.org/officeDocument/2006/relationships/slide" Target="slides/slide726.xml"/><Relationship Id="rId734" Type="http://schemas.openxmlformats.org/officeDocument/2006/relationships/slide" Target="slides/slide727.xml"/><Relationship Id="rId735" Type="http://schemas.openxmlformats.org/officeDocument/2006/relationships/slide" Target="slides/slide728.xml"/><Relationship Id="rId736" Type="http://schemas.openxmlformats.org/officeDocument/2006/relationships/slide" Target="slides/slide729.xml"/><Relationship Id="rId737" Type="http://schemas.openxmlformats.org/officeDocument/2006/relationships/slide" Target="slides/slide730.xml"/><Relationship Id="rId738" Type="http://schemas.openxmlformats.org/officeDocument/2006/relationships/slide" Target="slides/slide731.xml"/><Relationship Id="rId739" Type="http://schemas.openxmlformats.org/officeDocument/2006/relationships/slide" Target="slides/slide732.xml"/><Relationship Id="rId740" Type="http://schemas.openxmlformats.org/officeDocument/2006/relationships/slide" Target="slides/slide733.xml"/><Relationship Id="rId741" Type="http://schemas.openxmlformats.org/officeDocument/2006/relationships/slide" Target="slides/slide734.xml"/><Relationship Id="rId742" Type="http://schemas.openxmlformats.org/officeDocument/2006/relationships/slide" Target="slides/slide735.xml"/><Relationship Id="rId743" Type="http://schemas.openxmlformats.org/officeDocument/2006/relationships/slide" Target="slides/slide736.xml"/><Relationship Id="rId744" Type="http://schemas.openxmlformats.org/officeDocument/2006/relationships/slide" Target="slides/slide737.xml"/><Relationship Id="rId745" Type="http://schemas.openxmlformats.org/officeDocument/2006/relationships/slide" Target="slides/slide738.xml"/><Relationship Id="rId746" Type="http://schemas.openxmlformats.org/officeDocument/2006/relationships/slide" Target="slides/slide739.xml"/><Relationship Id="rId747" Type="http://schemas.openxmlformats.org/officeDocument/2006/relationships/slide" Target="slides/slide740.xml"/><Relationship Id="rId748" Type="http://schemas.openxmlformats.org/officeDocument/2006/relationships/slide" Target="slides/slide741.xml"/><Relationship Id="rId749" Type="http://schemas.openxmlformats.org/officeDocument/2006/relationships/slide" Target="slides/slide742.xml"/><Relationship Id="rId750" Type="http://schemas.openxmlformats.org/officeDocument/2006/relationships/slide" Target="slides/slide743.xml"/><Relationship Id="rId751" Type="http://schemas.openxmlformats.org/officeDocument/2006/relationships/slide" Target="slides/slide744.xml"/><Relationship Id="rId752" Type="http://schemas.openxmlformats.org/officeDocument/2006/relationships/slide" Target="slides/slide745.xml"/><Relationship Id="rId753" Type="http://schemas.openxmlformats.org/officeDocument/2006/relationships/slide" Target="slides/slide746.xml"/><Relationship Id="rId754" Type="http://schemas.openxmlformats.org/officeDocument/2006/relationships/slide" Target="slides/slide747.xml"/><Relationship Id="rId755" Type="http://schemas.openxmlformats.org/officeDocument/2006/relationships/slide" Target="slides/slide748.xml"/><Relationship Id="rId756" Type="http://schemas.openxmlformats.org/officeDocument/2006/relationships/slide" Target="slides/slide749.xml"/><Relationship Id="rId757" Type="http://schemas.openxmlformats.org/officeDocument/2006/relationships/slide" Target="slides/slide750.xml"/><Relationship Id="rId758" Type="http://schemas.openxmlformats.org/officeDocument/2006/relationships/slide" Target="slides/slide751.xml"/><Relationship Id="rId759" Type="http://schemas.openxmlformats.org/officeDocument/2006/relationships/slide" Target="slides/slide752.xml"/><Relationship Id="rId760" Type="http://schemas.openxmlformats.org/officeDocument/2006/relationships/slide" Target="slides/slide753.xml"/><Relationship Id="rId761" Type="http://schemas.openxmlformats.org/officeDocument/2006/relationships/slide" Target="slides/slide754.xml"/><Relationship Id="rId762" Type="http://schemas.openxmlformats.org/officeDocument/2006/relationships/slide" Target="slides/slide755.xml"/><Relationship Id="rId763" Type="http://schemas.openxmlformats.org/officeDocument/2006/relationships/slide" Target="slides/slide756.xml"/><Relationship Id="rId764" Type="http://schemas.openxmlformats.org/officeDocument/2006/relationships/slide" Target="slides/slide757.xml"/><Relationship Id="rId765" Type="http://schemas.openxmlformats.org/officeDocument/2006/relationships/slide" Target="slides/slide758.xml"/><Relationship Id="rId766" Type="http://schemas.openxmlformats.org/officeDocument/2006/relationships/slide" Target="slides/slide759.xml"/><Relationship Id="rId767" Type="http://schemas.openxmlformats.org/officeDocument/2006/relationships/slide" Target="slides/slide760.xml"/><Relationship Id="rId768" Type="http://schemas.openxmlformats.org/officeDocument/2006/relationships/slide" Target="slides/slide761.xml"/><Relationship Id="rId769" Type="http://schemas.openxmlformats.org/officeDocument/2006/relationships/slide" Target="slides/slide762.xml"/><Relationship Id="rId770" Type="http://schemas.openxmlformats.org/officeDocument/2006/relationships/slide" Target="slides/slide763.xml"/><Relationship Id="rId771" Type="http://schemas.openxmlformats.org/officeDocument/2006/relationships/slide" Target="slides/slide764.xml"/><Relationship Id="rId772" Type="http://schemas.openxmlformats.org/officeDocument/2006/relationships/slide" Target="slides/slide765.xml"/><Relationship Id="rId773" Type="http://schemas.openxmlformats.org/officeDocument/2006/relationships/slide" Target="slides/slide766.xml"/><Relationship Id="rId774" Type="http://schemas.openxmlformats.org/officeDocument/2006/relationships/slide" Target="slides/slide767.xml"/><Relationship Id="rId775" Type="http://schemas.openxmlformats.org/officeDocument/2006/relationships/slide" Target="slides/slide768.xml"/><Relationship Id="rId776" Type="http://schemas.openxmlformats.org/officeDocument/2006/relationships/slide" Target="slides/slide769.xml"/><Relationship Id="rId777" Type="http://schemas.openxmlformats.org/officeDocument/2006/relationships/slide" Target="slides/slide770.xml"/><Relationship Id="rId778" Type="http://schemas.openxmlformats.org/officeDocument/2006/relationships/slide" Target="slides/slide771.xml"/><Relationship Id="rId779" Type="http://schemas.openxmlformats.org/officeDocument/2006/relationships/slide" Target="slides/slide772.xml"/><Relationship Id="rId780" Type="http://schemas.openxmlformats.org/officeDocument/2006/relationships/slide" Target="slides/slide773.xml"/><Relationship Id="rId781" Type="http://schemas.openxmlformats.org/officeDocument/2006/relationships/slide" Target="slides/slide774.xml"/><Relationship Id="rId782" Type="http://schemas.openxmlformats.org/officeDocument/2006/relationships/slide" Target="slides/slide775.xml"/><Relationship Id="rId783" Type="http://schemas.openxmlformats.org/officeDocument/2006/relationships/slide" Target="slides/slide776.xml"/><Relationship Id="rId784" Type="http://schemas.openxmlformats.org/officeDocument/2006/relationships/slide" Target="slides/slide777.xml"/><Relationship Id="rId785" Type="http://schemas.openxmlformats.org/officeDocument/2006/relationships/slide" Target="slides/slide778.xml"/><Relationship Id="rId786" Type="http://schemas.openxmlformats.org/officeDocument/2006/relationships/slide" Target="slides/slide779.xml"/><Relationship Id="rId787" Type="http://schemas.openxmlformats.org/officeDocument/2006/relationships/slide" Target="slides/slide780.xml"/><Relationship Id="rId788" Type="http://schemas.openxmlformats.org/officeDocument/2006/relationships/slide" Target="slides/slide781.xml"/><Relationship Id="rId789" Type="http://schemas.openxmlformats.org/officeDocument/2006/relationships/slide" Target="slides/slide782.xml"/><Relationship Id="rId790" Type="http://schemas.openxmlformats.org/officeDocument/2006/relationships/slide" Target="slides/slide783.xml"/><Relationship Id="rId791" Type="http://schemas.openxmlformats.org/officeDocument/2006/relationships/slide" Target="slides/slide784.xml"/><Relationship Id="rId792" Type="http://schemas.openxmlformats.org/officeDocument/2006/relationships/slide" Target="slides/slide785.xml"/><Relationship Id="rId793" Type="http://schemas.openxmlformats.org/officeDocument/2006/relationships/slide" Target="slides/slide786.xml"/><Relationship Id="rId794" Type="http://schemas.openxmlformats.org/officeDocument/2006/relationships/slide" Target="slides/slide787.xml"/><Relationship Id="rId795" Type="http://schemas.openxmlformats.org/officeDocument/2006/relationships/slide" Target="slides/slide788.xml"/><Relationship Id="rId796" Type="http://schemas.openxmlformats.org/officeDocument/2006/relationships/slide" Target="slides/slide789.xml"/><Relationship Id="rId797" Type="http://schemas.openxmlformats.org/officeDocument/2006/relationships/slide" Target="slides/slide790.xml"/><Relationship Id="rId798" Type="http://schemas.openxmlformats.org/officeDocument/2006/relationships/slide" Target="slides/slide791.xml"/><Relationship Id="rId799" Type="http://schemas.openxmlformats.org/officeDocument/2006/relationships/slide" Target="slides/slide792.xml"/><Relationship Id="rId800" Type="http://schemas.openxmlformats.org/officeDocument/2006/relationships/slide" Target="slides/slide793.xml"/><Relationship Id="rId801" Type="http://schemas.openxmlformats.org/officeDocument/2006/relationships/slide" Target="slides/slide794.xml"/><Relationship Id="rId802" Type="http://schemas.openxmlformats.org/officeDocument/2006/relationships/slide" Target="slides/slide795.xml"/><Relationship Id="rId803" Type="http://schemas.openxmlformats.org/officeDocument/2006/relationships/slide" Target="slides/slide796.xml"/><Relationship Id="rId804" Type="http://schemas.openxmlformats.org/officeDocument/2006/relationships/slide" Target="slides/slide797.xml"/><Relationship Id="rId805" Type="http://schemas.openxmlformats.org/officeDocument/2006/relationships/slide" Target="slides/slide798.xml"/><Relationship Id="rId806" Type="http://schemas.openxmlformats.org/officeDocument/2006/relationships/slide" Target="slides/slide799.xml"/><Relationship Id="rId807" Type="http://schemas.openxmlformats.org/officeDocument/2006/relationships/slide" Target="slides/slide800.xml"/><Relationship Id="rId808" Type="http://schemas.openxmlformats.org/officeDocument/2006/relationships/slide" Target="slides/slide801.xml"/><Relationship Id="rId809" Type="http://schemas.openxmlformats.org/officeDocument/2006/relationships/slide" Target="slides/slide802.xml"/><Relationship Id="rId810" Type="http://schemas.openxmlformats.org/officeDocument/2006/relationships/slide" Target="slides/slide803.xml"/><Relationship Id="rId811" Type="http://schemas.openxmlformats.org/officeDocument/2006/relationships/slide" Target="slides/slide804.xml"/><Relationship Id="rId812" Type="http://schemas.openxmlformats.org/officeDocument/2006/relationships/slide" Target="slides/slide805.xml"/><Relationship Id="rId813" Type="http://schemas.openxmlformats.org/officeDocument/2006/relationships/slide" Target="slides/slide806.xml"/><Relationship Id="rId814" Type="http://schemas.openxmlformats.org/officeDocument/2006/relationships/slide" Target="slides/slide807.xml"/><Relationship Id="rId815" Type="http://schemas.openxmlformats.org/officeDocument/2006/relationships/slide" Target="slides/slide808.xml"/><Relationship Id="rId816" Type="http://schemas.openxmlformats.org/officeDocument/2006/relationships/slide" Target="slides/slide809.xml"/><Relationship Id="rId817" Type="http://schemas.openxmlformats.org/officeDocument/2006/relationships/slide" Target="slides/slide810.xml"/><Relationship Id="rId818" Type="http://schemas.openxmlformats.org/officeDocument/2006/relationships/slide" Target="slides/slide811.xml"/><Relationship Id="rId819" Type="http://schemas.openxmlformats.org/officeDocument/2006/relationships/slide" Target="slides/slide812.xml"/><Relationship Id="rId820" Type="http://schemas.openxmlformats.org/officeDocument/2006/relationships/slide" Target="slides/slide813.xml"/><Relationship Id="rId821" Type="http://schemas.openxmlformats.org/officeDocument/2006/relationships/slide" Target="slides/slide814.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34" name="Shape 134"/>
          <p:cNvSpPr/>
          <p:nvPr>
            <p:ph type="sldImg"/>
          </p:nvPr>
        </p:nvSpPr>
        <p:spPr>
          <a:xfrm>
            <a:off x="1143000" y="685800"/>
            <a:ext cx="4572000" cy="3429000"/>
          </a:xfrm>
          <a:prstGeom prst="rect">
            <a:avLst/>
          </a:prstGeom>
        </p:spPr>
        <p:txBody>
          <a:bodyPr/>
          <a:lstStyle/>
          <a:p>
            <a:pPr/>
          </a:p>
        </p:txBody>
      </p:sp>
      <p:sp>
        <p:nvSpPr>
          <p:cNvPr id="135" name="Shape 135"/>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amp; Subtitle">
    <p:bg>
      <p:bgPr>
        <a:solidFill>
          <a:srgbClr val="000000"/>
        </a:solidFill>
      </p:bgPr>
    </p:bg>
    <p:spTree>
      <p:nvGrpSpPr>
        <p:cNvPr id="1" name=""/>
        <p:cNvGrpSpPr/>
        <p:nvPr/>
      </p:nvGrpSpPr>
      <p:grpSpPr>
        <a:xfrm>
          <a:off x="0" y="0"/>
          <a:ext cx="0" cy="0"/>
          <a:chOff x="0" y="0"/>
          <a:chExt cx="0" cy="0"/>
        </a:xfrm>
      </p:grpSpPr>
      <p:sp>
        <p:nvSpPr>
          <p:cNvPr id="11" name="Title Text"/>
          <p:cNvSpPr txBox="1"/>
          <p:nvPr>
            <p:ph type="title"/>
          </p:nvPr>
        </p:nvSpPr>
        <p:spPr>
          <a:xfrm>
            <a:off x="4833937" y="2303859"/>
            <a:ext cx="14716126" cy="4643438"/>
          </a:xfrm>
          <a:prstGeom prst="rect">
            <a:avLst/>
          </a:prstGeom>
        </p:spPr>
        <p:txBody>
          <a:bodyPr lIns="71437" tIns="71437" rIns="71437" bIns="71437" anchor="b"/>
          <a:lstStyle>
            <a:lvl1pPr defTabSz="821531">
              <a:defRPr sz="11200">
                <a:solidFill>
                  <a:srgbClr val="FFFFFF"/>
                </a:solidFill>
                <a:latin typeface="+mn-lt"/>
                <a:ea typeface="+mn-ea"/>
                <a:cs typeface="+mn-cs"/>
                <a:sym typeface="Helvetica Neue Medium"/>
              </a:defRPr>
            </a:lvl1pPr>
          </a:lstStyle>
          <a:p>
            <a:pPr/>
            <a:r>
              <a:t>Title Text</a:t>
            </a:r>
          </a:p>
        </p:txBody>
      </p:sp>
      <p:sp>
        <p:nvSpPr>
          <p:cNvPr id="12" name="Body Level One…"/>
          <p:cNvSpPr txBox="1"/>
          <p:nvPr>
            <p:ph type="body" sz="quarter" idx="1"/>
          </p:nvPr>
        </p:nvSpPr>
        <p:spPr>
          <a:xfrm>
            <a:off x="4833937" y="7072312"/>
            <a:ext cx="14716126" cy="1589485"/>
          </a:xfrm>
          <a:prstGeom prst="rect">
            <a:avLst/>
          </a:prstGeom>
        </p:spPr>
        <p:txBody>
          <a:bodyPr lIns="71437" tIns="71437" rIns="71437" bIns="71437"/>
          <a:lstStyle>
            <a:lvl1pPr marL="0" indent="0" algn="ctr" defTabSz="821531">
              <a:spcBef>
                <a:spcPts val="0"/>
              </a:spcBef>
              <a:buSzTx/>
              <a:buFontTx/>
              <a:buNone/>
              <a:defRPr sz="5200">
                <a:solidFill>
                  <a:srgbClr val="FFFFFF"/>
                </a:solidFill>
                <a:latin typeface="Helvetica Neue"/>
                <a:ea typeface="Helvetica Neue"/>
                <a:cs typeface="Helvetica Neue"/>
                <a:sym typeface="Helvetica Neue"/>
              </a:defRPr>
            </a:lvl1pPr>
            <a:lvl2pPr marL="0" indent="0" algn="ctr" defTabSz="821531">
              <a:spcBef>
                <a:spcPts val="0"/>
              </a:spcBef>
              <a:buSzTx/>
              <a:buFontTx/>
              <a:buNone/>
              <a:defRPr sz="5200">
                <a:solidFill>
                  <a:srgbClr val="FFFFFF"/>
                </a:solidFill>
                <a:latin typeface="Helvetica Neue"/>
                <a:ea typeface="Helvetica Neue"/>
                <a:cs typeface="Helvetica Neue"/>
                <a:sym typeface="Helvetica Neue"/>
              </a:defRPr>
            </a:lvl2pPr>
            <a:lvl3pPr marL="0" indent="0" algn="ctr" defTabSz="821531">
              <a:spcBef>
                <a:spcPts val="0"/>
              </a:spcBef>
              <a:buSzTx/>
              <a:buFontTx/>
              <a:buNone/>
              <a:defRPr sz="5200">
                <a:solidFill>
                  <a:srgbClr val="FFFFFF"/>
                </a:solidFill>
                <a:latin typeface="Helvetica Neue"/>
                <a:ea typeface="Helvetica Neue"/>
                <a:cs typeface="Helvetica Neue"/>
                <a:sym typeface="Helvetica Neue"/>
              </a:defRPr>
            </a:lvl3pPr>
            <a:lvl4pPr marL="0" indent="0" algn="ctr" defTabSz="821531">
              <a:spcBef>
                <a:spcPts val="0"/>
              </a:spcBef>
              <a:buSzTx/>
              <a:buFontTx/>
              <a:buNone/>
              <a:defRPr sz="5200">
                <a:solidFill>
                  <a:srgbClr val="FFFFFF"/>
                </a:solidFill>
                <a:latin typeface="Helvetica Neue"/>
                <a:ea typeface="Helvetica Neue"/>
                <a:cs typeface="Helvetica Neue"/>
                <a:sym typeface="Helvetica Neue"/>
              </a:defRPr>
            </a:lvl4pPr>
            <a:lvl5pPr marL="0" indent="0" algn="ctr" defTabSz="821531">
              <a:spcBef>
                <a:spcPts val="0"/>
              </a:spcBef>
              <a:buSzTx/>
              <a:buFontTx/>
              <a:buNone/>
              <a:defRPr sz="5200">
                <a:solidFill>
                  <a:srgbClr val="FFFFFF"/>
                </a:solidFill>
                <a:latin typeface="Helvetica Neue"/>
                <a:ea typeface="Helvetica Neue"/>
                <a:cs typeface="Helvetica Neue"/>
                <a:sym typeface="Helvetica Neue"/>
              </a:defRPr>
            </a:lvl5pPr>
          </a:lstStyle>
          <a:p>
            <a:pPr/>
            <a:r>
              <a:t>Body Level One</a:t>
            </a:r>
          </a:p>
          <a:p>
            <a:pPr lvl="1"/>
            <a:r>
              <a:t>Body Level Two</a:t>
            </a:r>
          </a:p>
          <a:p>
            <a:pPr lvl="2"/>
            <a:r>
              <a:t>Body Level Three</a:t>
            </a:r>
          </a:p>
          <a:p>
            <a:pPr lvl="3"/>
            <a:r>
              <a:t>Body Level Four</a:t>
            </a:r>
          </a:p>
          <a:p>
            <a:pPr lvl="4"/>
            <a:r>
              <a:t>Body Level Five</a:t>
            </a:r>
          </a:p>
        </p:txBody>
      </p:sp>
      <p:sp>
        <p:nvSpPr>
          <p:cNvPr id="13" name="Slide Number"/>
          <p:cNvSpPr txBox="1"/>
          <p:nvPr>
            <p:ph type="sldNum" sz="quarter" idx="2"/>
          </p:nvPr>
        </p:nvSpPr>
        <p:spPr>
          <a:xfrm>
            <a:off x="11954103" y="13073062"/>
            <a:ext cx="466269" cy="477671"/>
          </a:xfrm>
          <a:prstGeom prst="rect">
            <a:avLst/>
          </a:prstGeom>
        </p:spPr>
        <p:txBody>
          <a:bodyPr lIns="71437" tIns="71437" rIns="71437" bIns="71437" anchor="t"/>
          <a:lstStyle>
            <a:lvl1pPr algn="ctr" defTabSz="821531">
              <a:defRPr sz="2200">
                <a:solidFill>
                  <a:srgbClr val="FFFFFF"/>
                </a:solidFill>
                <a:latin typeface="Helvetica Neue Light"/>
                <a:ea typeface="Helvetica Neue Light"/>
                <a:cs typeface="Helvetica Neue Light"/>
                <a:sym typeface="Helvetica Neue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Quote">
    <p:bg>
      <p:bgPr>
        <a:solidFill>
          <a:srgbClr val="000000"/>
        </a:solidFill>
      </p:bgPr>
    </p:bg>
    <p:spTree>
      <p:nvGrpSpPr>
        <p:cNvPr id="1" name=""/>
        <p:cNvGrpSpPr/>
        <p:nvPr/>
      </p:nvGrpSpPr>
      <p:grpSpPr>
        <a:xfrm>
          <a:off x="0" y="0"/>
          <a:ext cx="0" cy="0"/>
          <a:chOff x="0" y="0"/>
          <a:chExt cx="0" cy="0"/>
        </a:xfrm>
      </p:grpSpPr>
      <p:sp>
        <p:nvSpPr>
          <p:cNvPr id="93" name="–Johnny Appleseed"/>
          <p:cNvSpPr txBox="1"/>
          <p:nvPr>
            <p:ph type="body" sz="quarter" idx="21"/>
          </p:nvPr>
        </p:nvSpPr>
        <p:spPr>
          <a:xfrm>
            <a:off x="4833937" y="8947546"/>
            <a:ext cx="14716126" cy="647701"/>
          </a:xfrm>
          <a:prstGeom prst="rect">
            <a:avLst/>
          </a:prstGeom>
        </p:spPr>
        <p:txBody>
          <a:bodyPr lIns="71437" tIns="71437" rIns="71437" bIns="71437">
            <a:spAutoFit/>
          </a:bodyPr>
          <a:lstStyle>
            <a:lvl1pPr marL="0" indent="0" algn="ctr" defTabSz="821531">
              <a:spcBef>
                <a:spcPts val="0"/>
              </a:spcBef>
              <a:buSzTx/>
              <a:buFontTx/>
              <a:buNone/>
              <a:defRPr i="1" sz="3200">
                <a:solidFill>
                  <a:srgbClr val="FFFFFF"/>
                </a:solidFill>
                <a:latin typeface="Helvetica Neue"/>
                <a:ea typeface="Helvetica Neue"/>
                <a:cs typeface="Helvetica Neue"/>
                <a:sym typeface="Helvetica Neue"/>
              </a:defRPr>
            </a:lvl1pPr>
          </a:lstStyle>
          <a:p>
            <a:pPr/>
            <a:r>
              <a:t>–Johnny Appleseed</a:t>
            </a:r>
          </a:p>
        </p:txBody>
      </p:sp>
      <p:sp>
        <p:nvSpPr>
          <p:cNvPr id="94" name="“Type a quote here.”"/>
          <p:cNvSpPr txBox="1"/>
          <p:nvPr>
            <p:ph type="body" sz="quarter" idx="22"/>
          </p:nvPr>
        </p:nvSpPr>
        <p:spPr>
          <a:xfrm>
            <a:off x="4833937" y="6055915"/>
            <a:ext cx="14716126" cy="863601"/>
          </a:xfrm>
          <a:prstGeom prst="rect">
            <a:avLst/>
          </a:prstGeom>
        </p:spPr>
        <p:txBody>
          <a:bodyPr lIns="71437" tIns="71437" rIns="71437" bIns="71437" anchor="ctr">
            <a:spAutoFit/>
          </a:bodyPr>
          <a:lstStyle>
            <a:lvl1pPr marL="0" indent="0" algn="ctr" defTabSz="821531">
              <a:spcBef>
                <a:spcPts val="0"/>
              </a:spcBef>
              <a:buSzTx/>
              <a:buFontTx/>
              <a:buNone/>
              <a:defRPr sz="4600">
                <a:solidFill>
                  <a:srgbClr val="FFFFFF"/>
                </a:solidFill>
                <a:latin typeface="+mn-lt"/>
                <a:ea typeface="+mn-ea"/>
                <a:cs typeface="+mn-cs"/>
                <a:sym typeface="Helvetica Neue Medium"/>
              </a:defRPr>
            </a:lvl1pPr>
          </a:lstStyle>
          <a:p>
            <a:pPr/>
            <a:r>
              <a:t>“Type a quote here.” </a:t>
            </a:r>
          </a:p>
        </p:txBody>
      </p:sp>
      <p:sp>
        <p:nvSpPr>
          <p:cNvPr id="95" name="Slide Number"/>
          <p:cNvSpPr txBox="1"/>
          <p:nvPr>
            <p:ph type="sldNum" sz="quarter" idx="2"/>
          </p:nvPr>
        </p:nvSpPr>
        <p:spPr>
          <a:xfrm>
            <a:off x="11954103" y="13073062"/>
            <a:ext cx="466269" cy="477671"/>
          </a:xfrm>
          <a:prstGeom prst="rect">
            <a:avLst/>
          </a:prstGeom>
        </p:spPr>
        <p:txBody>
          <a:bodyPr lIns="71437" tIns="71437" rIns="71437" bIns="71437" anchor="t"/>
          <a:lstStyle>
            <a:lvl1pPr algn="ctr" defTabSz="821531">
              <a:defRPr sz="2200">
                <a:solidFill>
                  <a:srgbClr val="FFFFFF"/>
                </a:solidFill>
                <a:latin typeface="Helvetica Neue Light"/>
                <a:ea typeface="Helvetica Neue Light"/>
                <a:cs typeface="Helvetica Neue Light"/>
                <a:sym typeface="Helvetica Neue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bg>
      <p:bgPr>
        <a:solidFill>
          <a:srgbClr val="000000"/>
        </a:solidFill>
      </p:bgPr>
    </p:bg>
    <p:spTree>
      <p:nvGrpSpPr>
        <p:cNvPr id="1" name=""/>
        <p:cNvGrpSpPr/>
        <p:nvPr/>
      </p:nvGrpSpPr>
      <p:grpSpPr>
        <a:xfrm>
          <a:off x="0" y="0"/>
          <a:ext cx="0" cy="0"/>
          <a:chOff x="0" y="0"/>
          <a:chExt cx="0" cy="0"/>
        </a:xfrm>
      </p:grpSpPr>
      <p:sp>
        <p:nvSpPr>
          <p:cNvPr id="102" name="Image"/>
          <p:cNvSpPr/>
          <p:nvPr>
            <p:ph type="pic" idx="21"/>
          </p:nvPr>
        </p:nvSpPr>
        <p:spPr>
          <a:xfrm>
            <a:off x="1740742" y="-17860"/>
            <a:ext cx="23275935" cy="15517291"/>
          </a:xfrm>
          <a:prstGeom prst="rect">
            <a:avLst/>
          </a:prstGeom>
        </p:spPr>
        <p:txBody>
          <a:bodyPr lIns="91439" tIns="45719" rIns="91439" bIns="45719">
            <a:noAutofit/>
          </a:bodyPr>
          <a:lstStyle/>
          <a:p>
            <a:pPr/>
          </a:p>
        </p:txBody>
      </p:sp>
      <p:sp>
        <p:nvSpPr>
          <p:cNvPr id="103" name="Slide Number"/>
          <p:cNvSpPr txBox="1"/>
          <p:nvPr>
            <p:ph type="sldNum" sz="quarter" idx="2"/>
          </p:nvPr>
        </p:nvSpPr>
        <p:spPr>
          <a:xfrm>
            <a:off x="11954103" y="13073062"/>
            <a:ext cx="466269" cy="477671"/>
          </a:xfrm>
          <a:prstGeom prst="rect">
            <a:avLst/>
          </a:prstGeom>
        </p:spPr>
        <p:txBody>
          <a:bodyPr lIns="71437" tIns="71437" rIns="71437" bIns="71437" anchor="t"/>
          <a:lstStyle>
            <a:lvl1pPr algn="ctr" defTabSz="821531">
              <a:defRPr sz="2200">
                <a:solidFill>
                  <a:srgbClr val="FFFFFF"/>
                </a:solidFill>
                <a:latin typeface="Helvetica Neue Light"/>
                <a:ea typeface="Helvetica Neue Light"/>
                <a:cs typeface="Helvetica Neue Light"/>
                <a:sym typeface="Helvetica Neue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solidFill>
          <a:srgbClr val="000000"/>
        </a:solidFill>
      </p:bgPr>
    </p:bg>
    <p:spTree>
      <p:nvGrpSpPr>
        <p:cNvPr id="1" name=""/>
        <p:cNvGrpSpPr/>
        <p:nvPr/>
      </p:nvGrpSpPr>
      <p:grpSpPr>
        <a:xfrm>
          <a:off x="0" y="0"/>
          <a:ext cx="0" cy="0"/>
          <a:chOff x="0" y="0"/>
          <a:chExt cx="0" cy="0"/>
        </a:xfrm>
      </p:grpSpPr>
      <p:sp>
        <p:nvSpPr>
          <p:cNvPr id="110" name="Slide Number"/>
          <p:cNvSpPr txBox="1"/>
          <p:nvPr>
            <p:ph type="sldNum" sz="quarter" idx="2"/>
          </p:nvPr>
        </p:nvSpPr>
        <p:spPr>
          <a:xfrm>
            <a:off x="11954103" y="13073062"/>
            <a:ext cx="466269" cy="477671"/>
          </a:xfrm>
          <a:prstGeom prst="rect">
            <a:avLst/>
          </a:prstGeom>
        </p:spPr>
        <p:txBody>
          <a:bodyPr lIns="71437" tIns="71437" rIns="71437" bIns="71437" anchor="t"/>
          <a:lstStyle>
            <a:lvl1pPr algn="ctr" defTabSz="821531">
              <a:defRPr sz="2200">
                <a:solidFill>
                  <a:srgbClr val="FFFFFF"/>
                </a:solidFill>
                <a:latin typeface="Helvetica Neue Light"/>
                <a:ea typeface="Helvetica Neue Light"/>
                <a:cs typeface="Helvetica Neue Light"/>
                <a:sym typeface="Helvetica Neue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nd Content">
    <p:spTree>
      <p:nvGrpSpPr>
        <p:cNvPr id="1" name=""/>
        <p:cNvGrpSpPr/>
        <p:nvPr/>
      </p:nvGrpSpPr>
      <p:grpSpPr>
        <a:xfrm>
          <a:off x="0" y="0"/>
          <a:ext cx="0" cy="0"/>
          <a:chOff x="0" y="0"/>
          <a:chExt cx="0" cy="0"/>
        </a:xfrm>
      </p:grpSpPr>
      <p:sp>
        <p:nvSpPr>
          <p:cNvPr id="117" name="Title Text"/>
          <p:cNvSpPr txBox="1"/>
          <p:nvPr>
            <p:ph type="title"/>
          </p:nvPr>
        </p:nvSpPr>
        <p:spPr>
          <a:prstGeom prst="rect">
            <a:avLst/>
          </a:prstGeom>
        </p:spPr>
        <p:txBody>
          <a:bodyPr/>
          <a:lstStyle/>
          <a:p>
            <a:pPr/>
            <a:r>
              <a:t>Title Text</a:t>
            </a:r>
          </a:p>
        </p:txBody>
      </p:sp>
      <p:sp>
        <p:nvSpPr>
          <p:cNvPr id="118"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11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bg>
      <p:bgPr>
        <a:solidFill>
          <a:srgbClr val="000000"/>
        </a:solidFill>
      </p:bgPr>
    </p:bg>
    <p:spTree>
      <p:nvGrpSpPr>
        <p:cNvPr id="1" name=""/>
        <p:cNvGrpSpPr/>
        <p:nvPr/>
      </p:nvGrpSpPr>
      <p:grpSpPr>
        <a:xfrm>
          <a:off x="0" y="0"/>
          <a:ext cx="0" cy="0"/>
          <a:chOff x="0" y="0"/>
          <a:chExt cx="0" cy="0"/>
        </a:xfrm>
      </p:grpSpPr>
      <p:sp>
        <p:nvSpPr>
          <p:cNvPr id="126" name="Title Text"/>
          <p:cNvSpPr txBox="1"/>
          <p:nvPr>
            <p:ph type="title"/>
          </p:nvPr>
        </p:nvSpPr>
        <p:spPr>
          <a:xfrm>
            <a:off x="4387453" y="357187"/>
            <a:ext cx="15609094" cy="3036095"/>
          </a:xfrm>
          <a:prstGeom prst="rect">
            <a:avLst/>
          </a:prstGeom>
        </p:spPr>
        <p:txBody>
          <a:bodyPr lIns="71437" tIns="71437" rIns="71437" bIns="71437"/>
          <a:lstStyle>
            <a:lvl1pPr defTabSz="821531">
              <a:defRPr sz="11200">
                <a:solidFill>
                  <a:srgbClr val="FFFFFF"/>
                </a:solidFill>
                <a:latin typeface="+mn-lt"/>
                <a:ea typeface="+mn-ea"/>
                <a:cs typeface="+mn-cs"/>
                <a:sym typeface="Helvetica Neue Medium"/>
              </a:defRPr>
            </a:lvl1pPr>
          </a:lstStyle>
          <a:p>
            <a:pPr/>
            <a:r>
              <a:t>Title Text</a:t>
            </a:r>
          </a:p>
        </p:txBody>
      </p:sp>
      <p:sp>
        <p:nvSpPr>
          <p:cNvPr id="127" name="Body Level One…"/>
          <p:cNvSpPr txBox="1"/>
          <p:nvPr>
            <p:ph type="body" idx="1"/>
          </p:nvPr>
        </p:nvSpPr>
        <p:spPr>
          <a:xfrm>
            <a:off x="4387453" y="3643312"/>
            <a:ext cx="15609094" cy="8840392"/>
          </a:xfrm>
          <a:prstGeom prst="rect">
            <a:avLst/>
          </a:prstGeom>
        </p:spPr>
        <p:txBody>
          <a:bodyPr lIns="71437" tIns="71437" rIns="71437" bIns="71437" anchor="ctr"/>
          <a:lstStyle>
            <a:lvl1pPr marL="611187" indent="-611187" defTabSz="821531">
              <a:spcBef>
                <a:spcPts val="5900"/>
              </a:spcBef>
              <a:buSzPct val="145000"/>
              <a:buFontTx/>
              <a:defRPr sz="4400">
                <a:solidFill>
                  <a:srgbClr val="FFFFFF"/>
                </a:solidFill>
                <a:latin typeface="Helvetica Neue"/>
                <a:ea typeface="Helvetica Neue"/>
                <a:cs typeface="Helvetica Neue"/>
                <a:sym typeface="Helvetica Neue"/>
              </a:defRPr>
            </a:lvl1pPr>
            <a:lvl2pPr marL="1055687" indent="-611187" defTabSz="821531">
              <a:spcBef>
                <a:spcPts val="5900"/>
              </a:spcBef>
              <a:buSzPct val="145000"/>
              <a:buFontTx/>
              <a:buChar char="•"/>
              <a:defRPr sz="4400">
                <a:solidFill>
                  <a:srgbClr val="FFFFFF"/>
                </a:solidFill>
                <a:latin typeface="Helvetica Neue"/>
                <a:ea typeface="Helvetica Neue"/>
                <a:cs typeface="Helvetica Neue"/>
                <a:sym typeface="Helvetica Neue"/>
              </a:defRPr>
            </a:lvl2pPr>
            <a:lvl3pPr marL="1500187" indent="-611187" defTabSz="821531">
              <a:spcBef>
                <a:spcPts val="5900"/>
              </a:spcBef>
              <a:buSzPct val="145000"/>
              <a:buFontTx/>
              <a:defRPr sz="4400">
                <a:solidFill>
                  <a:srgbClr val="FFFFFF"/>
                </a:solidFill>
                <a:latin typeface="Helvetica Neue"/>
                <a:ea typeface="Helvetica Neue"/>
                <a:cs typeface="Helvetica Neue"/>
                <a:sym typeface="Helvetica Neue"/>
              </a:defRPr>
            </a:lvl3pPr>
            <a:lvl4pPr marL="1944687" indent="-611187" defTabSz="821531">
              <a:spcBef>
                <a:spcPts val="5900"/>
              </a:spcBef>
              <a:buSzPct val="145000"/>
              <a:buFontTx/>
              <a:buChar char="•"/>
              <a:defRPr sz="4400">
                <a:solidFill>
                  <a:srgbClr val="FFFFFF"/>
                </a:solidFill>
                <a:latin typeface="Helvetica Neue"/>
                <a:ea typeface="Helvetica Neue"/>
                <a:cs typeface="Helvetica Neue"/>
                <a:sym typeface="Helvetica Neue"/>
              </a:defRPr>
            </a:lvl4pPr>
            <a:lvl5pPr marL="2389187" indent="-611187" defTabSz="821531">
              <a:spcBef>
                <a:spcPts val="5900"/>
              </a:spcBef>
              <a:buSzPct val="145000"/>
              <a:buFontTx/>
              <a:buChar char="•"/>
              <a:defRPr sz="4400">
                <a:solidFill>
                  <a:srgbClr val="FFFFFF"/>
                </a:solidFill>
                <a:latin typeface="Helvetica Neue"/>
                <a:ea typeface="Helvetica Neue"/>
                <a:cs typeface="Helvetica Neue"/>
                <a:sym typeface="Helvetica Neue"/>
              </a:defRPr>
            </a:lvl5pPr>
          </a:lstStyle>
          <a:p>
            <a:pPr/>
            <a:r>
              <a:t>Body Level One</a:t>
            </a:r>
          </a:p>
          <a:p>
            <a:pPr lvl="1"/>
            <a:r>
              <a:t>Body Level Two</a:t>
            </a:r>
          </a:p>
          <a:p>
            <a:pPr lvl="2"/>
            <a:r>
              <a:t>Body Level Three</a:t>
            </a:r>
          </a:p>
          <a:p>
            <a:pPr lvl="3"/>
            <a:r>
              <a:t>Body Level Four</a:t>
            </a:r>
          </a:p>
          <a:p>
            <a:pPr lvl="4"/>
            <a:r>
              <a:t>Body Level Five</a:t>
            </a:r>
          </a:p>
        </p:txBody>
      </p:sp>
      <p:sp>
        <p:nvSpPr>
          <p:cNvPr id="128" name="Slide Number"/>
          <p:cNvSpPr txBox="1"/>
          <p:nvPr>
            <p:ph type="sldNum" sz="quarter" idx="2"/>
          </p:nvPr>
        </p:nvSpPr>
        <p:spPr>
          <a:xfrm>
            <a:off x="11954103" y="13073062"/>
            <a:ext cx="466269" cy="477671"/>
          </a:xfrm>
          <a:prstGeom prst="rect">
            <a:avLst/>
          </a:prstGeom>
        </p:spPr>
        <p:txBody>
          <a:bodyPr lIns="71437" tIns="71437" rIns="71437" bIns="71437" anchor="t"/>
          <a:lstStyle>
            <a:lvl1pPr algn="ctr" defTabSz="821531">
              <a:defRPr sz="2200">
                <a:solidFill>
                  <a:srgbClr val="FFFFFF"/>
                </a:solidFill>
                <a:latin typeface="Helvetica Neue Light"/>
                <a:ea typeface="Helvetica Neue Light"/>
                <a:cs typeface="Helvetica Neue Light"/>
                <a:sym typeface="Helvetica Neue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Horizontal">
    <p:bg>
      <p:bgPr>
        <a:solidFill>
          <a:srgbClr val="000000"/>
        </a:solidFill>
      </p:bgPr>
    </p:bg>
    <p:spTree>
      <p:nvGrpSpPr>
        <p:cNvPr id="1" name=""/>
        <p:cNvGrpSpPr/>
        <p:nvPr/>
      </p:nvGrpSpPr>
      <p:grpSpPr>
        <a:xfrm>
          <a:off x="0" y="0"/>
          <a:ext cx="0" cy="0"/>
          <a:chOff x="0" y="0"/>
          <a:chExt cx="0" cy="0"/>
        </a:xfrm>
      </p:grpSpPr>
      <p:sp>
        <p:nvSpPr>
          <p:cNvPr id="20" name="Image"/>
          <p:cNvSpPr/>
          <p:nvPr>
            <p:ph type="pic" idx="21"/>
          </p:nvPr>
        </p:nvSpPr>
        <p:spPr>
          <a:xfrm>
            <a:off x="2137171" y="714375"/>
            <a:ext cx="17395034" cy="8637945"/>
          </a:xfrm>
          <a:prstGeom prst="rect">
            <a:avLst/>
          </a:prstGeom>
        </p:spPr>
        <p:txBody>
          <a:bodyPr lIns="91439" tIns="45719" rIns="91439" bIns="45719">
            <a:noAutofit/>
          </a:bodyPr>
          <a:lstStyle/>
          <a:p>
            <a:pPr/>
          </a:p>
        </p:txBody>
      </p:sp>
      <p:sp>
        <p:nvSpPr>
          <p:cNvPr id="21" name="Title Text"/>
          <p:cNvSpPr txBox="1"/>
          <p:nvPr>
            <p:ph type="title"/>
          </p:nvPr>
        </p:nvSpPr>
        <p:spPr>
          <a:xfrm>
            <a:off x="4833937" y="9447609"/>
            <a:ext cx="14716126" cy="2000251"/>
          </a:xfrm>
          <a:prstGeom prst="rect">
            <a:avLst/>
          </a:prstGeom>
        </p:spPr>
        <p:txBody>
          <a:bodyPr lIns="71437" tIns="71437" rIns="71437" bIns="71437"/>
          <a:lstStyle>
            <a:lvl1pPr defTabSz="821531">
              <a:defRPr sz="11200">
                <a:solidFill>
                  <a:srgbClr val="FFFFFF"/>
                </a:solidFill>
                <a:latin typeface="+mn-lt"/>
                <a:ea typeface="+mn-ea"/>
                <a:cs typeface="+mn-cs"/>
                <a:sym typeface="Helvetica Neue Medium"/>
              </a:defRPr>
            </a:lvl1pPr>
          </a:lstStyle>
          <a:p>
            <a:pPr/>
            <a:r>
              <a:t>Title Text</a:t>
            </a:r>
          </a:p>
        </p:txBody>
      </p:sp>
      <p:sp>
        <p:nvSpPr>
          <p:cNvPr id="22" name="Body Level One…"/>
          <p:cNvSpPr txBox="1"/>
          <p:nvPr>
            <p:ph type="body" sz="quarter" idx="1"/>
          </p:nvPr>
        </p:nvSpPr>
        <p:spPr>
          <a:xfrm>
            <a:off x="4833937" y="11465718"/>
            <a:ext cx="14716126" cy="1589486"/>
          </a:xfrm>
          <a:prstGeom prst="rect">
            <a:avLst/>
          </a:prstGeom>
        </p:spPr>
        <p:txBody>
          <a:bodyPr lIns="71437" tIns="71437" rIns="71437" bIns="71437"/>
          <a:lstStyle>
            <a:lvl1pPr marL="0" indent="0" algn="ctr" defTabSz="821531">
              <a:spcBef>
                <a:spcPts val="0"/>
              </a:spcBef>
              <a:buSzTx/>
              <a:buFontTx/>
              <a:buNone/>
              <a:defRPr sz="5200">
                <a:solidFill>
                  <a:srgbClr val="FFFFFF"/>
                </a:solidFill>
                <a:latin typeface="Helvetica Neue"/>
                <a:ea typeface="Helvetica Neue"/>
                <a:cs typeface="Helvetica Neue"/>
                <a:sym typeface="Helvetica Neue"/>
              </a:defRPr>
            </a:lvl1pPr>
            <a:lvl2pPr marL="0" indent="0" algn="ctr" defTabSz="821531">
              <a:spcBef>
                <a:spcPts val="0"/>
              </a:spcBef>
              <a:buSzTx/>
              <a:buFontTx/>
              <a:buNone/>
              <a:defRPr sz="5200">
                <a:solidFill>
                  <a:srgbClr val="FFFFFF"/>
                </a:solidFill>
                <a:latin typeface="Helvetica Neue"/>
                <a:ea typeface="Helvetica Neue"/>
                <a:cs typeface="Helvetica Neue"/>
                <a:sym typeface="Helvetica Neue"/>
              </a:defRPr>
            </a:lvl2pPr>
            <a:lvl3pPr marL="0" indent="0" algn="ctr" defTabSz="821531">
              <a:spcBef>
                <a:spcPts val="0"/>
              </a:spcBef>
              <a:buSzTx/>
              <a:buFontTx/>
              <a:buNone/>
              <a:defRPr sz="5200">
                <a:solidFill>
                  <a:srgbClr val="FFFFFF"/>
                </a:solidFill>
                <a:latin typeface="Helvetica Neue"/>
                <a:ea typeface="Helvetica Neue"/>
                <a:cs typeface="Helvetica Neue"/>
                <a:sym typeface="Helvetica Neue"/>
              </a:defRPr>
            </a:lvl3pPr>
            <a:lvl4pPr marL="0" indent="0" algn="ctr" defTabSz="821531">
              <a:spcBef>
                <a:spcPts val="0"/>
              </a:spcBef>
              <a:buSzTx/>
              <a:buFontTx/>
              <a:buNone/>
              <a:defRPr sz="5200">
                <a:solidFill>
                  <a:srgbClr val="FFFFFF"/>
                </a:solidFill>
                <a:latin typeface="Helvetica Neue"/>
                <a:ea typeface="Helvetica Neue"/>
                <a:cs typeface="Helvetica Neue"/>
                <a:sym typeface="Helvetica Neue"/>
              </a:defRPr>
            </a:lvl4pPr>
            <a:lvl5pPr marL="0" indent="0" algn="ctr" defTabSz="821531">
              <a:spcBef>
                <a:spcPts val="0"/>
              </a:spcBef>
              <a:buSzTx/>
              <a:buFontTx/>
              <a:buNone/>
              <a:defRPr sz="5200">
                <a:solidFill>
                  <a:srgbClr val="FFFFFF"/>
                </a:solidFill>
                <a:latin typeface="Helvetica Neue"/>
                <a:ea typeface="Helvetica Neue"/>
                <a:cs typeface="Helvetica Neue"/>
                <a:sym typeface="Helvetica Neue"/>
              </a:defRPr>
            </a:lvl5pPr>
          </a:lstStyle>
          <a:p>
            <a:pPr/>
            <a:r>
              <a:t>Body Level One</a:t>
            </a:r>
          </a:p>
          <a:p>
            <a:pPr lvl="1"/>
            <a:r>
              <a:t>Body Level Two</a:t>
            </a:r>
          </a:p>
          <a:p>
            <a:pPr lvl="2"/>
            <a:r>
              <a:t>Body Level Three</a:t>
            </a:r>
          </a:p>
          <a:p>
            <a:pPr lvl="3"/>
            <a:r>
              <a:t>Body Level Four</a:t>
            </a:r>
          </a:p>
          <a:p>
            <a:pPr lvl="4"/>
            <a:r>
              <a:t>Body Level Five</a:t>
            </a:r>
          </a:p>
        </p:txBody>
      </p:sp>
      <p:sp>
        <p:nvSpPr>
          <p:cNvPr id="23" name="Slide Number"/>
          <p:cNvSpPr txBox="1"/>
          <p:nvPr>
            <p:ph type="sldNum" sz="quarter" idx="2"/>
          </p:nvPr>
        </p:nvSpPr>
        <p:spPr>
          <a:xfrm>
            <a:off x="11954103" y="13073062"/>
            <a:ext cx="466269" cy="477671"/>
          </a:xfrm>
          <a:prstGeom prst="rect">
            <a:avLst/>
          </a:prstGeom>
        </p:spPr>
        <p:txBody>
          <a:bodyPr lIns="71437" tIns="71437" rIns="71437" bIns="71437" anchor="t"/>
          <a:lstStyle>
            <a:lvl1pPr algn="ctr" defTabSz="821531">
              <a:defRPr sz="2200">
                <a:solidFill>
                  <a:srgbClr val="FFFFFF"/>
                </a:solidFill>
                <a:latin typeface="Helvetica Neue Light"/>
                <a:ea typeface="Helvetica Neue Light"/>
                <a:cs typeface="Helvetica Neue Light"/>
                <a:sym typeface="Helvetica Neue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Center">
    <p:bg>
      <p:bgPr>
        <a:solidFill>
          <a:srgbClr val="000000"/>
        </a:solidFill>
      </p:bgPr>
    </p:bg>
    <p:spTree>
      <p:nvGrpSpPr>
        <p:cNvPr id="1" name=""/>
        <p:cNvGrpSpPr/>
        <p:nvPr/>
      </p:nvGrpSpPr>
      <p:grpSpPr>
        <a:xfrm>
          <a:off x="0" y="0"/>
          <a:ext cx="0" cy="0"/>
          <a:chOff x="0" y="0"/>
          <a:chExt cx="0" cy="0"/>
        </a:xfrm>
      </p:grpSpPr>
      <p:sp>
        <p:nvSpPr>
          <p:cNvPr id="30" name="Title Text"/>
          <p:cNvSpPr txBox="1"/>
          <p:nvPr>
            <p:ph type="title"/>
          </p:nvPr>
        </p:nvSpPr>
        <p:spPr>
          <a:xfrm>
            <a:off x="4833937" y="4536281"/>
            <a:ext cx="14716126" cy="4643438"/>
          </a:xfrm>
          <a:prstGeom prst="rect">
            <a:avLst/>
          </a:prstGeom>
        </p:spPr>
        <p:txBody>
          <a:bodyPr lIns="71437" tIns="71437" rIns="71437" bIns="71437"/>
          <a:lstStyle>
            <a:lvl1pPr defTabSz="821531">
              <a:defRPr sz="11200">
                <a:solidFill>
                  <a:srgbClr val="FFFFFF"/>
                </a:solidFill>
                <a:latin typeface="+mn-lt"/>
                <a:ea typeface="+mn-ea"/>
                <a:cs typeface="+mn-cs"/>
                <a:sym typeface="Helvetica Neue Medium"/>
              </a:defRPr>
            </a:lvl1pPr>
          </a:lstStyle>
          <a:p>
            <a:pPr/>
            <a:r>
              <a:t>Title Text</a:t>
            </a:r>
          </a:p>
        </p:txBody>
      </p:sp>
      <p:sp>
        <p:nvSpPr>
          <p:cNvPr id="31" name="Slide Number"/>
          <p:cNvSpPr txBox="1"/>
          <p:nvPr>
            <p:ph type="sldNum" sz="quarter" idx="2"/>
          </p:nvPr>
        </p:nvSpPr>
        <p:spPr>
          <a:xfrm>
            <a:off x="11954103" y="13073062"/>
            <a:ext cx="466269" cy="477671"/>
          </a:xfrm>
          <a:prstGeom prst="rect">
            <a:avLst/>
          </a:prstGeom>
        </p:spPr>
        <p:txBody>
          <a:bodyPr lIns="71437" tIns="71437" rIns="71437" bIns="71437" anchor="t"/>
          <a:lstStyle>
            <a:lvl1pPr algn="ctr" defTabSz="821531">
              <a:defRPr sz="2200">
                <a:solidFill>
                  <a:srgbClr val="FFFFFF"/>
                </a:solidFill>
                <a:latin typeface="Helvetica Neue Light"/>
                <a:ea typeface="Helvetica Neue Light"/>
                <a:cs typeface="Helvetica Neue Light"/>
                <a:sym typeface="Helvetica Neue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Vertical">
    <p:bg>
      <p:bgPr>
        <a:solidFill>
          <a:srgbClr val="000000"/>
        </a:solidFill>
      </p:bgPr>
    </p:bg>
    <p:spTree>
      <p:nvGrpSpPr>
        <p:cNvPr id="1" name=""/>
        <p:cNvGrpSpPr/>
        <p:nvPr/>
      </p:nvGrpSpPr>
      <p:grpSpPr>
        <a:xfrm>
          <a:off x="0" y="0"/>
          <a:ext cx="0" cy="0"/>
          <a:chOff x="0" y="0"/>
          <a:chExt cx="0" cy="0"/>
        </a:xfrm>
      </p:grpSpPr>
      <p:sp>
        <p:nvSpPr>
          <p:cNvPr id="38" name="Image"/>
          <p:cNvSpPr/>
          <p:nvPr>
            <p:ph type="pic" idx="21"/>
          </p:nvPr>
        </p:nvSpPr>
        <p:spPr>
          <a:xfrm>
            <a:off x="6494800" y="-194764"/>
            <a:ext cx="19020237" cy="12680158"/>
          </a:xfrm>
          <a:prstGeom prst="rect">
            <a:avLst/>
          </a:prstGeom>
        </p:spPr>
        <p:txBody>
          <a:bodyPr lIns="91439" tIns="45719" rIns="91439" bIns="45719">
            <a:noAutofit/>
          </a:bodyPr>
          <a:lstStyle/>
          <a:p>
            <a:pPr/>
          </a:p>
        </p:txBody>
      </p:sp>
      <p:sp>
        <p:nvSpPr>
          <p:cNvPr id="39" name="Title Text"/>
          <p:cNvSpPr txBox="1"/>
          <p:nvPr>
            <p:ph type="title"/>
          </p:nvPr>
        </p:nvSpPr>
        <p:spPr>
          <a:xfrm>
            <a:off x="4387453" y="892968"/>
            <a:ext cx="7500938" cy="5607845"/>
          </a:xfrm>
          <a:prstGeom prst="rect">
            <a:avLst/>
          </a:prstGeom>
        </p:spPr>
        <p:txBody>
          <a:bodyPr lIns="71437" tIns="71437" rIns="71437" bIns="71437" anchor="b"/>
          <a:lstStyle>
            <a:lvl1pPr defTabSz="821531">
              <a:defRPr sz="8400">
                <a:solidFill>
                  <a:srgbClr val="FFFFFF"/>
                </a:solidFill>
                <a:latin typeface="+mn-lt"/>
                <a:ea typeface="+mn-ea"/>
                <a:cs typeface="+mn-cs"/>
                <a:sym typeface="Helvetica Neue Medium"/>
              </a:defRPr>
            </a:lvl1pPr>
          </a:lstStyle>
          <a:p>
            <a:pPr/>
            <a:r>
              <a:t>Title Text</a:t>
            </a:r>
          </a:p>
        </p:txBody>
      </p:sp>
      <p:sp>
        <p:nvSpPr>
          <p:cNvPr id="40" name="Body Level One…"/>
          <p:cNvSpPr txBox="1"/>
          <p:nvPr>
            <p:ph type="body" sz="quarter" idx="1"/>
          </p:nvPr>
        </p:nvSpPr>
        <p:spPr>
          <a:xfrm>
            <a:off x="4387453" y="6643687"/>
            <a:ext cx="7500938" cy="5786438"/>
          </a:xfrm>
          <a:prstGeom prst="rect">
            <a:avLst/>
          </a:prstGeom>
        </p:spPr>
        <p:txBody>
          <a:bodyPr lIns="71437" tIns="71437" rIns="71437" bIns="71437"/>
          <a:lstStyle>
            <a:lvl1pPr marL="0" indent="0" algn="ctr" defTabSz="821531">
              <a:spcBef>
                <a:spcPts val="0"/>
              </a:spcBef>
              <a:buSzTx/>
              <a:buFontTx/>
              <a:buNone/>
              <a:defRPr sz="5200">
                <a:solidFill>
                  <a:srgbClr val="FFFFFF"/>
                </a:solidFill>
                <a:latin typeface="Helvetica Neue"/>
                <a:ea typeface="Helvetica Neue"/>
                <a:cs typeface="Helvetica Neue"/>
                <a:sym typeface="Helvetica Neue"/>
              </a:defRPr>
            </a:lvl1pPr>
            <a:lvl2pPr marL="0" indent="0" algn="ctr" defTabSz="821531">
              <a:spcBef>
                <a:spcPts val="0"/>
              </a:spcBef>
              <a:buSzTx/>
              <a:buFontTx/>
              <a:buNone/>
              <a:defRPr sz="5200">
                <a:solidFill>
                  <a:srgbClr val="FFFFFF"/>
                </a:solidFill>
                <a:latin typeface="Helvetica Neue"/>
                <a:ea typeface="Helvetica Neue"/>
                <a:cs typeface="Helvetica Neue"/>
                <a:sym typeface="Helvetica Neue"/>
              </a:defRPr>
            </a:lvl2pPr>
            <a:lvl3pPr marL="0" indent="0" algn="ctr" defTabSz="821531">
              <a:spcBef>
                <a:spcPts val="0"/>
              </a:spcBef>
              <a:buSzTx/>
              <a:buFontTx/>
              <a:buNone/>
              <a:defRPr sz="5200">
                <a:solidFill>
                  <a:srgbClr val="FFFFFF"/>
                </a:solidFill>
                <a:latin typeface="Helvetica Neue"/>
                <a:ea typeface="Helvetica Neue"/>
                <a:cs typeface="Helvetica Neue"/>
                <a:sym typeface="Helvetica Neue"/>
              </a:defRPr>
            </a:lvl3pPr>
            <a:lvl4pPr marL="0" indent="0" algn="ctr" defTabSz="821531">
              <a:spcBef>
                <a:spcPts val="0"/>
              </a:spcBef>
              <a:buSzTx/>
              <a:buFontTx/>
              <a:buNone/>
              <a:defRPr sz="5200">
                <a:solidFill>
                  <a:srgbClr val="FFFFFF"/>
                </a:solidFill>
                <a:latin typeface="Helvetica Neue"/>
                <a:ea typeface="Helvetica Neue"/>
                <a:cs typeface="Helvetica Neue"/>
                <a:sym typeface="Helvetica Neue"/>
              </a:defRPr>
            </a:lvl4pPr>
            <a:lvl5pPr marL="0" indent="0" algn="ctr" defTabSz="821531">
              <a:spcBef>
                <a:spcPts val="0"/>
              </a:spcBef>
              <a:buSzTx/>
              <a:buFontTx/>
              <a:buNone/>
              <a:defRPr sz="5200">
                <a:solidFill>
                  <a:srgbClr val="FFFFFF"/>
                </a:solidFill>
                <a:latin typeface="Helvetica Neue"/>
                <a:ea typeface="Helvetica Neue"/>
                <a:cs typeface="Helvetica Neue"/>
                <a:sym typeface="Helvetica Neue"/>
              </a:defRPr>
            </a:lvl5pPr>
          </a:lstStyle>
          <a:p>
            <a:pPr/>
            <a:r>
              <a:t>Body Level One</a:t>
            </a:r>
          </a:p>
          <a:p>
            <a:pPr lvl="1"/>
            <a:r>
              <a:t>Body Level Two</a:t>
            </a:r>
          </a:p>
          <a:p>
            <a:pPr lvl="2"/>
            <a:r>
              <a:t>Body Level Three</a:t>
            </a:r>
          </a:p>
          <a:p>
            <a:pPr lvl="3"/>
            <a:r>
              <a:t>Body Level Four</a:t>
            </a:r>
          </a:p>
          <a:p>
            <a:pPr lvl="4"/>
            <a:r>
              <a:t>Body Level Five</a:t>
            </a:r>
          </a:p>
        </p:txBody>
      </p:sp>
      <p:sp>
        <p:nvSpPr>
          <p:cNvPr id="41" name="Slide Number"/>
          <p:cNvSpPr txBox="1"/>
          <p:nvPr>
            <p:ph type="sldNum" sz="quarter" idx="2"/>
          </p:nvPr>
        </p:nvSpPr>
        <p:spPr>
          <a:xfrm>
            <a:off x="11954103" y="13073062"/>
            <a:ext cx="466269" cy="477671"/>
          </a:xfrm>
          <a:prstGeom prst="rect">
            <a:avLst/>
          </a:prstGeom>
        </p:spPr>
        <p:txBody>
          <a:bodyPr lIns="71437" tIns="71437" rIns="71437" bIns="71437" anchor="t"/>
          <a:lstStyle>
            <a:lvl1pPr algn="ctr" defTabSz="821531">
              <a:defRPr sz="2200">
                <a:solidFill>
                  <a:srgbClr val="FFFFFF"/>
                </a:solidFill>
                <a:latin typeface="Helvetica Neue Light"/>
                <a:ea typeface="Helvetica Neue Light"/>
                <a:cs typeface="Helvetica Neue Light"/>
                <a:sym typeface="Helvetica Neue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Top">
    <p:bg>
      <p:bgPr>
        <a:solidFill>
          <a:srgbClr val="000000"/>
        </a:solidFill>
      </p:bgPr>
    </p:bg>
    <p:spTree>
      <p:nvGrpSpPr>
        <p:cNvPr id="1" name=""/>
        <p:cNvGrpSpPr/>
        <p:nvPr/>
      </p:nvGrpSpPr>
      <p:grpSpPr>
        <a:xfrm>
          <a:off x="0" y="0"/>
          <a:ext cx="0" cy="0"/>
          <a:chOff x="0" y="0"/>
          <a:chExt cx="0" cy="0"/>
        </a:xfrm>
      </p:grpSpPr>
      <p:sp>
        <p:nvSpPr>
          <p:cNvPr id="48" name="Title Text"/>
          <p:cNvSpPr txBox="1"/>
          <p:nvPr>
            <p:ph type="title"/>
          </p:nvPr>
        </p:nvSpPr>
        <p:spPr>
          <a:xfrm>
            <a:off x="4387453" y="357187"/>
            <a:ext cx="15609094" cy="3036095"/>
          </a:xfrm>
          <a:prstGeom prst="rect">
            <a:avLst/>
          </a:prstGeom>
        </p:spPr>
        <p:txBody>
          <a:bodyPr lIns="71437" tIns="71437" rIns="71437" bIns="71437"/>
          <a:lstStyle>
            <a:lvl1pPr defTabSz="821531">
              <a:defRPr sz="11200">
                <a:solidFill>
                  <a:srgbClr val="FFFFFF"/>
                </a:solidFill>
                <a:latin typeface="+mn-lt"/>
                <a:ea typeface="+mn-ea"/>
                <a:cs typeface="+mn-cs"/>
                <a:sym typeface="Helvetica Neue Medium"/>
              </a:defRPr>
            </a:lvl1pPr>
          </a:lstStyle>
          <a:p>
            <a:pPr/>
            <a:r>
              <a:t>Title Text</a:t>
            </a:r>
          </a:p>
        </p:txBody>
      </p:sp>
      <p:sp>
        <p:nvSpPr>
          <p:cNvPr id="49" name="Slide Number"/>
          <p:cNvSpPr txBox="1"/>
          <p:nvPr>
            <p:ph type="sldNum" sz="quarter" idx="2"/>
          </p:nvPr>
        </p:nvSpPr>
        <p:spPr>
          <a:xfrm>
            <a:off x="11954103" y="13073062"/>
            <a:ext cx="466269" cy="477671"/>
          </a:xfrm>
          <a:prstGeom prst="rect">
            <a:avLst/>
          </a:prstGeom>
        </p:spPr>
        <p:txBody>
          <a:bodyPr lIns="71437" tIns="71437" rIns="71437" bIns="71437" anchor="t"/>
          <a:lstStyle>
            <a:lvl1pPr algn="ctr" defTabSz="821531">
              <a:defRPr sz="2200">
                <a:solidFill>
                  <a:srgbClr val="FFFFFF"/>
                </a:solidFill>
                <a:latin typeface="Helvetica Neue Light"/>
                <a:ea typeface="Helvetica Neue Light"/>
                <a:cs typeface="Helvetica Neue Light"/>
                <a:sym typeface="Helvetica Neue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bg>
      <p:bgPr>
        <a:solidFill>
          <a:srgbClr val="000000"/>
        </a:solidFill>
      </p:bgPr>
    </p:bg>
    <p:spTree>
      <p:nvGrpSpPr>
        <p:cNvPr id="1" name=""/>
        <p:cNvGrpSpPr/>
        <p:nvPr/>
      </p:nvGrpSpPr>
      <p:grpSpPr>
        <a:xfrm>
          <a:off x="0" y="0"/>
          <a:ext cx="0" cy="0"/>
          <a:chOff x="0" y="0"/>
          <a:chExt cx="0" cy="0"/>
        </a:xfrm>
      </p:grpSpPr>
      <p:sp>
        <p:nvSpPr>
          <p:cNvPr id="56" name="Title Text"/>
          <p:cNvSpPr txBox="1"/>
          <p:nvPr>
            <p:ph type="title"/>
          </p:nvPr>
        </p:nvSpPr>
        <p:spPr>
          <a:xfrm>
            <a:off x="4387453" y="357187"/>
            <a:ext cx="15609094" cy="3036095"/>
          </a:xfrm>
          <a:prstGeom prst="rect">
            <a:avLst/>
          </a:prstGeom>
        </p:spPr>
        <p:txBody>
          <a:bodyPr lIns="71437" tIns="71437" rIns="71437" bIns="71437"/>
          <a:lstStyle>
            <a:lvl1pPr defTabSz="821531">
              <a:defRPr sz="11200">
                <a:solidFill>
                  <a:srgbClr val="FFFFFF"/>
                </a:solidFill>
                <a:latin typeface="+mn-lt"/>
                <a:ea typeface="+mn-ea"/>
                <a:cs typeface="+mn-cs"/>
                <a:sym typeface="Helvetica Neue Medium"/>
              </a:defRPr>
            </a:lvl1pPr>
          </a:lstStyle>
          <a:p>
            <a:pPr/>
            <a:r>
              <a:t>Title Text</a:t>
            </a:r>
          </a:p>
        </p:txBody>
      </p:sp>
      <p:sp>
        <p:nvSpPr>
          <p:cNvPr id="57" name="Body Level One…"/>
          <p:cNvSpPr txBox="1"/>
          <p:nvPr>
            <p:ph type="body" idx="1"/>
          </p:nvPr>
        </p:nvSpPr>
        <p:spPr>
          <a:xfrm>
            <a:off x="4387453" y="3643312"/>
            <a:ext cx="15609094" cy="8840392"/>
          </a:xfrm>
          <a:prstGeom prst="rect">
            <a:avLst/>
          </a:prstGeom>
        </p:spPr>
        <p:txBody>
          <a:bodyPr lIns="71437" tIns="71437" rIns="71437" bIns="71437" anchor="ctr"/>
          <a:lstStyle>
            <a:lvl1pPr marL="611187" indent="-611187" defTabSz="821531">
              <a:spcBef>
                <a:spcPts val="5900"/>
              </a:spcBef>
              <a:buSzPct val="145000"/>
              <a:buFontTx/>
              <a:defRPr sz="4400">
                <a:solidFill>
                  <a:srgbClr val="FFFFFF"/>
                </a:solidFill>
                <a:latin typeface="Helvetica Neue"/>
                <a:ea typeface="Helvetica Neue"/>
                <a:cs typeface="Helvetica Neue"/>
                <a:sym typeface="Helvetica Neue"/>
              </a:defRPr>
            </a:lvl1pPr>
            <a:lvl2pPr marL="1055687" indent="-611187" defTabSz="821531">
              <a:spcBef>
                <a:spcPts val="5900"/>
              </a:spcBef>
              <a:buSzPct val="145000"/>
              <a:buFontTx/>
              <a:buChar char="•"/>
              <a:defRPr sz="4400">
                <a:solidFill>
                  <a:srgbClr val="FFFFFF"/>
                </a:solidFill>
                <a:latin typeface="Helvetica Neue"/>
                <a:ea typeface="Helvetica Neue"/>
                <a:cs typeface="Helvetica Neue"/>
                <a:sym typeface="Helvetica Neue"/>
              </a:defRPr>
            </a:lvl2pPr>
            <a:lvl3pPr marL="1500187" indent="-611187" defTabSz="821531">
              <a:spcBef>
                <a:spcPts val="5900"/>
              </a:spcBef>
              <a:buSzPct val="145000"/>
              <a:buFontTx/>
              <a:defRPr sz="4400">
                <a:solidFill>
                  <a:srgbClr val="FFFFFF"/>
                </a:solidFill>
                <a:latin typeface="Helvetica Neue"/>
                <a:ea typeface="Helvetica Neue"/>
                <a:cs typeface="Helvetica Neue"/>
                <a:sym typeface="Helvetica Neue"/>
              </a:defRPr>
            </a:lvl3pPr>
            <a:lvl4pPr marL="1944687" indent="-611187" defTabSz="821531">
              <a:spcBef>
                <a:spcPts val="5900"/>
              </a:spcBef>
              <a:buSzPct val="145000"/>
              <a:buFontTx/>
              <a:buChar char="•"/>
              <a:defRPr sz="4400">
                <a:solidFill>
                  <a:srgbClr val="FFFFFF"/>
                </a:solidFill>
                <a:latin typeface="Helvetica Neue"/>
                <a:ea typeface="Helvetica Neue"/>
                <a:cs typeface="Helvetica Neue"/>
                <a:sym typeface="Helvetica Neue"/>
              </a:defRPr>
            </a:lvl4pPr>
            <a:lvl5pPr marL="2389187" indent="-611187" defTabSz="821531">
              <a:spcBef>
                <a:spcPts val="5900"/>
              </a:spcBef>
              <a:buSzPct val="145000"/>
              <a:buFontTx/>
              <a:buChar char="•"/>
              <a:defRPr sz="4400">
                <a:solidFill>
                  <a:srgbClr val="FFFFFF"/>
                </a:solidFill>
                <a:latin typeface="Helvetica Neue"/>
                <a:ea typeface="Helvetica Neue"/>
                <a:cs typeface="Helvetica Neue"/>
                <a:sym typeface="Helvetica Neue"/>
              </a:defRPr>
            </a:lvl5pPr>
          </a:lstStyle>
          <a:p>
            <a:pPr/>
            <a:r>
              <a:t>Body Level One</a:t>
            </a:r>
          </a:p>
          <a:p>
            <a:pPr lvl="1"/>
            <a:r>
              <a:t>Body Level Two</a:t>
            </a:r>
          </a:p>
          <a:p>
            <a:pPr lvl="2"/>
            <a:r>
              <a:t>Body Level Three</a:t>
            </a:r>
          </a:p>
          <a:p>
            <a:pPr lvl="3"/>
            <a:r>
              <a:t>Body Level Four</a:t>
            </a:r>
          </a:p>
          <a:p>
            <a:pPr lvl="4"/>
            <a:r>
              <a:t>Body Level Five</a:t>
            </a:r>
          </a:p>
        </p:txBody>
      </p:sp>
      <p:sp>
        <p:nvSpPr>
          <p:cNvPr id="58" name="Slide Number"/>
          <p:cNvSpPr txBox="1"/>
          <p:nvPr>
            <p:ph type="sldNum" sz="quarter" idx="2"/>
          </p:nvPr>
        </p:nvSpPr>
        <p:spPr>
          <a:xfrm>
            <a:off x="11954103" y="13073062"/>
            <a:ext cx="466269" cy="477671"/>
          </a:xfrm>
          <a:prstGeom prst="rect">
            <a:avLst/>
          </a:prstGeom>
        </p:spPr>
        <p:txBody>
          <a:bodyPr lIns="71437" tIns="71437" rIns="71437" bIns="71437" anchor="t"/>
          <a:lstStyle>
            <a:lvl1pPr algn="ctr" defTabSz="821531">
              <a:defRPr sz="2200">
                <a:solidFill>
                  <a:srgbClr val="FFFFFF"/>
                </a:solidFill>
                <a:latin typeface="Helvetica Neue Light"/>
                <a:ea typeface="Helvetica Neue Light"/>
                <a:cs typeface="Helvetica Neue Light"/>
                <a:sym typeface="Helvetica Neue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Photo">
    <p:bg>
      <p:bgPr>
        <a:solidFill>
          <a:srgbClr val="000000"/>
        </a:solidFill>
      </p:bgPr>
    </p:bg>
    <p:spTree>
      <p:nvGrpSpPr>
        <p:cNvPr id="1" name=""/>
        <p:cNvGrpSpPr/>
        <p:nvPr/>
      </p:nvGrpSpPr>
      <p:grpSpPr>
        <a:xfrm>
          <a:off x="0" y="0"/>
          <a:ext cx="0" cy="0"/>
          <a:chOff x="0" y="0"/>
          <a:chExt cx="0" cy="0"/>
        </a:xfrm>
      </p:grpSpPr>
      <p:sp>
        <p:nvSpPr>
          <p:cNvPr id="65" name="Image"/>
          <p:cNvSpPr/>
          <p:nvPr>
            <p:ph type="pic" idx="21"/>
          </p:nvPr>
        </p:nvSpPr>
        <p:spPr>
          <a:xfrm>
            <a:off x="9338964" y="2857500"/>
            <a:ext cx="14466095" cy="9644063"/>
          </a:xfrm>
          <a:prstGeom prst="rect">
            <a:avLst/>
          </a:prstGeom>
        </p:spPr>
        <p:txBody>
          <a:bodyPr lIns="91439" tIns="45719" rIns="91439" bIns="45719">
            <a:noAutofit/>
          </a:bodyPr>
          <a:lstStyle/>
          <a:p>
            <a:pPr/>
          </a:p>
        </p:txBody>
      </p:sp>
      <p:sp>
        <p:nvSpPr>
          <p:cNvPr id="66" name="Title Text"/>
          <p:cNvSpPr txBox="1"/>
          <p:nvPr>
            <p:ph type="title"/>
          </p:nvPr>
        </p:nvSpPr>
        <p:spPr>
          <a:xfrm>
            <a:off x="4387453" y="357187"/>
            <a:ext cx="15609094" cy="3036095"/>
          </a:xfrm>
          <a:prstGeom prst="rect">
            <a:avLst/>
          </a:prstGeom>
        </p:spPr>
        <p:txBody>
          <a:bodyPr lIns="71437" tIns="71437" rIns="71437" bIns="71437"/>
          <a:lstStyle>
            <a:lvl1pPr defTabSz="821531">
              <a:defRPr sz="11200">
                <a:solidFill>
                  <a:srgbClr val="FFFFFF"/>
                </a:solidFill>
                <a:latin typeface="+mn-lt"/>
                <a:ea typeface="+mn-ea"/>
                <a:cs typeface="+mn-cs"/>
                <a:sym typeface="Helvetica Neue Medium"/>
              </a:defRPr>
            </a:lvl1pPr>
          </a:lstStyle>
          <a:p>
            <a:pPr/>
            <a:r>
              <a:t>Title Text</a:t>
            </a:r>
          </a:p>
        </p:txBody>
      </p:sp>
      <p:sp>
        <p:nvSpPr>
          <p:cNvPr id="67" name="Body Level One…"/>
          <p:cNvSpPr txBox="1"/>
          <p:nvPr>
            <p:ph type="body" sz="quarter" idx="1"/>
          </p:nvPr>
        </p:nvSpPr>
        <p:spPr>
          <a:xfrm>
            <a:off x="4387453" y="3643312"/>
            <a:ext cx="7500938" cy="8840392"/>
          </a:xfrm>
          <a:prstGeom prst="rect">
            <a:avLst/>
          </a:prstGeom>
        </p:spPr>
        <p:txBody>
          <a:bodyPr lIns="71437" tIns="71437" rIns="71437" bIns="71437" anchor="ctr"/>
          <a:lstStyle>
            <a:lvl1pPr marL="465364" indent="-465364" defTabSz="821531">
              <a:spcBef>
                <a:spcPts val="4500"/>
              </a:spcBef>
              <a:buSzPct val="145000"/>
              <a:buFontTx/>
              <a:defRPr sz="3800">
                <a:solidFill>
                  <a:srgbClr val="FFFFFF"/>
                </a:solidFill>
                <a:latin typeface="Helvetica Neue"/>
                <a:ea typeface="Helvetica Neue"/>
                <a:cs typeface="Helvetica Neue"/>
                <a:sym typeface="Helvetica Neue"/>
              </a:defRPr>
            </a:lvl1pPr>
            <a:lvl2pPr marL="808264" indent="-465364" defTabSz="821531">
              <a:spcBef>
                <a:spcPts val="4500"/>
              </a:spcBef>
              <a:buSzPct val="145000"/>
              <a:buFontTx/>
              <a:buChar char="•"/>
              <a:defRPr sz="3800">
                <a:solidFill>
                  <a:srgbClr val="FFFFFF"/>
                </a:solidFill>
                <a:latin typeface="Helvetica Neue"/>
                <a:ea typeface="Helvetica Neue"/>
                <a:cs typeface="Helvetica Neue"/>
                <a:sym typeface="Helvetica Neue"/>
              </a:defRPr>
            </a:lvl2pPr>
            <a:lvl3pPr marL="1151164" indent="-465364" defTabSz="821531">
              <a:spcBef>
                <a:spcPts val="4500"/>
              </a:spcBef>
              <a:buSzPct val="145000"/>
              <a:buFontTx/>
              <a:defRPr sz="3800">
                <a:solidFill>
                  <a:srgbClr val="FFFFFF"/>
                </a:solidFill>
                <a:latin typeface="Helvetica Neue"/>
                <a:ea typeface="Helvetica Neue"/>
                <a:cs typeface="Helvetica Neue"/>
                <a:sym typeface="Helvetica Neue"/>
              </a:defRPr>
            </a:lvl3pPr>
            <a:lvl4pPr marL="1494064" indent="-465364" defTabSz="821531">
              <a:spcBef>
                <a:spcPts val="4500"/>
              </a:spcBef>
              <a:buSzPct val="145000"/>
              <a:buFontTx/>
              <a:buChar char="•"/>
              <a:defRPr sz="3800">
                <a:solidFill>
                  <a:srgbClr val="FFFFFF"/>
                </a:solidFill>
                <a:latin typeface="Helvetica Neue"/>
                <a:ea typeface="Helvetica Neue"/>
                <a:cs typeface="Helvetica Neue"/>
                <a:sym typeface="Helvetica Neue"/>
              </a:defRPr>
            </a:lvl4pPr>
            <a:lvl5pPr marL="1836964" indent="-465364" defTabSz="821531">
              <a:spcBef>
                <a:spcPts val="4500"/>
              </a:spcBef>
              <a:buSzPct val="145000"/>
              <a:buFontTx/>
              <a:buChar char="•"/>
              <a:defRPr sz="3800">
                <a:solidFill>
                  <a:srgbClr val="FFFFFF"/>
                </a:solidFill>
                <a:latin typeface="Helvetica Neue"/>
                <a:ea typeface="Helvetica Neue"/>
                <a:cs typeface="Helvetica Neue"/>
                <a:sym typeface="Helvetica Neue"/>
              </a:defRPr>
            </a:lvl5pPr>
          </a:lstStyle>
          <a:p>
            <a:pPr/>
            <a:r>
              <a:t>Body Level One</a:t>
            </a:r>
          </a:p>
          <a:p>
            <a:pPr lvl="1"/>
            <a:r>
              <a:t>Body Level Two</a:t>
            </a:r>
          </a:p>
          <a:p>
            <a:pPr lvl="2"/>
            <a:r>
              <a:t>Body Level Three</a:t>
            </a:r>
          </a:p>
          <a:p>
            <a:pPr lvl="3"/>
            <a:r>
              <a:t>Body Level Four</a:t>
            </a:r>
          </a:p>
          <a:p>
            <a:pPr lvl="4"/>
            <a:r>
              <a:t>Body Level Five</a:t>
            </a:r>
          </a:p>
        </p:txBody>
      </p:sp>
      <p:sp>
        <p:nvSpPr>
          <p:cNvPr id="68" name="Slide Number"/>
          <p:cNvSpPr txBox="1"/>
          <p:nvPr>
            <p:ph type="sldNum" sz="quarter" idx="2"/>
          </p:nvPr>
        </p:nvSpPr>
        <p:spPr>
          <a:xfrm>
            <a:off x="11954103" y="13073062"/>
            <a:ext cx="466269" cy="477671"/>
          </a:xfrm>
          <a:prstGeom prst="rect">
            <a:avLst/>
          </a:prstGeom>
        </p:spPr>
        <p:txBody>
          <a:bodyPr lIns="71437" tIns="71437" rIns="71437" bIns="71437" anchor="t"/>
          <a:lstStyle>
            <a:lvl1pPr algn="ctr" defTabSz="821531">
              <a:defRPr sz="2200">
                <a:solidFill>
                  <a:srgbClr val="FFFFFF"/>
                </a:solidFill>
                <a:latin typeface="Helvetica Neue Light"/>
                <a:ea typeface="Helvetica Neue Light"/>
                <a:cs typeface="Helvetica Neue Light"/>
                <a:sym typeface="Helvetica Neue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bg>
      <p:bgPr>
        <a:solidFill>
          <a:srgbClr val="000000"/>
        </a:solidFill>
      </p:bgPr>
    </p:bg>
    <p:spTree>
      <p:nvGrpSpPr>
        <p:cNvPr id="1" name=""/>
        <p:cNvGrpSpPr/>
        <p:nvPr/>
      </p:nvGrpSpPr>
      <p:grpSpPr>
        <a:xfrm>
          <a:off x="0" y="0"/>
          <a:ext cx="0" cy="0"/>
          <a:chOff x="0" y="0"/>
          <a:chExt cx="0" cy="0"/>
        </a:xfrm>
      </p:grpSpPr>
      <p:sp>
        <p:nvSpPr>
          <p:cNvPr id="75" name="Body Level One…"/>
          <p:cNvSpPr txBox="1"/>
          <p:nvPr>
            <p:ph type="body" idx="1"/>
          </p:nvPr>
        </p:nvSpPr>
        <p:spPr>
          <a:xfrm>
            <a:off x="4387453" y="1785937"/>
            <a:ext cx="15609094" cy="10144126"/>
          </a:xfrm>
          <a:prstGeom prst="rect">
            <a:avLst/>
          </a:prstGeom>
        </p:spPr>
        <p:txBody>
          <a:bodyPr lIns="71437" tIns="71437" rIns="71437" bIns="71437" anchor="ctr"/>
          <a:lstStyle>
            <a:lvl1pPr marL="611187" indent="-611187" defTabSz="821531">
              <a:spcBef>
                <a:spcPts val="5900"/>
              </a:spcBef>
              <a:buSzPct val="145000"/>
              <a:buFontTx/>
              <a:defRPr sz="4400">
                <a:solidFill>
                  <a:srgbClr val="FFFFFF"/>
                </a:solidFill>
                <a:latin typeface="Helvetica Neue"/>
                <a:ea typeface="Helvetica Neue"/>
                <a:cs typeface="Helvetica Neue"/>
                <a:sym typeface="Helvetica Neue"/>
              </a:defRPr>
            </a:lvl1pPr>
            <a:lvl2pPr marL="1055687" indent="-611187" defTabSz="821531">
              <a:spcBef>
                <a:spcPts val="5900"/>
              </a:spcBef>
              <a:buSzPct val="145000"/>
              <a:buFontTx/>
              <a:buChar char="•"/>
              <a:defRPr sz="4400">
                <a:solidFill>
                  <a:srgbClr val="FFFFFF"/>
                </a:solidFill>
                <a:latin typeface="Helvetica Neue"/>
                <a:ea typeface="Helvetica Neue"/>
                <a:cs typeface="Helvetica Neue"/>
                <a:sym typeface="Helvetica Neue"/>
              </a:defRPr>
            </a:lvl2pPr>
            <a:lvl3pPr marL="1500187" indent="-611187" defTabSz="821531">
              <a:spcBef>
                <a:spcPts val="5900"/>
              </a:spcBef>
              <a:buSzPct val="145000"/>
              <a:buFontTx/>
              <a:defRPr sz="4400">
                <a:solidFill>
                  <a:srgbClr val="FFFFFF"/>
                </a:solidFill>
                <a:latin typeface="Helvetica Neue"/>
                <a:ea typeface="Helvetica Neue"/>
                <a:cs typeface="Helvetica Neue"/>
                <a:sym typeface="Helvetica Neue"/>
              </a:defRPr>
            </a:lvl3pPr>
            <a:lvl4pPr marL="1944687" indent="-611187" defTabSz="821531">
              <a:spcBef>
                <a:spcPts val="5900"/>
              </a:spcBef>
              <a:buSzPct val="145000"/>
              <a:buFontTx/>
              <a:buChar char="•"/>
              <a:defRPr sz="4400">
                <a:solidFill>
                  <a:srgbClr val="FFFFFF"/>
                </a:solidFill>
                <a:latin typeface="Helvetica Neue"/>
                <a:ea typeface="Helvetica Neue"/>
                <a:cs typeface="Helvetica Neue"/>
                <a:sym typeface="Helvetica Neue"/>
              </a:defRPr>
            </a:lvl4pPr>
            <a:lvl5pPr marL="2389187" indent="-611187" defTabSz="821531">
              <a:spcBef>
                <a:spcPts val="5900"/>
              </a:spcBef>
              <a:buSzPct val="145000"/>
              <a:buFontTx/>
              <a:buChar char="•"/>
              <a:defRPr sz="4400">
                <a:solidFill>
                  <a:srgbClr val="FFFFFF"/>
                </a:solidFill>
                <a:latin typeface="Helvetica Neue"/>
                <a:ea typeface="Helvetica Neue"/>
                <a:cs typeface="Helvetica Neue"/>
                <a:sym typeface="Helvetica Neue"/>
              </a:defRPr>
            </a:lvl5pPr>
          </a:lstStyle>
          <a:p>
            <a:pPr/>
            <a:r>
              <a:t>Body Level One</a:t>
            </a:r>
          </a:p>
          <a:p>
            <a:pPr lvl="1"/>
            <a:r>
              <a:t>Body Level Two</a:t>
            </a:r>
          </a:p>
          <a:p>
            <a:pPr lvl="2"/>
            <a:r>
              <a:t>Body Level Three</a:t>
            </a:r>
          </a:p>
          <a:p>
            <a:pPr lvl="3"/>
            <a:r>
              <a:t>Body Level Four</a:t>
            </a:r>
          </a:p>
          <a:p>
            <a:pPr lvl="4"/>
            <a:r>
              <a:t>Body Level Five</a:t>
            </a:r>
          </a:p>
        </p:txBody>
      </p:sp>
      <p:sp>
        <p:nvSpPr>
          <p:cNvPr id="76" name="Slide Number"/>
          <p:cNvSpPr txBox="1"/>
          <p:nvPr>
            <p:ph type="sldNum" sz="quarter" idx="2"/>
          </p:nvPr>
        </p:nvSpPr>
        <p:spPr>
          <a:xfrm>
            <a:off x="11954103" y="13073062"/>
            <a:ext cx="466269" cy="477671"/>
          </a:xfrm>
          <a:prstGeom prst="rect">
            <a:avLst/>
          </a:prstGeom>
        </p:spPr>
        <p:txBody>
          <a:bodyPr lIns="71437" tIns="71437" rIns="71437" bIns="71437" anchor="t"/>
          <a:lstStyle>
            <a:lvl1pPr algn="ctr" defTabSz="821531">
              <a:defRPr sz="2200">
                <a:solidFill>
                  <a:srgbClr val="FFFFFF"/>
                </a:solidFill>
                <a:latin typeface="Helvetica Neue Light"/>
                <a:ea typeface="Helvetica Neue Light"/>
                <a:cs typeface="Helvetica Neue Light"/>
                <a:sym typeface="Helvetica Neue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3 Up">
    <p:bg>
      <p:bgPr>
        <a:solidFill>
          <a:srgbClr val="000000"/>
        </a:solidFill>
      </p:bgPr>
    </p:bg>
    <p:spTree>
      <p:nvGrpSpPr>
        <p:cNvPr id="1" name=""/>
        <p:cNvGrpSpPr/>
        <p:nvPr/>
      </p:nvGrpSpPr>
      <p:grpSpPr>
        <a:xfrm>
          <a:off x="0" y="0"/>
          <a:ext cx="0" cy="0"/>
          <a:chOff x="0" y="0"/>
          <a:chExt cx="0" cy="0"/>
        </a:xfrm>
      </p:grpSpPr>
      <p:sp>
        <p:nvSpPr>
          <p:cNvPr id="83" name="Image"/>
          <p:cNvSpPr/>
          <p:nvPr>
            <p:ph type="pic" sz="quarter" idx="21"/>
          </p:nvPr>
        </p:nvSpPr>
        <p:spPr>
          <a:xfrm>
            <a:off x="12084843" y="6983015"/>
            <a:ext cx="8277822" cy="5518548"/>
          </a:xfrm>
          <a:prstGeom prst="rect">
            <a:avLst/>
          </a:prstGeom>
        </p:spPr>
        <p:txBody>
          <a:bodyPr lIns="91439" tIns="45719" rIns="91439" bIns="45719">
            <a:noAutofit/>
          </a:bodyPr>
          <a:lstStyle/>
          <a:p>
            <a:pPr/>
          </a:p>
        </p:txBody>
      </p:sp>
      <p:sp>
        <p:nvSpPr>
          <p:cNvPr id="84" name="Image"/>
          <p:cNvSpPr/>
          <p:nvPr>
            <p:ph type="pic" sz="quarter" idx="22"/>
          </p:nvPr>
        </p:nvSpPr>
        <p:spPr>
          <a:xfrm>
            <a:off x="12522398" y="898922"/>
            <a:ext cx="8268892" cy="5512594"/>
          </a:xfrm>
          <a:prstGeom prst="rect">
            <a:avLst/>
          </a:prstGeom>
        </p:spPr>
        <p:txBody>
          <a:bodyPr lIns="91439" tIns="45719" rIns="91439" bIns="45719">
            <a:noAutofit/>
          </a:bodyPr>
          <a:lstStyle/>
          <a:p>
            <a:pPr/>
          </a:p>
        </p:txBody>
      </p:sp>
      <p:sp>
        <p:nvSpPr>
          <p:cNvPr id="85" name="Image"/>
          <p:cNvSpPr/>
          <p:nvPr>
            <p:ph type="pic" idx="23"/>
          </p:nvPr>
        </p:nvSpPr>
        <p:spPr>
          <a:xfrm>
            <a:off x="-1733848" y="-178594"/>
            <a:ext cx="19020235" cy="12680157"/>
          </a:xfrm>
          <a:prstGeom prst="rect">
            <a:avLst/>
          </a:prstGeom>
        </p:spPr>
        <p:txBody>
          <a:bodyPr lIns="91439" tIns="45719" rIns="91439" bIns="45719">
            <a:noAutofit/>
          </a:bodyPr>
          <a:lstStyle/>
          <a:p>
            <a:pPr/>
          </a:p>
        </p:txBody>
      </p:sp>
      <p:sp>
        <p:nvSpPr>
          <p:cNvPr id="86" name="Slide Number"/>
          <p:cNvSpPr txBox="1"/>
          <p:nvPr>
            <p:ph type="sldNum" sz="quarter" idx="2"/>
          </p:nvPr>
        </p:nvSpPr>
        <p:spPr>
          <a:xfrm>
            <a:off x="11954103" y="13073062"/>
            <a:ext cx="466269" cy="477671"/>
          </a:xfrm>
          <a:prstGeom prst="rect">
            <a:avLst/>
          </a:prstGeom>
        </p:spPr>
        <p:txBody>
          <a:bodyPr lIns="71437" tIns="71437" rIns="71437" bIns="71437" anchor="t"/>
          <a:lstStyle>
            <a:lvl1pPr algn="ctr" defTabSz="821531">
              <a:defRPr sz="2200">
                <a:solidFill>
                  <a:srgbClr val="FFFFFF"/>
                </a:solidFill>
                <a:latin typeface="Helvetica Neue Light"/>
                <a:ea typeface="Helvetica Neue Light"/>
                <a:cs typeface="Helvetica Neue Light"/>
                <a:sym typeface="Helvetica Neue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jpe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 Id="rId9" Type="http://schemas.openxmlformats.org/officeDocument/2006/relationships/slideLayout" Target="../slideLayouts/slideLayout7.xml"/><Relationship Id="rId10" Type="http://schemas.openxmlformats.org/officeDocument/2006/relationships/slideLayout" Target="../slideLayouts/slideLayout8.xml"/><Relationship Id="rId11" Type="http://schemas.openxmlformats.org/officeDocument/2006/relationships/slideLayout" Target="../slideLayouts/slideLayout9.xml"/><Relationship Id="rId12" Type="http://schemas.openxmlformats.org/officeDocument/2006/relationships/slideLayout" Target="../slideLayouts/slideLayout10.xml"/><Relationship Id="rId13" Type="http://schemas.openxmlformats.org/officeDocument/2006/relationships/slideLayout" Target="../slideLayouts/slideLayout11.xml"/><Relationship Id="rId14" Type="http://schemas.openxmlformats.org/officeDocument/2006/relationships/slideLayout" Target="../slideLayouts/slideLayout12.xml"/><Relationship Id="rId15" Type="http://schemas.openxmlformats.org/officeDocument/2006/relationships/slideLayout" Target="../slideLayouts/slideLayout13.xml"/><Relationship Id="rId16"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 name="Title Text"/>
          <p:cNvSpPr txBox="1"/>
          <p:nvPr>
            <p:ph type="title"/>
          </p:nvPr>
        </p:nvSpPr>
        <p:spPr>
          <a:xfrm>
            <a:off x="1219199" y="549277"/>
            <a:ext cx="21945601" cy="2286001"/>
          </a:xfrm>
          <a:prstGeom prst="rect">
            <a:avLst/>
          </a:prstGeom>
          <a:ln w="12700">
            <a:miter lim="400000"/>
          </a:ln>
          <a:extLst>
            <a:ext uri="{C572A759-6A51-4108-AA02-DFA0A04FC94B}">
              <ma14:wrappingTextBoxFlag xmlns:ma14="http://schemas.microsoft.com/office/mac/drawingml/2011/main" val="1"/>
            </a:ext>
          </a:extLst>
        </p:spPr>
        <p:txBody>
          <a:bodyPr lIns="121919" tIns="121919" rIns="121919" bIns="121919" anchor="ctr">
            <a:normAutofit fontScale="100000" lnSpcReduction="0"/>
          </a:bodyPr>
          <a:lstStyle/>
          <a:p>
            <a:pPr/>
            <a:r>
              <a:t>Title Text</a:t>
            </a:r>
          </a:p>
        </p:txBody>
      </p:sp>
      <p:sp>
        <p:nvSpPr>
          <p:cNvPr id="3" name="Body Level One…"/>
          <p:cNvSpPr txBox="1"/>
          <p:nvPr>
            <p:ph type="body" idx="1"/>
          </p:nvPr>
        </p:nvSpPr>
        <p:spPr>
          <a:xfrm>
            <a:off x="1219199" y="3200402"/>
            <a:ext cx="21945601" cy="9051926"/>
          </a:xfrm>
          <a:prstGeom prst="rect">
            <a:avLst/>
          </a:prstGeom>
          <a:ln w="12700">
            <a:miter lim="400000"/>
          </a:ln>
          <a:extLst>
            <a:ext uri="{C572A759-6A51-4108-AA02-DFA0A04FC94B}">
              <ma14:wrappingTextBoxFlag xmlns:ma14="http://schemas.microsoft.com/office/mac/drawingml/2011/main" val="1"/>
            </a:ext>
          </a:extLst>
        </p:spPr>
        <p:txBody>
          <a:bodyPr lIns="121919" tIns="121919" rIns="121919" bIns="121919">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lide Number"/>
          <p:cNvSpPr txBox="1"/>
          <p:nvPr>
            <p:ph type="sldNum" sz="quarter" idx="2"/>
          </p:nvPr>
        </p:nvSpPr>
        <p:spPr>
          <a:xfrm>
            <a:off x="22482016" y="12720956"/>
            <a:ext cx="682784" cy="713741"/>
          </a:xfrm>
          <a:prstGeom prst="rect">
            <a:avLst/>
          </a:prstGeom>
          <a:ln w="12700">
            <a:miter lim="400000"/>
          </a:ln>
        </p:spPr>
        <p:txBody>
          <a:bodyPr wrap="none" lIns="121919" tIns="121919" rIns="121919" bIns="121919" anchor="ctr">
            <a:spAutoFit/>
          </a:bodyPr>
          <a:lstStyle>
            <a:lvl1pPr algn="r" defTabSz="1219200">
              <a:defRPr b="0">
                <a:solidFill>
                  <a:srgbClr val="888888"/>
                </a:solidFill>
                <a:latin typeface="Calibri"/>
                <a:ea typeface="Calibri"/>
                <a:cs typeface="Calibri"/>
                <a:sym typeface="Calibri"/>
              </a:defRPr>
            </a:lvl1pPr>
          </a:lstStyle>
          <a:p>
            <a:pPr/>
            <a:fld id="{86CB4B4D-7CA3-9044-876B-883B54F8677D}" type="slidenum"/>
          </a:p>
        </p:txBody>
      </p:sp>
    </p:spTree>
  </p:cSld>
  <p:clrMap bg1="dk1" tx1="lt1" bg2="dk2" tx2="lt2" accent1="accent1" accent2="accent2" accent3="accent3" accent4="accent4" accent5="accent5" accent6="accent6" hlink="hlink" folHlink="fol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 id="2147483662" r:id="rId16"/>
  </p:sldLayoutIdLst>
  <p:transition xmlns:p14="http://schemas.microsoft.com/office/powerpoint/2010/main" spd="med" advClick="1"/>
  <p:txStyles>
    <p:titleStyle>
      <a:lvl1pPr marL="0" marR="0" indent="0" algn="ctr" defTabSz="1219200" latinLnBrk="0">
        <a:lnSpc>
          <a:spcPct val="100000"/>
        </a:lnSpc>
        <a:spcBef>
          <a:spcPts val="0"/>
        </a:spcBef>
        <a:spcAft>
          <a:spcPts val="0"/>
        </a:spcAft>
        <a:buClrTx/>
        <a:buSzTx/>
        <a:buFontTx/>
        <a:buNone/>
        <a:tabLst/>
        <a:defRPr b="0" baseline="0" cap="none" i="0" spc="0" strike="noStrike" sz="11600" u="none">
          <a:solidFill>
            <a:srgbClr val="000000"/>
          </a:solidFill>
          <a:uFillTx/>
          <a:latin typeface="Calibri"/>
          <a:ea typeface="Calibri"/>
          <a:cs typeface="Calibri"/>
          <a:sym typeface="Calibri"/>
        </a:defRPr>
      </a:lvl1pPr>
      <a:lvl2pPr marL="0" marR="0" indent="0" algn="ctr" defTabSz="1219200" latinLnBrk="0">
        <a:lnSpc>
          <a:spcPct val="100000"/>
        </a:lnSpc>
        <a:spcBef>
          <a:spcPts val="0"/>
        </a:spcBef>
        <a:spcAft>
          <a:spcPts val="0"/>
        </a:spcAft>
        <a:buClrTx/>
        <a:buSzTx/>
        <a:buFontTx/>
        <a:buNone/>
        <a:tabLst/>
        <a:defRPr b="0" baseline="0" cap="none" i="0" spc="0" strike="noStrike" sz="11600" u="none">
          <a:solidFill>
            <a:srgbClr val="000000"/>
          </a:solidFill>
          <a:uFillTx/>
          <a:latin typeface="Calibri"/>
          <a:ea typeface="Calibri"/>
          <a:cs typeface="Calibri"/>
          <a:sym typeface="Calibri"/>
        </a:defRPr>
      </a:lvl2pPr>
      <a:lvl3pPr marL="0" marR="0" indent="0" algn="ctr" defTabSz="1219200" latinLnBrk="0">
        <a:lnSpc>
          <a:spcPct val="100000"/>
        </a:lnSpc>
        <a:spcBef>
          <a:spcPts val="0"/>
        </a:spcBef>
        <a:spcAft>
          <a:spcPts val="0"/>
        </a:spcAft>
        <a:buClrTx/>
        <a:buSzTx/>
        <a:buFontTx/>
        <a:buNone/>
        <a:tabLst/>
        <a:defRPr b="0" baseline="0" cap="none" i="0" spc="0" strike="noStrike" sz="11600" u="none">
          <a:solidFill>
            <a:srgbClr val="000000"/>
          </a:solidFill>
          <a:uFillTx/>
          <a:latin typeface="Calibri"/>
          <a:ea typeface="Calibri"/>
          <a:cs typeface="Calibri"/>
          <a:sym typeface="Calibri"/>
        </a:defRPr>
      </a:lvl3pPr>
      <a:lvl4pPr marL="0" marR="0" indent="0" algn="ctr" defTabSz="1219200" latinLnBrk="0">
        <a:lnSpc>
          <a:spcPct val="100000"/>
        </a:lnSpc>
        <a:spcBef>
          <a:spcPts val="0"/>
        </a:spcBef>
        <a:spcAft>
          <a:spcPts val="0"/>
        </a:spcAft>
        <a:buClrTx/>
        <a:buSzTx/>
        <a:buFontTx/>
        <a:buNone/>
        <a:tabLst/>
        <a:defRPr b="0" baseline="0" cap="none" i="0" spc="0" strike="noStrike" sz="11600" u="none">
          <a:solidFill>
            <a:srgbClr val="000000"/>
          </a:solidFill>
          <a:uFillTx/>
          <a:latin typeface="Calibri"/>
          <a:ea typeface="Calibri"/>
          <a:cs typeface="Calibri"/>
          <a:sym typeface="Calibri"/>
        </a:defRPr>
      </a:lvl4pPr>
      <a:lvl5pPr marL="0" marR="0" indent="0" algn="ctr" defTabSz="1219200" latinLnBrk="0">
        <a:lnSpc>
          <a:spcPct val="100000"/>
        </a:lnSpc>
        <a:spcBef>
          <a:spcPts val="0"/>
        </a:spcBef>
        <a:spcAft>
          <a:spcPts val="0"/>
        </a:spcAft>
        <a:buClrTx/>
        <a:buSzTx/>
        <a:buFontTx/>
        <a:buNone/>
        <a:tabLst/>
        <a:defRPr b="0" baseline="0" cap="none" i="0" spc="0" strike="noStrike" sz="11600" u="none">
          <a:solidFill>
            <a:srgbClr val="000000"/>
          </a:solidFill>
          <a:uFillTx/>
          <a:latin typeface="Calibri"/>
          <a:ea typeface="Calibri"/>
          <a:cs typeface="Calibri"/>
          <a:sym typeface="Calibri"/>
        </a:defRPr>
      </a:lvl5pPr>
      <a:lvl6pPr marL="0" marR="0" indent="0" algn="ctr" defTabSz="1219200" latinLnBrk="0">
        <a:lnSpc>
          <a:spcPct val="100000"/>
        </a:lnSpc>
        <a:spcBef>
          <a:spcPts val="0"/>
        </a:spcBef>
        <a:spcAft>
          <a:spcPts val="0"/>
        </a:spcAft>
        <a:buClrTx/>
        <a:buSzTx/>
        <a:buFontTx/>
        <a:buNone/>
        <a:tabLst/>
        <a:defRPr b="0" baseline="0" cap="none" i="0" spc="0" strike="noStrike" sz="11600" u="none">
          <a:solidFill>
            <a:srgbClr val="000000"/>
          </a:solidFill>
          <a:uFillTx/>
          <a:latin typeface="Calibri"/>
          <a:ea typeface="Calibri"/>
          <a:cs typeface="Calibri"/>
          <a:sym typeface="Calibri"/>
        </a:defRPr>
      </a:lvl6pPr>
      <a:lvl7pPr marL="0" marR="0" indent="0" algn="ctr" defTabSz="1219200" latinLnBrk="0">
        <a:lnSpc>
          <a:spcPct val="100000"/>
        </a:lnSpc>
        <a:spcBef>
          <a:spcPts val="0"/>
        </a:spcBef>
        <a:spcAft>
          <a:spcPts val="0"/>
        </a:spcAft>
        <a:buClrTx/>
        <a:buSzTx/>
        <a:buFontTx/>
        <a:buNone/>
        <a:tabLst/>
        <a:defRPr b="0" baseline="0" cap="none" i="0" spc="0" strike="noStrike" sz="11600" u="none">
          <a:solidFill>
            <a:srgbClr val="000000"/>
          </a:solidFill>
          <a:uFillTx/>
          <a:latin typeface="Calibri"/>
          <a:ea typeface="Calibri"/>
          <a:cs typeface="Calibri"/>
          <a:sym typeface="Calibri"/>
        </a:defRPr>
      </a:lvl7pPr>
      <a:lvl8pPr marL="0" marR="0" indent="0" algn="ctr" defTabSz="1219200" latinLnBrk="0">
        <a:lnSpc>
          <a:spcPct val="100000"/>
        </a:lnSpc>
        <a:spcBef>
          <a:spcPts val="0"/>
        </a:spcBef>
        <a:spcAft>
          <a:spcPts val="0"/>
        </a:spcAft>
        <a:buClrTx/>
        <a:buSzTx/>
        <a:buFontTx/>
        <a:buNone/>
        <a:tabLst/>
        <a:defRPr b="0" baseline="0" cap="none" i="0" spc="0" strike="noStrike" sz="11600" u="none">
          <a:solidFill>
            <a:srgbClr val="000000"/>
          </a:solidFill>
          <a:uFillTx/>
          <a:latin typeface="Calibri"/>
          <a:ea typeface="Calibri"/>
          <a:cs typeface="Calibri"/>
          <a:sym typeface="Calibri"/>
        </a:defRPr>
      </a:lvl8pPr>
      <a:lvl9pPr marL="0" marR="0" indent="0" algn="ctr" defTabSz="1219200" latinLnBrk="0">
        <a:lnSpc>
          <a:spcPct val="100000"/>
        </a:lnSpc>
        <a:spcBef>
          <a:spcPts val="0"/>
        </a:spcBef>
        <a:spcAft>
          <a:spcPts val="0"/>
        </a:spcAft>
        <a:buClrTx/>
        <a:buSzTx/>
        <a:buFontTx/>
        <a:buNone/>
        <a:tabLst/>
        <a:defRPr b="0" baseline="0" cap="none" i="0" spc="0" strike="noStrike" sz="11600" u="none">
          <a:solidFill>
            <a:srgbClr val="000000"/>
          </a:solidFill>
          <a:uFillTx/>
          <a:latin typeface="Calibri"/>
          <a:ea typeface="Calibri"/>
          <a:cs typeface="Calibri"/>
          <a:sym typeface="Calibri"/>
        </a:defRPr>
      </a:lvl9pPr>
    </p:titleStyle>
    <p:bodyStyle>
      <a:lvl1pPr marL="900112" marR="0" indent="-900112" algn="l" defTabSz="1219200" latinLnBrk="0">
        <a:lnSpc>
          <a:spcPct val="100000"/>
        </a:lnSpc>
        <a:spcBef>
          <a:spcPts val="2000"/>
        </a:spcBef>
        <a:spcAft>
          <a:spcPts val="0"/>
        </a:spcAft>
        <a:buClrTx/>
        <a:buSzPct val="100000"/>
        <a:buFont typeface="Arial"/>
        <a:buChar char="•"/>
        <a:tabLst/>
        <a:defRPr b="0" baseline="0" cap="none" i="0" spc="0" strike="noStrike" sz="8400" u="none">
          <a:solidFill>
            <a:srgbClr val="000000"/>
          </a:solidFill>
          <a:uFillTx/>
          <a:latin typeface="Calibri"/>
          <a:ea typeface="Calibri"/>
          <a:cs typeface="Calibri"/>
          <a:sym typeface="Calibri"/>
        </a:defRPr>
      </a:lvl1pPr>
      <a:lvl2pPr marL="1314450" marR="0" indent="-857250" algn="l" defTabSz="1219200" latinLnBrk="0">
        <a:lnSpc>
          <a:spcPct val="100000"/>
        </a:lnSpc>
        <a:spcBef>
          <a:spcPts val="2000"/>
        </a:spcBef>
        <a:spcAft>
          <a:spcPts val="0"/>
        </a:spcAft>
        <a:buClrTx/>
        <a:buSzPct val="100000"/>
        <a:buFont typeface="Arial"/>
        <a:buChar char="–"/>
        <a:tabLst/>
        <a:defRPr b="0" baseline="0" cap="none" i="0" spc="0" strike="noStrike" sz="8400" u="none">
          <a:solidFill>
            <a:srgbClr val="000000"/>
          </a:solidFill>
          <a:uFillTx/>
          <a:latin typeface="Calibri"/>
          <a:ea typeface="Calibri"/>
          <a:cs typeface="Calibri"/>
          <a:sym typeface="Calibri"/>
        </a:defRPr>
      </a:lvl2pPr>
      <a:lvl3pPr marL="1714500" marR="0" indent="-800100" algn="l" defTabSz="1219200" latinLnBrk="0">
        <a:lnSpc>
          <a:spcPct val="100000"/>
        </a:lnSpc>
        <a:spcBef>
          <a:spcPts val="2000"/>
        </a:spcBef>
        <a:spcAft>
          <a:spcPts val="0"/>
        </a:spcAft>
        <a:buClrTx/>
        <a:buSzPct val="100000"/>
        <a:buFont typeface="Arial"/>
        <a:buChar char="•"/>
        <a:tabLst/>
        <a:defRPr b="0" baseline="0" cap="none" i="0" spc="0" strike="noStrike" sz="8400" u="none">
          <a:solidFill>
            <a:srgbClr val="000000"/>
          </a:solidFill>
          <a:uFillTx/>
          <a:latin typeface="Calibri"/>
          <a:ea typeface="Calibri"/>
          <a:cs typeface="Calibri"/>
          <a:sym typeface="Calibri"/>
        </a:defRPr>
      </a:lvl3pPr>
      <a:lvl4pPr marL="2331720" marR="0" indent="-960120" algn="l" defTabSz="1219200" latinLnBrk="0">
        <a:lnSpc>
          <a:spcPct val="100000"/>
        </a:lnSpc>
        <a:spcBef>
          <a:spcPts val="2000"/>
        </a:spcBef>
        <a:spcAft>
          <a:spcPts val="0"/>
        </a:spcAft>
        <a:buClrTx/>
        <a:buSzPct val="100000"/>
        <a:buFont typeface="Arial"/>
        <a:buChar char="–"/>
        <a:tabLst/>
        <a:defRPr b="0" baseline="0" cap="none" i="0" spc="0" strike="noStrike" sz="8400" u="none">
          <a:solidFill>
            <a:srgbClr val="000000"/>
          </a:solidFill>
          <a:uFillTx/>
          <a:latin typeface="Calibri"/>
          <a:ea typeface="Calibri"/>
          <a:cs typeface="Calibri"/>
          <a:sym typeface="Calibri"/>
        </a:defRPr>
      </a:lvl4pPr>
      <a:lvl5pPr marL="2788920" marR="0" indent="-960120" algn="l" defTabSz="1219200" latinLnBrk="0">
        <a:lnSpc>
          <a:spcPct val="100000"/>
        </a:lnSpc>
        <a:spcBef>
          <a:spcPts val="2000"/>
        </a:spcBef>
        <a:spcAft>
          <a:spcPts val="0"/>
        </a:spcAft>
        <a:buClrTx/>
        <a:buSzPct val="100000"/>
        <a:buFont typeface="Arial"/>
        <a:buChar char="»"/>
        <a:tabLst/>
        <a:defRPr b="0" baseline="0" cap="none" i="0" spc="0" strike="noStrike" sz="8400" u="none">
          <a:solidFill>
            <a:srgbClr val="000000"/>
          </a:solidFill>
          <a:uFillTx/>
          <a:latin typeface="Calibri"/>
          <a:ea typeface="Calibri"/>
          <a:cs typeface="Calibri"/>
          <a:sym typeface="Calibri"/>
        </a:defRPr>
      </a:lvl5pPr>
      <a:lvl6pPr marL="3246120" marR="0" indent="-960120" algn="l" defTabSz="1219200" latinLnBrk="0">
        <a:lnSpc>
          <a:spcPct val="100000"/>
        </a:lnSpc>
        <a:spcBef>
          <a:spcPts val="2000"/>
        </a:spcBef>
        <a:spcAft>
          <a:spcPts val="0"/>
        </a:spcAft>
        <a:buClrTx/>
        <a:buSzPct val="100000"/>
        <a:buFont typeface="Arial"/>
        <a:buChar char="•"/>
        <a:tabLst/>
        <a:defRPr b="0" baseline="0" cap="none" i="0" spc="0" strike="noStrike" sz="8400" u="none">
          <a:solidFill>
            <a:srgbClr val="000000"/>
          </a:solidFill>
          <a:uFillTx/>
          <a:latin typeface="Calibri"/>
          <a:ea typeface="Calibri"/>
          <a:cs typeface="Calibri"/>
          <a:sym typeface="Calibri"/>
        </a:defRPr>
      </a:lvl6pPr>
      <a:lvl7pPr marL="3703320" marR="0" indent="-960120" algn="l" defTabSz="1219200" latinLnBrk="0">
        <a:lnSpc>
          <a:spcPct val="100000"/>
        </a:lnSpc>
        <a:spcBef>
          <a:spcPts val="2000"/>
        </a:spcBef>
        <a:spcAft>
          <a:spcPts val="0"/>
        </a:spcAft>
        <a:buClrTx/>
        <a:buSzPct val="100000"/>
        <a:buFont typeface="Arial"/>
        <a:buChar char="•"/>
        <a:tabLst/>
        <a:defRPr b="0" baseline="0" cap="none" i="0" spc="0" strike="noStrike" sz="8400" u="none">
          <a:solidFill>
            <a:srgbClr val="000000"/>
          </a:solidFill>
          <a:uFillTx/>
          <a:latin typeface="Calibri"/>
          <a:ea typeface="Calibri"/>
          <a:cs typeface="Calibri"/>
          <a:sym typeface="Calibri"/>
        </a:defRPr>
      </a:lvl7pPr>
      <a:lvl8pPr marL="4160520" marR="0" indent="-960120" algn="l" defTabSz="1219200" latinLnBrk="0">
        <a:lnSpc>
          <a:spcPct val="100000"/>
        </a:lnSpc>
        <a:spcBef>
          <a:spcPts val="2000"/>
        </a:spcBef>
        <a:spcAft>
          <a:spcPts val="0"/>
        </a:spcAft>
        <a:buClrTx/>
        <a:buSzPct val="100000"/>
        <a:buFont typeface="Arial"/>
        <a:buChar char="•"/>
        <a:tabLst/>
        <a:defRPr b="0" baseline="0" cap="none" i="0" spc="0" strike="noStrike" sz="8400" u="none">
          <a:solidFill>
            <a:srgbClr val="000000"/>
          </a:solidFill>
          <a:uFillTx/>
          <a:latin typeface="Calibri"/>
          <a:ea typeface="Calibri"/>
          <a:cs typeface="Calibri"/>
          <a:sym typeface="Calibri"/>
        </a:defRPr>
      </a:lvl8pPr>
      <a:lvl9pPr marL="4617720" marR="0" indent="-960120" algn="l" defTabSz="1219200" latinLnBrk="0">
        <a:lnSpc>
          <a:spcPct val="100000"/>
        </a:lnSpc>
        <a:spcBef>
          <a:spcPts val="2000"/>
        </a:spcBef>
        <a:spcAft>
          <a:spcPts val="0"/>
        </a:spcAft>
        <a:buClrTx/>
        <a:buSzPct val="100000"/>
        <a:buFont typeface="Arial"/>
        <a:buChar char="•"/>
        <a:tabLst/>
        <a:defRPr b="0" baseline="0" cap="none" i="0" spc="0" strike="noStrike" sz="8400" u="none">
          <a:solidFill>
            <a:srgbClr val="000000"/>
          </a:solidFill>
          <a:uFillTx/>
          <a:latin typeface="Calibri"/>
          <a:ea typeface="Calibri"/>
          <a:cs typeface="Calibri"/>
          <a:sym typeface="Calibri"/>
        </a:defRPr>
      </a:lvl9pPr>
    </p:bodyStyle>
    <p:otherStyle>
      <a:lvl1pPr marL="0" marR="0" indent="0" algn="r" defTabSz="1219200" latinLnBrk="0">
        <a:lnSpc>
          <a:spcPct val="100000"/>
        </a:lnSpc>
        <a:spcBef>
          <a:spcPts val="0"/>
        </a:spcBef>
        <a:spcAft>
          <a:spcPts val="0"/>
        </a:spcAft>
        <a:buClrTx/>
        <a:buSzTx/>
        <a:buFontTx/>
        <a:buNone/>
        <a:tabLst/>
        <a:defRPr b="0" baseline="0" cap="none" i="0" spc="0" strike="noStrike" sz="3200" u="none">
          <a:solidFill>
            <a:schemeClr val="tx1"/>
          </a:solidFill>
          <a:uFillTx/>
          <a:latin typeface="+mn-lt"/>
          <a:ea typeface="+mn-ea"/>
          <a:cs typeface="+mn-cs"/>
          <a:sym typeface="Calibri"/>
        </a:defRPr>
      </a:lvl1pPr>
      <a:lvl2pPr marL="0" marR="0" indent="457200" algn="r" defTabSz="1219200" latinLnBrk="0">
        <a:lnSpc>
          <a:spcPct val="100000"/>
        </a:lnSpc>
        <a:spcBef>
          <a:spcPts val="0"/>
        </a:spcBef>
        <a:spcAft>
          <a:spcPts val="0"/>
        </a:spcAft>
        <a:buClrTx/>
        <a:buSzTx/>
        <a:buFontTx/>
        <a:buNone/>
        <a:tabLst/>
        <a:defRPr b="0" baseline="0" cap="none" i="0" spc="0" strike="noStrike" sz="3200" u="none">
          <a:solidFill>
            <a:schemeClr val="tx1"/>
          </a:solidFill>
          <a:uFillTx/>
          <a:latin typeface="+mn-lt"/>
          <a:ea typeface="+mn-ea"/>
          <a:cs typeface="+mn-cs"/>
          <a:sym typeface="Calibri"/>
        </a:defRPr>
      </a:lvl2pPr>
      <a:lvl3pPr marL="0" marR="0" indent="914400" algn="r" defTabSz="1219200" latinLnBrk="0">
        <a:lnSpc>
          <a:spcPct val="100000"/>
        </a:lnSpc>
        <a:spcBef>
          <a:spcPts val="0"/>
        </a:spcBef>
        <a:spcAft>
          <a:spcPts val="0"/>
        </a:spcAft>
        <a:buClrTx/>
        <a:buSzTx/>
        <a:buFontTx/>
        <a:buNone/>
        <a:tabLst/>
        <a:defRPr b="0" baseline="0" cap="none" i="0" spc="0" strike="noStrike" sz="3200" u="none">
          <a:solidFill>
            <a:schemeClr val="tx1"/>
          </a:solidFill>
          <a:uFillTx/>
          <a:latin typeface="+mn-lt"/>
          <a:ea typeface="+mn-ea"/>
          <a:cs typeface="+mn-cs"/>
          <a:sym typeface="Calibri"/>
        </a:defRPr>
      </a:lvl3pPr>
      <a:lvl4pPr marL="0" marR="0" indent="1371600" algn="r" defTabSz="1219200" latinLnBrk="0">
        <a:lnSpc>
          <a:spcPct val="100000"/>
        </a:lnSpc>
        <a:spcBef>
          <a:spcPts val="0"/>
        </a:spcBef>
        <a:spcAft>
          <a:spcPts val="0"/>
        </a:spcAft>
        <a:buClrTx/>
        <a:buSzTx/>
        <a:buFontTx/>
        <a:buNone/>
        <a:tabLst/>
        <a:defRPr b="0" baseline="0" cap="none" i="0" spc="0" strike="noStrike" sz="3200" u="none">
          <a:solidFill>
            <a:schemeClr val="tx1"/>
          </a:solidFill>
          <a:uFillTx/>
          <a:latin typeface="+mn-lt"/>
          <a:ea typeface="+mn-ea"/>
          <a:cs typeface="+mn-cs"/>
          <a:sym typeface="Calibri"/>
        </a:defRPr>
      </a:lvl4pPr>
      <a:lvl5pPr marL="0" marR="0" indent="1828800" algn="r" defTabSz="1219200" latinLnBrk="0">
        <a:lnSpc>
          <a:spcPct val="100000"/>
        </a:lnSpc>
        <a:spcBef>
          <a:spcPts val="0"/>
        </a:spcBef>
        <a:spcAft>
          <a:spcPts val="0"/>
        </a:spcAft>
        <a:buClrTx/>
        <a:buSzTx/>
        <a:buFontTx/>
        <a:buNone/>
        <a:tabLst/>
        <a:defRPr b="0" baseline="0" cap="none" i="0" spc="0" strike="noStrike" sz="3200" u="none">
          <a:solidFill>
            <a:schemeClr val="tx1"/>
          </a:solidFill>
          <a:uFillTx/>
          <a:latin typeface="+mn-lt"/>
          <a:ea typeface="+mn-ea"/>
          <a:cs typeface="+mn-cs"/>
          <a:sym typeface="Calibri"/>
        </a:defRPr>
      </a:lvl5pPr>
      <a:lvl6pPr marL="0" marR="0" indent="2286000" algn="r" defTabSz="1219200" latinLnBrk="0">
        <a:lnSpc>
          <a:spcPct val="100000"/>
        </a:lnSpc>
        <a:spcBef>
          <a:spcPts val="0"/>
        </a:spcBef>
        <a:spcAft>
          <a:spcPts val="0"/>
        </a:spcAft>
        <a:buClrTx/>
        <a:buSzTx/>
        <a:buFontTx/>
        <a:buNone/>
        <a:tabLst/>
        <a:defRPr b="0" baseline="0" cap="none" i="0" spc="0" strike="noStrike" sz="3200" u="none">
          <a:solidFill>
            <a:schemeClr val="tx1"/>
          </a:solidFill>
          <a:uFillTx/>
          <a:latin typeface="+mn-lt"/>
          <a:ea typeface="+mn-ea"/>
          <a:cs typeface="+mn-cs"/>
          <a:sym typeface="Calibri"/>
        </a:defRPr>
      </a:lvl6pPr>
      <a:lvl7pPr marL="0" marR="0" indent="2743200" algn="r" defTabSz="1219200" latinLnBrk="0">
        <a:lnSpc>
          <a:spcPct val="100000"/>
        </a:lnSpc>
        <a:spcBef>
          <a:spcPts val="0"/>
        </a:spcBef>
        <a:spcAft>
          <a:spcPts val="0"/>
        </a:spcAft>
        <a:buClrTx/>
        <a:buSzTx/>
        <a:buFontTx/>
        <a:buNone/>
        <a:tabLst/>
        <a:defRPr b="0" baseline="0" cap="none" i="0" spc="0" strike="noStrike" sz="3200" u="none">
          <a:solidFill>
            <a:schemeClr val="tx1"/>
          </a:solidFill>
          <a:uFillTx/>
          <a:latin typeface="+mn-lt"/>
          <a:ea typeface="+mn-ea"/>
          <a:cs typeface="+mn-cs"/>
          <a:sym typeface="Calibri"/>
        </a:defRPr>
      </a:lvl7pPr>
      <a:lvl8pPr marL="0" marR="0" indent="3200400" algn="r" defTabSz="1219200" latinLnBrk="0">
        <a:lnSpc>
          <a:spcPct val="100000"/>
        </a:lnSpc>
        <a:spcBef>
          <a:spcPts val="0"/>
        </a:spcBef>
        <a:spcAft>
          <a:spcPts val="0"/>
        </a:spcAft>
        <a:buClrTx/>
        <a:buSzTx/>
        <a:buFontTx/>
        <a:buNone/>
        <a:tabLst/>
        <a:defRPr b="0" baseline="0" cap="none" i="0" spc="0" strike="noStrike" sz="3200" u="none">
          <a:solidFill>
            <a:schemeClr val="tx1"/>
          </a:solidFill>
          <a:uFillTx/>
          <a:latin typeface="+mn-lt"/>
          <a:ea typeface="+mn-ea"/>
          <a:cs typeface="+mn-cs"/>
          <a:sym typeface="Calibri"/>
        </a:defRPr>
      </a:lvl8pPr>
      <a:lvl9pPr marL="0" marR="0" indent="3657600" algn="r" defTabSz="1219200" latinLnBrk="0">
        <a:lnSpc>
          <a:spcPct val="100000"/>
        </a:lnSpc>
        <a:spcBef>
          <a:spcPts val="0"/>
        </a:spcBef>
        <a:spcAft>
          <a:spcPts val="0"/>
        </a:spcAft>
        <a:buClrTx/>
        <a:buSzTx/>
        <a:buFontTx/>
        <a:buNone/>
        <a:tabLst/>
        <a:defRPr b="0" baseline="0" cap="none" i="0" spc="0" strike="noStrike" sz="3200" u="none">
          <a:solidFill>
            <a:schemeClr val="tx1"/>
          </a:solidFill>
          <a:uFillTx/>
          <a:latin typeface="+mn-lt"/>
          <a:ea typeface="+mn-ea"/>
          <a:cs typeface="+mn-cs"/>
          <a:sym typeface="Calibri"/>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100.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101.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2.jpeg"/></Relationships>

</file>

<file path=ppt/slides/_rels/slide102.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33.jpeg"/></Relationships>

</file>

<file path=ppt/slides/_rels/slide103.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104.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105.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106.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4.jpeg"/></Relationships>

</file>

<file path=ppt/slides/_rels/slide107.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108.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109.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110.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111.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112.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4.jpeg"/></Relationships>

</file>

<file path=ppt/slides/_rels/slide113.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114.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115.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116.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117.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118.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119.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120.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5.jpeg"/></Relationships>

</file>

<file path=ppt/slides/_rels/slide121.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6.jpeg"/></Relationships>

</file>

<file path=ppt/slides/_rels/slide122.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7.jpeg"/></Relationships>

</file>

<file path=ppt/slides/_rels/slide123.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8.jpeg"/></Relationships>

</file>

<file path=ppt/slides/_rels/slide124.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9.jpeg"/></Relationships>

</file>

<file path=ppt/slides/_rels/slide125.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0.jpeg"/></Relationships>

</file>

<file path=ppt/slides/_rels/slide126.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1.jpeg"/></Relationships>

</file>

<file path=ppt/slides/_rels/slide127.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2.jpeg"/></Relationships>

</file>

<file path=ppt/slides/_rels/slide128.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129.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130.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131.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132.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133.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134.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135.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136.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137.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138.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139.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140.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3.jpeg"/></Relationships>

</file>

<file path=ppt/slides/_rels/slide141.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4.jpeg"/></Relationships>

</file>

<file path=ppt/slides/_rels/slide142.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5.jpeg"/></Relationships>

</file>

<file path=ppt/slides/_rels/slide143.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6.jpeg"/></Relationships>

</file>

<file path=ppt/slides/_rels/slide144.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7.jpeg"/></Relationships>

</file>

<file path=ppt/slides/_rels/slide145.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8.jpeg"/></Relationships>

</file>

<file path=ppt/slides/_rels/slide146.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9.jpeg"/></Relationships>

</file>

<file path=ppt/slides/_rels/slide147.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0.jpeg"/></Relationships>

</file>

<file path=ppt/slides/_rels/slide148.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1.jpeg"/></Relationships>

</file>

<file path=ppt/slides/_rels/slide149.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150.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151.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152.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153.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154.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155.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156.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157.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158.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159.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160.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161.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162.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2.jpeg"/></Relationships>

</file>

<file path=ppt/slides/_rels/slide163.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164.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165.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166.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3.jpeg"/></Relationships>

</file>

<file path=ppt/slides/_rels/slide167.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4.jpeg"/></Relationships>

</file>

<file path=ppt/slides/_rels/slide168.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5.jpeg"/></Relationships>

</file>

<file path=ppt/slides/_rels/slide169.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6.jpeg"/></Relationships>

</file>

<file path=ppt/slides/_rels/slide17.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170.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8.jpeg"/></Relationships>

</file>

<file path=ppt/slides/_rels/slide171.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172.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173.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174.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175.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3.jpeg"/></Relationships>

</file>

<file path=ppt/slides/_rels/slide176.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4.jpeg"/></Relationships>

</file>

<file path=ppt/slides/_rels/slide177.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5.jpeg"/></Relationships>

</file>

<file path=ppt/slides/_rels/slide178.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6.jpeg"/></Relationships>

</file>

<file path=ppt/slides/_rels/slide179.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png"/></Relationships>

</file>

<file path=ppt/slides/_rels/slide180.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181.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182.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7.jpeg"/></Relationships>

</file>

<file path=ppt/slides/_rels/slide183.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8.jpeg"/></Relationships>

</file>

<file path=ppt/slides/_rels/slide184.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9.jpeg"/><Relationship Id="rId3" Type="http://schemas.openxmlformats.org/officeDocument/2006/relationships/image" Target="../media/image60.jpeg"/></Relationships>

</file>

<file path=ppt/slides/_rels/slide185.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1.jpeg"/></Relationships>

</file>

<file path=ppt/slides/_rels/slide186.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187.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188.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189.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jpeg"/></Relationships>

</file>

<file path=ppt/slides/_rels/slide19.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hyperlink" Target="http://en.wikipedia.org/wiki/Maharishi_Mahesh_Yogi" TargetMode="External"/></Relationships>

</file>

<file path=ppt/slides/_rels/slide190.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191.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192.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193.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194.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195.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png"/></Relationships>

</file>

<file path=ppt/slides/_rels/slide196.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2.jpeg"/></Relationships>

</file>

<file path=ppt/slides/_rels/slide197.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3.jpeg"/></Relationships>

</file>

<file path=ppt/slides/_rels/slide198.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199.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hyperlink" Target="http://en.wikipedia.org/wiki/Haridwar" TargetMode="External"/></Relationships>

</file>

<file path=ppt/slides/_rels/slide200.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201.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202.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203.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204.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205.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206.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207.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208.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209.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210.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4.jpeg"/></Relationships>

</file>

<file path=ppt/slides/_rels/slide211.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5.jpeg"/></Relationships>

</file>

<file path=ppt/slides/_rels/slide212.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6.jpeg"/></Relationships>

</file>

<file path=ppt/slides/_rels/slide213.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214.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215.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6.jpeg"/></Relationships>

</file>

<file path=ppt/slides/_rels/slide216.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7.jpeg"/></Relationships>

</file>

<file path=ppt/slides/_rels/slide217.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218.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219.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220.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221.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222.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223.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8.jpeg"/></Relationships>

</file>

<file path=ppt/slides/_rels/slide224.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9.jpeg"/></Relationships>

</file>

<file path=ppt/slides/_rels/slide225.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226.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227.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228.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229.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8.jpeg"/></Relationships>

</file>

<file path=ppt/slides/_rels/slide23.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230.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231.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232.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0.jpeg"/></Relationships>

</file>

<file path=ppt/slides/_rels/slide233.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1.jpeg"/></Relationships>

</file>

<file path=ppt/slides/_rels/slide234.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2.jpeg"/></Relationships>

</file>

<file path=ppt/slides/_rels/slide235.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3.jpeg"/></Relationships>

</file>

<file path=ppt/slides/_rels/slide236.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4.jpeg"/></Relationships>

</file>

<file path=ppt/slides/_rels/slide237.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5.jpeg"/></Relationships>

</file>

<file path=ppt/slides/_rels/slide238.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239.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240.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8.jpeg"/></Relationships>

</file>

<file path=ppt/slides/_rels/slide241.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242.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243.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244.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245.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246.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247.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248.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249.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250.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251.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252.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6.jpeg"/></Relationships>

</file>

<file path=ppt/slides/_rels/slide253.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254.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255.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7.jpeg"/></Relationships>

</file>

<file path=ppt/slides/_rels/slide256.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8.jpeg"/></Relationships>

</file>

<file path=ppt/slides/_rels/slide257.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9.jpeg"/></Relationships>

</file>

<file path=ppt/slides/_rels/slide258.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0.jpeg"/></Relationships>

</file>

<file path=ppt/slides/_rels/slide259.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1.jpeg"/></Relationships>

</file>

<file path=ppt/slides/_rels/slide26.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260.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2.jpeg"/></Relationships>

</file>

<file path=ppt/slides/_rels/slide261.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3.jpeg"/></Relationships>

</file>

<file path=ppt/slides/_rels/slide262.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4.jpeg"/></Relationships>

</file>

<file path=ppt/slides/_rels/slide263.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5.jpeg"/></Relationships>

</file>

<file path=ppt/slides/_rels/slide264.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6.jpeg"/></Relationships>

</file>

<file path=ppt/slides/_rels/slide265.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266.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267.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268.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269.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270.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271.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272.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273.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jpeg"/></Relationships>

</file>

<file path=ppt/slides/_rels/slide274.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275.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276.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277.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278.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279.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hyperlink" Target="http://freebeacon.com" TargetMode="External"/><Relationship Id="rId3" Type="http://schemas.openxmlformats.org/officeDocument/2006/relationships/image" Target="../media/image87.jpeg"/></Relationships>

</file>

<file path=ppt/slides/_rels/slide28.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280.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8.jpeg"/></Relationships>

</file>

<file path=ppt/slides/_rels/slide281.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9.jpeg"/></Relationships>

</file>

<file path=ppt/slides/_rels/slide282.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90.jpeg"/></Relationships>

</file>

<file path=ppt/slides/_rels/slide283.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91.jpeg"/></Relationships>

</file>

<file path=ppt/slides/_rels/slide284.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92.jpeg"/></Relationships>

</file>

<file path=ppt/slides/_rels/slide285.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93.jpeg"/></Relationships>

</file>

<file path=ppt/slides/_rels/slide286.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94.jpeg"/></Relationships>

</file>

<file path=ppt/slides/_rels/slide287.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95.jpeg"/></Relationships>

</file>

<file path=ppt/slides/_rels/slide288.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96.jpeg"/></Relationships>

</file>

<file path=ppt/slides/_rels/slide289.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97.jpeg"/></Relationships>

</file>

<file path=ppt/slides/_rels/slide29.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290.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98.jpeg"/></Relationships>

</file>

<file path=ppt/slides/_rels/slide291.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99.jpeg"/></Relationships>

</file>

<file path=ppt/slides/_rels/slide292.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00.jpeg"/></Relationships>

</file>

<file path=ppt/slides/_rels/slide293.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294.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jpeg"/></Relationships>

</file>

<file path=ppt/slides/_rels/slide295.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296.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297.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298.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299.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300.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301.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302.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303.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304.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01.jpeg"/></Relationships>

</file>

<file path=ppt/slides/_rels/slide305.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306.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02.jpeg"/></Relationships>

</file>

<file path=ppt/slides/_rels/slide307.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03.jpeg"/></Relationships>

</file>

<file path=ppt/slides/_rels/slide308.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04.jpeg"/></Relationships>

</file>

<file path=ppt/slides/_rels/slide309.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05.jpeg"/></Relationships>

</file>

<file path=ppt/slides/_rels/slide31.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310.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06.jpeg"/></Relationships>

</file>

<file path=ppt/slides/_rels/slide311.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07.jpeg"/></Relationships>

</file>

<file path=ppt/slides/_rels/slide312.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08.jpeg"/></Relationships>

</file>

<file path=ppt/slides/_rels/slide313.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09.jpeg"/></Relationships>

</file>

<file path=ppt/slides/_rels/slide314.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10.jpeg"/><Relationship Id="rId3" Type="http://schemas.openxmlformats.org/officeDocument/2006/relationships/image" Target="../media/image108.jpeg"/></Relationships>

</file>

<file path=ppt/slides/_rels/slide315.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11.jpeg"/><Relationship Id="rId3" Type="http://schemas.openxmlformats.org/officeDocument/2006/relationships/image" Target="../media/image108.jpeg"/></Relationships>

</file>

<file path=ppt/slides/_rels/slide316.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08.jpeg"/><Relationship Id="rId3" Type="http://schemas.openxmlformats.org/officeDocument/2006/relationships/image" Target="../media/image112.jpeg"/></Relationships>

</file>

<file path=ppt/slides/_rels/slide317.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13.jpeg"/></Relationships>

</file>

<file path=ppt/slides/_rels/slide318.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319.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32.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320.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14.jpeg"/></Relationships>

</file>

<file path=ppt/slides/_rels/slide321.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322.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323.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15.jpeg"/></Relationships>

</file>

<file path=ppt/slides/_rels/slide324.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16.jpeg"/></Relationships>

</file>

<file path=ppt/slides/_rels/slide325.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17.jpeg"/></Relationships>

</file>

<file path=ppt/slides/_rels/slide326.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18.jpeg"/></Relationships>

</file>

<file path=ppt/slides/_rels/slide327.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19.jpeg"/></Relationships>

</file>

<file path=ppt/slides/_rels/slide328.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20.jpeg"/></Relationships>

</file>

<file path=ppt/slides/_rels/slide329.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21.jpeg"/></Relationships>

</file>

<file path=ppt/slides/_rels/slide33.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330.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22.jpeg"/></Relationships>

</file>

<file path=ppt/slides/_rels/slide331.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23.jpeg"/></Relationships>

</file>

<file path=ppt/slides/_rels/slide332.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24.jpeg"/></Relationships>

</file>

<file path=ppt/slides/_rels/slide333.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01.jpeg"/></Relationships>

</file>

<file path=ppt/slides/_rels/slide334.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08.jpeg"/></Relationships>

</file>

<file path=ppt/slides/_rels/slide335.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336.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08.jpeg"/><Relationship Id="rId3" Type="http://schemas.openxmlformats.org/officeDocument/2006/relationships/image" Target="../media/image112.jpeg"/></Relationships>

</file>

<file path=ppt/slides/_rels/slide337.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13.jpeg"/></Relationships>

</file>

<file path=ppt/slides/_rels/slide338.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339.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340.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341.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342.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343.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344.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345.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346.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25.jpeg"/><Relationship Id="rId3" Type="http://schemas.openxmlformats.org/officeDocument/2006/relationships/image" Target="../media/image126.jpeg"/></Relationships>

</file>

<file path=ppt/slides/_rels/slide347.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27.jpeg"/></Relationships>

</file>

<file path=ppt/slides/_rels/slide348.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28.jpeg"/></Relationships>

</file>

<file path=ppt/slides/_rels/slide349.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350.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351.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352.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353.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hyperlink" Target="https://biography.yourdictionary.com/joseph-francis-fletcher" TargetMode="External"/><Relationship Id="rId3" Type="http://schemas.openxmlformats.org/officeDocument/2006/relationships/image" Target="../media/image129.jpeg"/><Relationship Id="rId4" Type="http://schemas.openxmlformats.org/officeDocument/2006/relationships/image" Target="../media/image130.jpeg"/></Relationships>

</file>

<file path=ppt/slides/_rels/slide354.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png"/></Relationships>

</file>

<file path=ppt/slides/_rels/slide355.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31.jpeg"/><Relationship Id="rId3" Type="http://schemas.openxmlformats.org/officeDocument/2006/relationships/image" Target="../media/image132.jpeg"/></Relationships>

</file>

<file path=ppt/slides/_rels/slide356.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hyperlink" Target="https://biography.yourdictionary.com/joseph-francis-fletcher" TargetMode="External"/><Relationship Id="rId3" Type="http://schemas.openxmlformats.org/officeDocument/2006/relationships/image" Target="../media/image129.jpeg"/><Relationship Id="rId4" Type="http://schemas.openxmlformats.org/officeDocument/2006/relationships/image" Target="../media/image130.jpeg"/></Relationships>

</file>

<file path=ppt/slides/_rels/slide357.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33.jpeg"/></Relationships>

</file>

<file path=ppt/slides/_rels/slide358.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hyperlink" Target="https://biography.yourdictionary.com/joseph-francis-fletcher" TargetMode="External"/><Relationship Id="rId3" Type="http://schemas.openxmlformats.org/officeDocument/2006/relationships/image" Target="../media/image129.jpeg"/><Relationship Id="rId4" Type="http://schemas.openxmlformats.org/officeDocument/2006/relationships/image" Target="../media/image130.jpeg"/></Relationships>

</file>

<file path=ppt/slides/_rels/slide359.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34.jpeg"/><Relationship Id="rId3" Type="http://schemas.openxmlformats.org/officeDocument/2006/relationships/image" Target="../media/image135.jpeg"/></Relationships>

</file>

<file path=ppt/slides/_rels/slide36.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360.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hyperlink" Target="https://biography.yourdictionary.com/joseph-francis-fletcher" TargetMode="External"/><Relationship Id="rId3" Type="http://schemas.openxmlformats.org/officeDocument/2006/relationships/image" Target="../media/image129.jpeg"/><Relationship Id="rId4" Type="http://schemas.openxmlformats.org/officeDocument/2006/relationships/image" Target="../media/image130.jpeg"/></Relationships>

</file>

<file path=ppt/slides/_rels/slide361.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36.jpeg"/><Relationship Id="rId3" Type="http://schemas.openxmlformats.org/officeDocument/2006/relationships/image" Target="../media/image137.jpeg"/></Relationships>

</file>

<file path=ppt/slides/_rels/slide362.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38.jpeg"/><Relationship Id="rId3" Type="http://schemas.openxmlformats.org/officeDocument/2006/relationships/image" Target="../media/image136.jpeg"/></Relationships>

</file>

<file path=ppt/slides/_rels/slide363.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364.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jpeg"/></Relationships>

</file>

<file path=ppt/slides/_rels/slide365.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366.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39.jpeg"/></Relationships>

</file>

<file path=ppt/slides/_rels/slide367.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368.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369.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370.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371.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372.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373.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374.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375.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376.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377.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378.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379.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380.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381.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382.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40.jpeg"/></Relationships>

</file>

<file path=ppt/slides/_rels/slide383.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41.jpeg"/></Relationships>

</file>

<file path=ppt/slides/_rels/slide384.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42.jpeg"/></Relationships>

</file>

<file path=ppt/slides/_rels/slide385.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43.jpeg"/></Relationships>

</file>

<file path=ppt/slides/_rels/slide386.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387.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388.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44.jpeg"/></Relationships>

</file>

<file path=ppt/slides/_rels/slide389.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390.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45.jpeg"/></Relationships>

</file>

<file path=ppt/slides/_rels/slide391.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392.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393.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46.jpeg"/></Relationships>

</file>

<file path=ppt/slides/_rels/slide394.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47.jpeg"/></Relationships>

</file>

<file path=ppt/slides/_rels/slide395.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396.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397.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398.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399.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jpeg"/><Relationship Id="rId3" Type="http://schemas.openxmlformats.org/officeDocument/2006/relationships/image" Target="../media/image3.jpeg"/></Relationships>

</file>

<file path=ppt/slides/_rels/slide40.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400.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401.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402.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403.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404.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405.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406.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48.jpeg"/></Relationships>

</file>

<file path=ppt/slides/_rels/slide407.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48.jpeg"/></Relationships>

</file>

<file path=ppt/slides/_rels/slide408.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409.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41.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410.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411.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412.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413.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414.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415.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416.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417.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418.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49.jpeg"/></Relationships>

</file>

<file path=ppt/slides/_rels/slide419.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50.jpeg"/></Relationships>

</file>

<file path=ppt/slides/_rels/slide42.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420.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51.jpeg"/></Relationships>

</file>

<file path=ppt/slides/_rels/slide421.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52.jpeg"/></Relationships>

</file>

<file path=ppt/slides/_rels/slide422.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53.jpeg"/></Relationships>

</file>

<file path=ppt/slides/_rels/slide423.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54.jpeg"/></Relationships>

</file>

<file path=ppt/slides/_rels/slide424.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9.jpeg"/></Relationships>

</file>

<file path=ppt/slides/_rels/slide425.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0.jpeg"/></Relationships>

</file>

<file path=ppt/slides/_rels/slide426.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1.jpeg"/></Relationships>

</file>

<file path=ppt/slides/_rels/slide427.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3.jpeg"/></Relationships>

</file>

<file path=ppt/slides/_rels/slide428.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5.jpeg"/></Relationships>

</file>

<file path=ppt/slides/_rels/slide429.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2.jpeg"/></Relationships>

</file>

<file path=ppt/slides/_rels/slide43.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jpeg"/></Relationships>

</file>

<file path=ppt/slides/_rels/slide430.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55.jpeg"/></Relationships>

</file>

<file path=ppt/slides/_rels/slide431.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55.jpeg"/></Relationships>

</file>

<file path=ppt/slides/_rels/slide432.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56.jpeg"/></Relationships>

</file>

<file path=ppt/slides/_rels/slide433.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57.jpeg"/></Relationships>

</file>

<file path=ppt/slides/_rels/slide434.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png"/></Relationships>

</file>

<file path=ppt/slides/_rels/slide435.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png"/></Relationships>

</file>

<file path=ppt/slides/_rels/slide436.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png"/></Relationships>

</file>

<file path=ppt/slides/_rels/slide437.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58.jpeg"/></Relationships>

</file>

<file path=ppt/slides/_rels/slide438.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png"/></Relationships>

</file>

<file path=ppt/slides/_rels/slide439.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59.jpeg"/></Relationships>

</file>

<file path=ppt/slides/_rels/slide44.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440.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60.jpeg"/></Relationships>

</file>

<file path=ppt/slides/_rels/slide441.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61.jpeg"/></Relationships>

</file>

<file path=ppt/slides/_rels/slide442.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62.jpeg"/></Relationships>

</file>

<file path=ppt/slides/_rels/slide443.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63.jpeg"/></Relationships>

</file>

<file path=ppt/slides/_rels/slide444.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64.jpeg"/></Relationships>

</file>

<file path=ppt/slides/_rels/slide445.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65.jpeg"/></Relationships>

</file>

<file path=ppt/slides/_rels/slide446.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447.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448.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449.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45.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450.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66.jpeg"/></Relationships>

</file>

<file path=ppt/slides/_rels/slide451.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67.jpeg"/></Relationships>

</file>

<file path=ppt/slides/_rels/slide452.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453.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454.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68.jpeg"/></Relationships>

</file>

<file path=ppt/slides/_rels/slide455.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456.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69.jpeg"/></Relationships>

</file>

<file path=ppt/slides/_rels/slide457.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70.jpeg"/></Relationships>

</file>

<file path=ppt/slides/_rels/slide458.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71.jpeg"/></Relationships>

</file>

<file path=ppt/slides/_rels/slide459.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72.jpeg"/></Relationships>

</file>

<file path=ppt/slides/_rels/slide46.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460.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461.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462.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463.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464.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465.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466.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467.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468.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469.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47.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470.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471.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472.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473.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474.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475.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476.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477.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73.jpeg"/><Relationship Id="rId3" Type="http://schemas.openxmlformats.org/officeDocument/2006/relationships/image" Target="../media/image174.jpeg"/></Relationships>

</file>

<file path=ppt/slides/_rels/slide478.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479.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48.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480.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481.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482.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483.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484.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75.jpeg"/></Relationships>

</file>

<file path=ppt/slides/_rels/slide485.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76.jpeg"/></Relationships>

</file>

<file path=ppt/slides/_rels/slide486.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77.jpeg"/></Relationships>

</file>

<file path=ppt/slides/_rels/slide487.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78.jpeg"/></Relationships>

</file>

<file path=ppt/slides/_rels/slide488.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489.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53.jpeg"/></Relationships>

</file>

<file path=ppt/slides/_rels/slide49.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490.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491.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79.jpeg"/></Relationships>

</file>

<file path=ppt/slides/_rels/slide492.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80.jpeg"/></Relationships>

</file>

<file path=ppt/slides/_rels/slide493.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81.jpeg"/></Relationships>

</file>

<file path=ppt/slides/_rels/slide494.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82.jpeg"/></Relationships>

</file>

<file path=ppt/slides/_rels/slide495.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83.jpeg"/><Relationship Id="rId3" Type="http://schemas.openxmlformats.org/officeDocument/2006/relationships/image" Target="../media/image184.jpeg"/></Relationships>

</file>

<file path=ppt/slides/_rels/slide496.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85.jpeg"/></Relationships>

</file>

<file path=ppt/slides/_rels/slide497.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86.jpeg"/><Relationship Id="rId3" Type="http://schemas.openxmlformats.org/officeDocument/2006/relationships/image" Target="../media/image185.jpeg"/></Relationships>

</file>

<file path=ppt/slides/_rels/slide498.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87.jpeg"/></Relationships>

</file>

<file path=ppt/slides/_rels/slide499.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50.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500.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501.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81.jpeg"/></Relationships>

</file>

<file path=ppt/slides/_rels/slide502.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82.jpeg"/></Relationships>

</file>

<file path=ppt/slides/_rels/slide503.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83.jpeg"/><Relationship Id="rId3" Type="http://schemas.openxmlformats.org/officeDocument/2006/relationships/image" Target="../media/image184.jpeg"/></Relationships>

</file>

<file path=ppt/slides/_rels/slide504.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85.jpeg"/></Relationships>

</file>

<file path=ppt/slides/_rels/slide505.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86.jpeg"/><Relationship Id="rId3" Type="http://schemas.openxmlformats.org/officeDocument/2006/relationships/image" Target="../media/image185.jpeg"/></Relationships>

</file>

<file path=ppt/slides/_rels/slide506.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87.jpeg"/></Relationships>

</file>

<file path=ppt/slides/_rels/slide507.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508.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509.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88.jpeg"/></Relationships>

</file>

<file path=ppt/slides/_rels/slide51.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510.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88.jpeg"/></Relationships>

</file>

<file path=ppt/slides/_rels/slide511.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88.jpeg"/></Relationships>

</file>

<file path=ppt/slides/_rels/slide512.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89.jpeg"/></Relationships>

</file>

<file path=ppt/slides/_rels/slide513.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90.jpeg"/></Relationships>

</file>

<file path=ppt/slides/_rels/slide514.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515.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516.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517.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518.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519.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52.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520.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521.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91.jpeg"/></Relationships>

</file>

<file path=ppt/slides/_rels/slide522.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523.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524.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525.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526.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527.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528.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529.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53.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530.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531.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532.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92.jpeg"/><Relationship Id="rId3" Type="http://schemas.openxmlformats.org/officeDocument/2006/relationships/image" Target="../media/image193.jpeg"/></Relationships>

</file>

<file path=ppt/slides/_rels/slide533.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94.jpeg"/><Relationship Id="rId3" Type="http://schemas.openxmlformats.org/officeDocument/2006/relationships/image" Target="../media/image192.jpeg"/></Relationships>

</file>

<file path=ppt/slides/_rels/slide534.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535.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536.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92.jpeg"/><Relationship Id="rId3" Type="http://schemas.openxmlformats.org/officeDocument/2006/relationships/image" Target="../media/image193.jpeg"/></Relationships>

</file>

<file path=ppt/slides/_rels/slide537.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95.jpeg"/></Relationships>

</file>

<file path=ppt/slides/_rels/slide538.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96.jpeg"/></Relationships>

</file>

<file path=ppt/slides/_rels/slide539.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97.jpeg"/></Relationships>

</file>

<file path=ppt/slides/_rels/slide54.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540.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98.jpeg"/></Relationships>

</file>

<file path=ppt/slides/_rels/slide541.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99.jpeg"/></Relationships>

</file>

<file path=ppt/slides/_rels/slide542.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00.jpeg"/></Relationships>

</file>

<file path=ppt/slides/_rels/slide543.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01.jpeg"/></Relationships>

</file>

<file path=ppt/slides/_rels/slide544.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02.jpeg"/></Relationships>

</file>

<file path=ppt/slides/_rels/slide545.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03.jpeg"/></Relationships>

</file>

<file path=ppt/slides/_rels/slide546.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04.jpeg"/></Relationships>

</file>

<file path=ppt/slides/_rels/slide547.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05.jpeg"/></Relationships>

</file>

<file path=ppt/slides/_rels/slide548.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06.jpeg"/></Relationships>

</file>

<file path=ppt/slides/_rels/slide549.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07.jpeg"/></Relationships>

</file>

<file path=ppt/slides/_rels/slide55.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550.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08.jpeg"/></Relationships>

</file>

<file path=ppt/slides/_rels/slide551.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09.jpeg"/></Relationships>

</file>

<file path=ppt/slides/_rels/slide552.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10.jpeg"/></Relationships>

</file>

<file path=ppt/slides/_rels/slide553.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11.jpeg"/></Relationships>

</file>

<file path=ppt/slides/_rels/slide554.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12.jpeg"/></Relationships>

</file>

<file path=ppt/slides/_rels/slide555.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556.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557.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558.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559.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9.jpeg"/></Relationships>

</file>

<file path=ppt/slides/_rels/slide56.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560.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0.jpeg"/></Relationships>

</file>

<file path=ppt/slides/_rels/slide561.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1.jpeg"/></Relationships>

</file>

<file path=ppt/slides/_rels/slide562.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3.jpeg"/></Relationships>

</file>

<file path=ppt/slides/_rels/slide563.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5.jpeg"/></Relationships>

</file>

<file path=ppt/slides/_rels/slide564.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565.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566.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33.jpeg"/></Relationships>

</file>

<file path=ppt/slides/_rels/slide567.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568.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569.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57.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570.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571.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572.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573.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13.jpeg"/></Relationships>

</file>

<file path=ppt/slides/_rels/slide574.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14.jpeg"/></Relationships>

</file>

<file path=ppt/slides/_rels/slide575.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215.jpeg"/></Relationships>

</file>

<file path=ppt/slides/_rels/slide576.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216.jpeg"/></Relationships>

</file>

<file path=ppt/slides/_rels/slide577.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217.jpeg"/></Relationships>

</file>

<file path=ppt/slides/_rels/slide578.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218.jpeg"/></Relationships>

</file>

<file path=ppt/slides/_rels/slide579.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219.jpeg"/></Relationships>

</file>

<file path=ppt/slides/_rels/slide58.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580.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220.jpeg"/><Relationship Id="rId3" Type="http://schemas.openxmlformats.org/officeDocument/2006/relationships/image" Target="../media/image221.jpeg"/></Relationships>

</file>

<file path=ppt/slides/_rels/slide581.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222.jpeg"/></Relationships>

</file>

<file path=ppt/slides/_rels/slide582.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222.jpeg"/></Relationships>

</file>

<file path=ppt/slides/_rels/slide583.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223.jpeg"/><Relationship Id="rId3" Type="http://schemas.openxmlformats.org/officeDocument/2006/relationships/image" Target="../media/image224.jpeg"/></Relationships>

</file>

<file path=ppt/slides/_rels/slide584.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225.jpeg"/></Relationships>

</file>

<file path=ppt/slides/_rels/slide585.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226.jpeg"/></Relationships>

</file>

<file path=ppt/slides/_rels/slide586.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227.jpeg"/></Relationships>

</file>

<file path=ppt/slides/_rels/slide587.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228.jpeg"/></Relationships>

</file>

<file path=ppt/slides/_rels/slide588.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229.jpeg"/></Relationships>

</file>

<file path=ppt/slides/_rels/slide589.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230.jpeg"/></Relationships>

</file>

<file path=ppt/slides/_rels/slide59.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590.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231.jpeg"/></Relationships>

</file>

<file path=ppt/slides/_rels/slide591.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592.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593.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232.jpeg"/></Relationships>

</file>

<file path=ppt/slides/_rels/slide594.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233.jpeg"/></Relationships>

</file>

<file path=ppt/slides/_rels/slide595.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234.jpeg"/></Relationships>

</file>

<file path=ppt/slides/_rels/slide596.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235.jpeg"/></Relationships>

</file>

<file path=ppt/slides/_rels/slide597.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236.jpeg"/></Relationships>

</file>

<file path=ppt/slides/_rels/slide598.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223.jpeg"/></Relationships>

</file>

<file path=ppt/slides/_rels/slide599.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237.jpeg"/></Relationships>

</file>

<file path=ppt/slides/_rels/slide6.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jpeg"/></Relationships>

</file>

<file path=ppt/slides/_rels/slide60.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600.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238.jpeg"/></Relationships>

</file>

<file path=ppt/slides/_rels/slide601.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602.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603.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604.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605.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606.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607.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39.jpeg"/></Relationships>

</file>

<file path=ppt/slides/_rels/slide608.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40.jpeg"/></Relationships>

</file>

<file path=ppt/slides/_rels/slide609.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41.jpeg"/></Relationships>

</file>

<file path=ppt/slides/_rels/slide61.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610.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42.jpeg"/></Relationships>

</file>

<file path=ppt/slides/_rels/slide611.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43.jpeg"/></Relationships>

</file>

<file path=ppt/slides/_rels/slide612.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613.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44.jpeg"/></Relationships>

</file>

<file path=ppt/slides/_rels/slide614.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45.jpeg"/></Relationships>

</file>

<file path=ppt/slides/_rels/slide615.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46.jpeg"/></Relationships>

</file>

<file path=ppt/slides/_rels/slide616.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47.jpeg"/></Relationships>

</file>

<file path=ppt/slides/_rels/slide617.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48.jpeg"/></Relationships>

</file>

<file path=ppt/slides/_rels/slide618.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49.jpeg"/></Relationships>

</file>

<file path=ppt/slides/_rels/slide619.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62.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620.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621.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622.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623.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624.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625.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626.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627.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628.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629.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63.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630.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631.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632.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633.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png"/></Relationships>

</file>

<file path=ppt/slides/_rels/slide634.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png"/></Relationships>

</file>

<file path=ppt/slides/_rels/slide635.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636.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50.jpeg"/></Relationships>

</file>

<file path=ppt/slides/_rels/slide637.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638.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51.jpeg"/><Relationship Id="rId3" Type="http://schemas.openxmlformats.org/officeDocument/2006/relationships/image" Target="../media/image252.jpeg"/></Relationships>

</file>

<file path=ppt/slides/_rels/slide639.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53.jpeg"/><Relationship Id="rId3" Type="http://schemas.openxmlformats.org/officeDocument/2006/relationships/image" Target="../media/image252.jpeg"/></Relationships>

</file>

<file path=ppt/slides/_rels/slide64.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640.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54.jpeg"/><Relationship Id="rId3" Type="http://schemas.openxmlformats.org/officeDocument/2006/relationships/image" Target="../media/image255.jpeg"/></Relationships>

</file>

<file path=ppt/slides/_rels/slide641.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56.jpeg"/><Relationship Id="rId3" Type="http://schemas.openxmlformats.org/officeDocument/2006/relationships/image" Target="../media/image252.jpeg"/></Relationships>

</file>

<file path=ppt/slides/_rels/slide642.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57.jpeg"/></Relationships>

</file>

<file path=ppt/slides/_rels/slide643.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51.jpeg"/><Relationship Id="rId3" Type="http://schemas.openxmlformats.org/officeDocument/2006/relationships/image" Target="../media/image252.jpeg"/></Relationships>

</file>

<file path=ppt/slides/_rels/slide644.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58.jpeg"/></Relationships>

</file>

<file path=ppt/slides/_rels/slide645.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59.jpeg"/></Relationships>

</file>

<file path=ppt/slides/_rels/slide646.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51.jpeg"/><Relationship Id="rId3" Type="http://schemas.openxmlformats.org/officeDocument/2006/relationships/image" Target="../media/image252.jpeg"/></Relationships>

</file>

<file path=ppt/slides/_rels/slide647.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60.jpeg"/><Relationship Id="rId3" Type="http://schemas.openxmlformats.org/officeDocument/2006/relationships/image" Target="../media/image255.jpeg"/></Relationships>

</file>

<file path=ppt/slides/_rels/slide648.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61.jpeg"/><Relationship Id="rId3" Type="http://schemas.openxmlformats.org/officeDocument/2006/relationships/image" Target="../media/image255.jpeg"/></Relationships>

</file>

<file path=ppt/slides/_rels/slide649.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62.jpeg"/></Relationships>

</file>

<file path=ppt/slides/_rels/slide65.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650.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63.jpeg"/></Relationships>

</file>

<file path=ppt/slides/_rels/slide651.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64.jpeg"/></Relationships>

</file>

<file path=ppt/slides/_rels/slide652.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65.jpeg"/></Relationships>

</file>

<file path=ppt/slides/_rels/slide653.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66.jpeg"/></Relationships>

</file>

<file path=ppt/slides/_rels/slide654.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655.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656.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657.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658.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51.jpeg"/><Relationship Id="rId3" Type="http://schemas.openxmlformats.org/officeDocument/2006/relationships/image" Target="../media/image252.jpeg"/></Relationships>

</file>

<file path=ppt/slides/_rels/slide659.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66.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660.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661.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662.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663.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67.jpeg"/></Relationships>

</file>

<file path=ppt/slides/_rels/slide664.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68.jpeg"/></Relationships>

</file>

<file path=ppt/slides/_rels/slide665.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69.jpeg"/></Relationships>

</file>

<file path=ppt/slides/_rels/slide666.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70.jpeg"/></Relationships>

</file>

<file path=ppt/slides/_rels/slide667.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71.jpeg"/></Relationships>

</file>

<file path=ppt/slides/_rels/slide668.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72.jpeg"/></Relationships>

</file>

<file path=ppt/slides/_rels/slide669.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73.jpeg"/></Relationships>

</file>

<file path=ppt/slides/_rels/slide67.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670.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74.jpeg"/></Relationships>

</file>

<file path=ppt/slides/_rels/slide671.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75.jpeg"/></Relationships>

</file>

<file path=ppt/slides/_rels/slide672.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76.jpeg"/></Relationships>

</file>

<file path=ppt/slides/_rels/slide673.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77.jpeg"/></Relationships>

</file>

<file path=ppt/slides/_rels/slide674.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59.jpeg"/></Relationships>

</file>

<file path=ppt/slides/_rels/slide675.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676.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78.jpeg"/></Relationships>

</file>

<file path=ppt/slides/_rels/slide677.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678.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679.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68.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jpeg"/><Relationship Id="rId3" Type="http://schemas.openxmlformats.org/officeDocument/2006/relationships/image" Target="../media/image3.jpeg"/></Relationships>

</file>

<file path=ppt/slides/_rels/slide680.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681.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79.jpeg"/></Relationships>

</file>

<file path=ppt/slides/_rels/slide682.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683.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70.jpeg"/></Relationships>

</file>

<file path=ppt/slides/_rels/slide684.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685.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686.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687.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80.jpeg"/></Relationships>

</file>

<file path=ppt/slides/_rels/slide688.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81.jpeg"/></Relationships>

</file>

<file path=ppt/slides/_rels/slide689.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82.jpeg"/></Relationships>

</file>

<file path=ppt/slides/_rels/slide69.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690.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691.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83.jpeg"/><Relationship Id="rId3" Type="http://schemas.openxmlformats.org/officeDocument/2006/relationships/image" Target="../media/image252.jpeg"/></Relationships>

</file>

<file path=ppt/slides/_rels/slide692.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693.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83.jpeg"/><Relationship Id="rId3" Type="http://schemas.openxmlformats.org/officeDocument/2006/relationships/image" Target="../media/image252.jpeg"/></Relationships>

</file>

<file path=ppt/slides/_rels/slide694.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695.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696.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697.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84.jpeg"/><Relationship Id="rId3" Type="http://schemas.openxmlformats.org/officeDocument/2006/relationships/image" Target="../media/image252.jpeg"/></Relationships>

</file>

<file path=ppt/slides/_rels/slide698.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83.jpeg"/><Relationship Id="rId3" Type="http://schemas.openxmlformats.org/officeDocument/2006/relationships/image" Target="../media/image252.jpeg"/></Relationships>

</file>

<file path=ppt/slides/_rels/slide699.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84.jpeg"/><Relationship Id="rId3" Type="http://schemas.openxmlformats.org/officeDocument/2006/relationships/image" Target="../media/image252.jpeg"/></Relationships>

</file>

<file path=ppt/slides/_rels/slide7.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70.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700.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85.jpeg"/></Relationships>

</file>

<file path=ppt/slides/_rels/slide701.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86.jpeg"/><Relationship Id="rId3" Type="http://schemas.openxmlformats.org/officeDocument/2006/relationships/image" Target="../media/image252.jpeg"/></Relationships>

</file>

<file path=ppt/slides/_rels/slide702.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87.jpeg"/></Relationships>

</file>

<file path=ppt/slides/_rels/slide703.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86.jpeg"/><Relationship Id="rId3" Type="http://schemas.openxmlformats.org/officeDocument/2006/relationships/image" Target="../media/image252.jpeg"/></Relationships>

</file>

<file path=ppt/slides/_rels/slide704.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705.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706.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707.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708.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709.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71.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710.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711.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712.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713.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714.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715.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83.jpeg"/><Relationship Id="rId3" Type="http://schemas.openxmlformats.org/officeDocument/2006/relationships/image" Target="../media/image252.jpeg"/></Relationships>

</file>

<file path=ppt/slides/_rels/slide716.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717.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718.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719.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72.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jpeg"/></Relationships>

</file>

<file path=ppt/slides/_rels/slide720.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72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88.jpeg"/><Relationship Id="rId3" Type="http://schemas.openxmlformats.org/officeDocument/2006/relationships/image" Target="../media/image252.jpeg"/></Relationships>

</file>

<file path=ppt/slides/_rels/slide722.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723.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724.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725.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89.jpeg"/></Relationships>

</file>

<file path=ppt/slides/_rels/slide726.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90.jpeg"/></Relationships>

</file>

<file path=ppt/slides/_rels/slide727.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91.jpeg"/></Relationships>

</file>

<file path=ppt/slides/_rels/slide728.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92.jpeg"/></Relationships>

</file>

<file path=ppt/slides/_rels/slide729.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93.jpeg"/><Relationship Id="rId3" Type="http://schemas.openxmlformats.org/officeDocument/2006/relationships/image" Target="../media/image252.jpeg"/></Relationships>

</file>

<file path=ppt/slides/_rels/slide73.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jpeg"/><Relationship Id="rId3" Type="http://schemas.openxmlformats.org/officeDocument/2006/relationships/image" Target="../media/image8.jpeg"/></Relationships>

</file>

<file path=ppt/slides/_rels/slide730.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731.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732.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733.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734.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94.jpeg"/></Relationships>

</file>

<file path=ppt/slides/_rels/slide735.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736.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95.jpeg"/></Relationships>

</file>

<file path=ppt/slides/_rels/slide737.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96.jpeg"/></Relationships>

</file>

<file path=ppt/slides/_rels/slide738.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94.jpeg"/></Relationships>

</file>

<file path=ppt/slides/_rels/slide739.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97.jpeg"/></Relationships>

</file>

<file path=ppt/slides/_rels/slide74.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9.jpeg"/><Relationship Id="rId3" Type="http://schemas.openxmlformats.org/officeDocument/2006/relationships/image" Target="../media/image10.jpeg"/></Relationships>

</file>

<file path=ppt/slides/_rels/slide740.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98.jpeg"/></Relationships>

</file>

<file path=ppt/slides/_rels/slide741.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99.jpeg"/></Relationships>

</file>

<file path=ppt/slides/_rels/slide742.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00.jpeg"/></Relationships>

</file>

<file path=ppt/slides/_rels/slide743.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01.jpeg"/></Relationships>

</file>

<file path=ppt/slides/_rels/slide744.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02.jpeg"/></Relationships>

</file>

<file path=ppt/slides/_rels/slide745.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03.jpeg"/></Relationships>

</file>

<file path=ppt/slides/_rels/slide746.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747.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748.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749.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75.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1.jpeg"/></Relationships>

</file>

<file path=ppt/slides/_rels/slide750.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751.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752.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753.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754.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755.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756.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757.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758.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04.jpeg"/></Relationships>

</file>

<file path=ppt/slides/_rels/slide759.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05.jpeg"/></Relationships>

</file>

<file path=ppt/slides/_rels/slide76.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hyperlink" Target="http://foxnews.com" TargetMode="External"/><Relationship Id="rId3" Type="http://schemas.openxmlformats.org/officeDocument/2006/relationships/image" Target="../media/image12.jpeg"/></Relationships>

</file>

<file path=ppt/slides/_rels/slide760.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06.jpeg"/></Relationships>

</file>

<file path=ppt/slides/_rels/slide761.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07.jpeg"/></Relationships>

</file>

<file path=ppt/slides/_rels/slide762.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08.jpeg"/></Relationships>

</file>

<file path=ppt/slides/_rels/slide763.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09.jpeg"/></Relationships>

</file>

<file path=ppt/slides/_rels/slide764.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10.jpeg"/></Relationships>

</file>

<file path=ppt/slides/_rels/slide765.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11.jpeg"/></Relationships>

</file>

<file path=ppt/slides/_rels/slide766.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767.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768.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769.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77.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hyperlink" Target="http://foxnews.com" TargetMode="External"/><Relationship Id="rId3" Type="http://schemas.openxmlformats.org/officeDocument/2006/relationships/image" Target="../media/image13.jpeg"/></Relationships>

</file>

<file path=ppt/slides/_rels/slide770.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771.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jpeg"/></Relationships>

</file>

<file path=ppt/slides/_rels/slide772.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773.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774.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775.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14.jpeg"/></Relationships>

</file>

<file path=ppt/slides/_rels/slide776.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777.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778.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779.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78.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hyperlink" Target="http://foxnews.com" TargetMode="External"/><Relationship Id="rId3" Type="http://schemas.openxmlformats.org/officeDocument/2006/relationships/image" Target="../media/image14.jpeg"/></Relationships>

</file>

<file path=ppt/slides/_rels/slide780.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781.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782.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783.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784.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jpeg"/><Relationship Id="rId3" Type="http://schemas.openxmlformats.org/officeDocument/2006/relationships/image" Target="../media/image3.jpeg"/></Relationships>

</file>

<file path=ppt/slides/_rels/slide785.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786.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787.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788.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789.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14.jpeg"/></Relationships>

</file>

<file path=ppt/slides/_rels/slide79.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hyperlink" Target="http://foxnews.com" TargetMode="External"/><Relationship Id="rId3" Type="http://schemas.openxmlformats.org/officeDocument/2006/relationships/image" Target="../media/image15.jpeg"/></Relationships>

</file>

<file path=ppt/slides/_rels/slide790.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791.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jpeg"/></Relationships>

</file>

<file path=ppt/slides/_rels/slide792.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12.jpeg"/></Relationships>

</file>

<file path=ppt/slides/_rels/slide793.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13.jpeg"/></Relationships>

</file>

<file path=ppt/slides/_rels/slide794.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14.jpeg"/></Relationships>

</file>

<file path=ppt/slides/_rels/slide795.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15.jpeg"/></Relationships>

</file>

<file path=ppt/slides/_rels/slide796.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16.jpeg"/></Relationships>

</file>

<file path=ppt/slides/_rels/slide797.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17.jpeg"/><Relationship Id="rId3" Type="http://schemas.openxmlformats.org/officeDocument/2006/relationships/image" Target="../media/image318.jpeg"/></Relationships>

</file>

<file path=ppt/slides/_rels/slide798.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19.jpeg"/></Relationships>

</file>

<file path=ppt/slides/_rels/slide799.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20.jpeg"/></Relationships>

</file>

<file path=ppt/slides/_rels/slide8.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80.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6.jpeg"/></Relationships>

</file>

<file path=ppt/slides/_rels/slide800.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21.jpeg"/></Relationships>

</file>

<file path=ppt/slides/_rels/slide801.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22.jpeg"/></Relationships>

</file>

<file path=ppt/slides/_rels/slide802.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23.jpeg"/></Relationships>

</file>

<file path=ppt/slides/_rels/slide803.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24.jpeg"/></Relationships>

</file>

<file path=ppt/slides/_rels/slide804.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25.jpeg"/></Relationships>

</file>

<file path=ppt/slides/_rels/slide805.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806.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807.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808.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809.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81.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7.jpeg"/></Relationships>

</file>

<file path=ppt/slides/_rels/slide810.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811.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812.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813.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814.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82.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8.jpeg"/></Relationships>

</file>

<file path=ppt/slides/_rels/slide83.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9.jpeg"/></Relationships>

</file>

<file path=ppt/slides/_rels/slide84.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0.jpeg"/></Relationships>

</file>

<file path=ppt/slides/_rels/slide85.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1.jpeg"/></Relationships>

</file>

<file path=ppt/slides/_rels/slide86.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2.jpeg"/></Relationships>

</file>

<file path=ppt/slides/_rels/slide87.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3.jpeg"/></Relationships>

</file>

<file path=ppt/slides/_rels/slide88.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4.jpeg"/></Relationships>

</file>

<file path=ppt/slides/_rels/slide89.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5.jpeg"/></Relationships>

</file>

<file path=ppt/slides/_rels/slide9.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90.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91.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92.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6.jpeg"/></Relationships>

</file>

<file path=ppt/slides/_rels/slide93.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6.jpeg"/></Relationships>

</file>

<file path=ppt/slides/_rels/slide94.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7.jpeg"/></Relationships>

</file>

<file path=ppt/slides/_rels/slide95.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8.jpeg"/></Relationships>

</file>

<file path=ppt/slides/_rels/slide96.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9.jpeg"/></Relationships>

</file>

<file path=ppt/slides/_rels/slide97.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0.jpeg"/></Relationships>

</file>

<file path=ppt/slides/_rels/slide98.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1.jpeg"/></Relationships>

</file>

<file path=ppt/slides/_rels/slide99.xml.rels><?xml version="1.0" encoding="UTF-8"?>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7" name="Brainwashed America:…"/>
          <p:cNvSpPr txBox="1"/>
          <p:nvPr>
            <p:ph type="ctrTitle"/>
          </p:nvPr>
        </p:nvSpPr>
        <p:spPr>
          <a:xfrm>
            <a:off x="244729" y="320631"/>
            <a:ext cx="23894542" cy="13074738"/>
          </a:xfrm>
          <a:prstGeom prst="rect">
            <a:avLst/>
          </a:prstGeom>
        </p:spPr>
        <p:txBody>
          <a:bodyPr/>
          <a:lstStyle/>
          <a:p>
            <a:pPr defTabSz="345043">
              <a:defRPr sz="4703"/>
            </a:pPr>
          </a:p>
          <a:p>
            <a:pPr defTabSz="345043">
              <a:defRPr b="1" sz="8736">
                <a:solidFill>
                  <a:srgbClr val="FFD479"/>
                </a:solidFill>
                <a:latin typeface="Arial Narrow"/>
                <a:ea typeface="Arial Narrow"/>
                <a:cs typeface="Arial Narrow"/>
                <a:sym typeface="Arial Narrow"/>
              </a:defRPr>
            </a:pPr>
            <a:r>
              <a:t>Brainwashed America:</a:t>
            </a:r>
          </a:p>
          <a:p>
            <a:pPr defTabSz="345043">
              <a:defRPr b="1" sz="8736">
                <a:latin typeface="Helvetica Neue"/>
                <a:ea typeface="Helvetica Neue"/>
                <a:cs typeface="Helvetica Neue"/>
                <a:sym typeface="Helvetica Neue"/>
              </a:defRPr>
            </a:pPr>
          </a:p>
          <a:p>
            <a:pPr defTabSz="345043">
              <a:defRPr sz="8736">
                <a:latin typeface="Arial Narrow"/>
                <a:ea typeface="Arial Narrow"/>
                <a:cs typeface="Arial Narrow"/>
                <a:sym typeface="Arial Narrow"/>
              </a:defRPr>
            </a:pPr>
            <a:r>
              <a:t>The Systematic Process &amp; Historically Documented </a:t>
            </a:r>
          </a:p>
          <a:p>
            <a:pPr defTabSz="345043">
              <a:defRPr sz="8736">
                <a:latin typeface="Arial Narrow"/>
                <a:ea typeface="Arial Narrow"/>
                <a:cs typeface="Arial Narrow"/>
                <a:sym typeface="Arial Narrow"/>
              </a:defRPr>
            </a:pPr>
            <a:r>
              <a:t>Facts of How the Vast Majority of Americans Have </a:t>
            </a:r>
          </a:p>
          <a:p>
            <a:pPr defTabSz="345043">
              <a:defRPr sz="8736">
                <a:latin typeface="Arial Narrow"/>
                <a:ea typeface="Arial Narrow"/>
                <a:cs typeface="Arial Narrow"/>
                <a:sym typeface="Arial Narrow"/>
              </a:defRPr>
            </a:pPr>
            <a:r>
              <a:t>Been Brainwashed to Embrace </a:t>
            </a:r>
          </a:p>
          <a:p>
            <a:pPr defTabSz="345043">
              <a:defRPr sz="8736">
                <a:latin typeface="Arial Narrow"/>
                <a:ea typeface="Arial Narrow"/>
                <a:cs typeface="Arial Narrow"/>
                <a:sym typeface="Arial Narrow"/>
              </a:defRPr>
            </a:pPr>
            <a:r>
              <a:t>&amp; Assist in the Cultural Marxist Revolution that is </a:t>
            </a:r>
          </a:p>
          <a:p>
            <a:pPr defTabSz="345043">
              <a:defRPr b="1" sz="8736">
                <a:latin typeface="Arial Narrow"/>
                <a:ea typeface="Arial Narrow"/>
                <a:cs typeface="Arial Narrow"/>
                <a:sym typeface="Arial Narrow"/>
              </a:defRPr>
            </a:pPr>
            <a:r>
              <a:rPr b="0"/>
              <a:t>Almost Complete Within the United States of America</a:t>
            </a:r>
            <a:r>
              <a:t> </a:t>
            </a:r>
          </a:p>
          <a:p>
            <a:pPr defTabSz="345043">
              <a:defRPr b="1" sz="6342">
                <a:latin typeface="Arial Narrow"/>
                <a:ea typeface="Arial Narrow"/>
                <a:cs typeface="Arial Narrow"/>
                <a:sym typeface="Arial Narrow"/>
              </a:defRPr>
            </a:pPr>
          </a:p>
          <a:p>
            <a:pPr defTabSz="345043">
              <a:defRPr sz="4703"/>
            </a:pPr>
          </a:p>
          <a:p>
            <a:pPr defTabSz="345043">
              <a:defRPr sz="4703"/>
            </a:pP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8" name="The Chinese knew they hadn’t just been educated or persuaded; something much more dire than that had been perpetrated on them, similar in many peculiar ways to a medical treatment. What they had undergone was more like witchcraft, with its incantations, "/>
          <p:cNvSpPr txBox="1"/>
          <p:nvPr>
            <p:ph type="title"/>
          </p:nvPr>
        </p:nvSpPr>
        <p:spPr>
          <a:xfrm>
            <a:off x="225567" y="357187"/>
            <a:ext cx="23808315" cy="13180964"/>
          </a:xfrm>
          <a:prstGeom prst="rect">
            <a:avLst/>
          </a:prstGeom>
        </p:spPr>
        <p:txBody>
          <a:bodyPr/>
          <a:lstStyle/>
          <a:p>
            <a:pPr>
              <a:defRPr sz="9000">
                <a:latin typeface="Arial Narrow"/>
                <a:ea typeface="Arial Narrow"/>
                <a:cs typeface="Arial Narrow"/>
                <a:sym typeface="Arial Narrow"/>
              </a:defRPr>
            </a:pPr>
            <a:r>
              <a:t>The Chinese knew they hadn’t just been educated or persuaded; something much more dire than that had been perpetrated on them, similar in many peculiar ways to a medical treatment. What they had undergone was more like </a:t>
            </a:r>
            <a:r>
              <a:rPr>
                <a:solidFill>
                  <a:srgbClr val="FFD479"/>
                </a:solidFill>
              </a:rPr>
              <a:t>witchcraft</a:t>
            </a:r>
            <a:r>
              <a:t>, with its incantations, trances, poisons, and potions with a strange flair of science </a:t>
            </a:r>
          </a:p>
          <a:p>
            <a:pPr>
              <a:defRPr sz="9000">
                <a:latin typeface="Arial Narrow"/>
                <a:ea typeface="Arial Narrow"/>
                <a:cs typeface="Arial Narrow"/>
                <a:sym typeface="Arial Narrow"/>
              </a:defRPr>
            </a:pPr>
            <a:r>
              <a:t>about it all, like a devil dancer in a tuxedo, </a:t>
            </a:r>
          </a:p>
          <a:p>
            <a:pPr>
              <a:defRPr sz="9000">
                <a:latin typeface="Arial Narrow"/>
                <a:ea typeface="Arial Narrow"/>
                <a:cs typeface="Arial Narrow"/>
                <a:sym typeface="Arial Narrow"/>
              </a:defRPr>
            </a:pPr>
            <a:r>
              <a:t>carrying his magic brew in a test tube. </a:t>
            </a:r>
          </a:p>
        </p:txBody>
      </p:sp>
    </p:spTree>
  </p:cSld>
  <p:clrMapOvr>
    <a:masterClrMapping/>
  </p:clrMapOvr>
  <p:transition xmlns:p14="http://schemas.microsoft.com/office/powerpoint/2010/main" spd="med" advClick="1"/>
</p:sld>
</file>

<file path=ppt/slides/slide10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9" name="If you had the temerity to try to organize anything, off you went to the reactionary camp. You were obviously hopeless. Other reactionaries were people with a higher education, who were considered automatically pretty reactionary unless they volunteered "/>
          <p:cNvSpPr txBox="1"/>
          <p:nvPr>
            <p:ph type="title"/>
          </p:nvPr>
        </p:nvSpPr>
        <p:spPr>
          <a:xfrm>
            <a:off x="224059" y="357187"/>
            <a:ext cx="23752695" cy="13001626"/>
          </a:xfrm>
          <a:prstGeom prst="rect">
            <a:avLst/>
          </a:prstGeom>
        </p:spPr>
        <p:txBody>
          <a:bodyPr/>
          <a:lstStyle/>
          <a:p>
            <a:pPr>
              <a:defRPr sz="9000">
                <a:latin typeface="Arial Narrow"/>
                <a:ea typeface="Arial Narrow"/>
                <a:cs typeface="Arial Narrow"/>
                <a:sym typeface="Arial Narrow"/>
              </a:defRPr>
            </a:pPr>
            <a:r>
              <a:t>If you had the </a:t>
            </a:r>
            <a:r>
              <a:rPr>
                <a:solidFill>
                  <a:srgbClr val="FFD479"/>
                </a:solidFill>
              </a:rPr>
              <a:t>temerity to try to organize anything</a:t>
            </a:r>
            <a:r>
              <a:t>, off you went to the reactionary camp. You were obviously hopeless. </a:t>
            </a:r>
            <a:r>
              <a:t>Other reactionaries were people with a higher education, </a:t>
            </a:r>
            <a:r>
              <a:t>who were considered automatically pretty reactionary unless they volunteered to cooperate &amp; some did. </a:t>
            </a:r>
          </a:p>
        </p:txBody>
      </p:sp>
    </p:spTree>
  </p:cSld>
  <p:clrMapOvr>
    <a:masterClrMapping/>
  </p:clrMapOvr>
  <p:transition xmlns:p14="http://schemas.microsoft.com/office/powerpoint/2010/main" spd="med" advClick="1"/>
</p:sld>
</file>

<file path=ppt/slides/slide10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71" name="U.S Department of Justice, October 26, 2017"/>
          <p:cNvSpPr txBox="1"/>
          <p:nvPr>
            <p:ph type="title"/>
          </p:nvPr>
        </p:nvSpPr>
        <p:spPr>
          <a:xfrm>
            <a:off x="147246" y="357187"/>
            <a:ext cx="23907658" cy="13217520"/>
          </a:xfrm>
          <a:prstGeom prst="rect">
            <a:avLst/>
          </a:prstGeom>
        </p:spPr>
        <p:txBody>
          <a:bodyPr/>
          <a:lstStyle/>
          <a:p>
            <a:pPr>
              <a:defRPr>
                <a:latin typeface="Arial Narrow"/>
                <a:ea typeface="Arial Narrow"/>
                <a:cs typeface="Arial Narrow"/>
                <a:sym typeface="Arial Narrow"/>
              </a:defRPr>
            </a:pPr>
          </a:p>
          <a:p>
            <a:pPr>
              <a:defRPr>
                <a:latin typeface="Arial Narrow"/>
                <a:ea typeface="Arial Narrow"/>
                <a:cs typeface="Arial Narrow"/>
                <a:sym typeface="Arial Narrow"/>
              </a:defRPr>
            </a:pPr>
          </a:p>
          <a:p>
            <a:pPr>
              <a:defRPr>
                <a:latin typeface="Arial Narrow"/>
                <a:ea typeface="Arial Narrow"/>
                <a:cs typeface="Arial Narrow"/>
                <a:sym typeface="Arial Narrow"/>
              </a:defRPr>
            </a:pPr>
          </a:p>
          <a:p>
            <a:pPr>
              <a:defRPr>
                <a:latin typeface="Arial Narrow"/>
                <a:ea typeface="Arial Narrow"/>
                <a:cs typeface="Arial Narrow"/>
                <a:sym typeface="Arial Narrow"/>
              </a:defRPr>
            </a:pPr>
          </a:p>
          <a:p>
            <a:pPr>
              <a:defRPr>
                <a:latin typeface="Arial Narrow"/>
                <a:ea typeface="Arial Narrow"/>
                <a:cs typeface="Arial Narrow"/>
                <a:sym typeface="Arial Narrow"/>
              </a:defRPr>
            </a:pPr>
          </a:p>
          <a:p>
            <a:pPr>
              <a:defRPr>
                <a:latin typeface="Arial Narrow"/>
                <a:ea typeface="Arial Narrow"/>
                <a:cs typeface="Arial Narrow"/>
                <a:sym typeface="Arial Narrow"/>
              </a:defRPr>
            </a:pPr>
          </a:p>
          <a:p>
            <a:pPr>
              <a:defRPr>
                <a:latin typeface="Arial Narrow"/>
                <a:ea typeface="Arial Narrow"/>
                <a:cs typeface="Arial Narrow"/>
                <a:sym typeface="Arial Narrow"/>
              </a:defRPr>
            </a:pPr>
          </a:p>
          <a:p>
            <a:pPr>
              <a:defRPr sz="7100">
                <a:latin typeface="Arial Narrow"/>
                <a:ea typeface="Arial Narrow"/>
                <a:cs typeface="Arial Narrow"/>
                <a:sym typeface="Arial Narrow"/>
              </a:defRPr>
            </a:pPr>
            <a:r>
              <a:t>U.S Department of Justice, October 26, 2017</a:t>
            </a:r>
          </a:p>
        </p:txBody>
      </p:sp>
      <p:pic>
        <p:nvPicPr>
          <p:cNvPr id="372" name="IRSandTEAparty.jpg" descr="IRSandTEAparty.jpg"/>
          <p:cNvPicPr>
            <a:picLocks noChangeAspect="1"/>
          </p:cNvPicPr>
          <p:nvPr/>
        </p:nvPicPr>
        <p:blipFill>
          <a:blip r:embed="rId2">
            <a:extLst/>
          </a:blip>
          <a:stretch>
            <a:fillRect/>
          </a:stretch>
        </p:blipFill>
        <p:spPr>
          <a:xfrm>
            <a:off x="2573385" y="258762"/>
            <a:ext cx="19237230" cy="11840905"/>
          </a:xfrm>
          <a:prstGeom prst="rect">
            <a:avLst/>
          </a:prstGeom>
          <a:ln w="12700">
            <a:miter lim="400000"/>
          </a:ln>
        </p:spPr>
      </p:pic>
    </p:spTree>
  </p:cSld>
  <p:clrMapOvr>
    <a:masterClrMapping/>
  </p:clrMapOvr>
  <p:transition xmlns:p14="http://schemas.microsoft.com/office/powerpoint/2010/main" spd="med" advClick="1"/>
</p:sld>
</file>

<file path=ppt/slides/slide10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74" name="Herbert Marcuse  of the Frankfurt School"/>
          <p:cNvSpPr txBox="1"/>
          <p:nvPr>
            <p:ph type="title"/>
          </p:nvPr>
        </p:nvSpPr>
        <p:spPr>
          <a:xfrm>
            <a:off x="556803" y="309562"/>
            <a:ext cx="23820128" cy="13096876"/>
          </a:xfrm>
          <a:prstGeom prst="rect">
            <a:avLst/>
          </a:prstGeom>
        </p:spPr>
        <p:txBody>
          <a:bodyPr/>
          <a:lstStyle/>
          <a:p>
            <a:pPr/>
          </a:p>
          <a:p>
            <a:pPr/>
          </a:p>
          <a:p>
            <a:pPr/>
          </a:p>
          <a:p>
            <a:pPr/>
          </a:p>
          <a:p>
            <a:pPr/>
          </a:p>
          <a:p>
            <a:pPr>
              <a:defRPr>
                <a:latin typeface="Arial Narrow"/>
                <a:ea typeface="Arial Narrow"/>
                <a:cs typeface="Arial Narrow"/>
                <a:sym typeface="Arial Narrow"/>
              </a:defRPr>
            </a:pPr>
            <a:r>
              <a:rPr>
                <a:solidFill>
                  <a:srgbClr val="FFD479"/>
                </a:solidFill>
              </a:rPr>
              <a:t>Herbert Marcuse </a:t>
            </a:r>
            <a:br>
              <a:rPr>
                <a:solidFill>
                  <a:srgbClr val="FFD479"/>
                </a:solidFill>
              </a:rPr>
            </a:br>
            <a:r>
              <a:rPr>
                <a:solidFill>
                  <a:srgbClr val="FFD479"/>
                </a:solidFill>
              </a:rPr>
              <a:t>of the Frankfurt School </a:t>
            </a:r>
            <a:r>
              <a:t> </a:t>
            </a:r>
          </a:p>
        </p:txBody>
      </p:sp>
      <p:pic>
        <p:nvPicPr>
          <p:cNvPr id="375" name="Herbert Marcuse.jpg" descr="Herbert Marcuse.jpg"/>
          <p:cNvPicPr>
            <a:picLocks noChangeAspect="1"/>
          </p:cNvPicPr>
          <p:nvPr/>
        </p:nvPicPr>
        <p:blipFill>
          <a:blip r:embed="rId2">
            <a:extLst/>
          </a:blip>
          <a:stretch>
            <a:fillRect/>
          </a:stretch>
        </p:blipFill>
        <p:spPr>
          <a:xfrm>
            <a:off x="6517185" y="666870"/>
            <a:ext cx="11232613" cy="8575435"/>
          </a:xfrm>
          <a:prstGeom prst="rect">
            <a:avLst/>
          </a:prstGeom>
          <a:ln w="12700">
            <a:miter lim="400000"/>
          </a:ln>
        </p:spPr>
      </p:pic>
    </p:spTree>
  </p:cSld>
  <p:clrMapOvr>
    <a:masterClrMapping/>
  </p:clrMapOvr>
  <p:transition xmlns:p14="http://schemas.microsoft.com/office/powerpoint/2010/main" spd="med" advClick="1"/>
</p:sld>
</file>

<file path=ppt/slides/slide10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77" name="Repressive Tolerance…"/>
          <p:cNvSpPr txBox="1"/>
          <p:nvPr>
            <p:ph type="title"/>
          </p:nvPr>
        </p:nvSpPr>
        <p:spPr>
          <a:xfrm>
            <a:off x="441461" y="357187"/>
            <a:ext cx="23667673" cy="13272772"/>
          </a:xfrm>
          <a:prstGeom prst="rect">
            <a:avLst/>
          </a:prstGeom>
        </p:spPr>
        <p:txBody>
          <a:bodyPr/>
          <a:lstStyle/>
          <a:p>
            <a:pPr defTabSz="402336">
              <a:defRPr sz="9416">
                <a:solidFill>
                  <a:srgbClr val="FFD479"/>
                </a:solidFill>
                <a:latin typeface="Arial Narrow"/>
                <a:ea typeface="Arial Narrow"/>
                <a:cs typeface="Arial Narrow"/>
                <a:sym typeface="Arial Narrow"/>
              </a:defRPr>
            </a:pPr>
            <a:r>
              <a:t>Repressive Tolerance</a:t>
            </a:r>
          </a:p>
          <a:p>
            <a:pPr defTabSz="402336">
              <a:defRPr sz="9416">
                <a:solidFill>
                  <a:srgbClr val="FFD479"/>
                </a:solidFill>
                <a:latin typeface="Arial Narrow"/>
                <a:ea typeface="Arial Narrow"/>
                <a:cs typeface="Arial Narrow"/>
                <a:sym typeface="Arial Narrow"/>
              </a:defRPr>
            </a:pPr>
            <a:r>
              <a:t>by Herbert Marcuse (1965)</a:t>
            </a:r>
          </a:p>
          <a:p>
            <a:pPr defTabSz="722947">
              <a:defRPr b="1" sz="9856">
                <a:solidFill>
                  <a:srgbClr val="FFD479"/>
                </a:solidFill>
                <a:latin typeface="Helvetica Neue"/>
                <a:ea typeface="Helvetica Neue"/>
                <a:cs typeface="Helvetica Neue"/>
                <a:sym typeface="Helvetica Neue"/>
              </a:defRPr>
            </a:pPr>
          </a:p>
          <a:p>
            <a:pPr defTabSz="722947">
              <a:defRPr sz="9856">
                <a:latin typeface="Arial Narrow"/>
                <a:ea typeface="Arial Narrow"/>
                <a:cs typeface="Arial Narrow"/>
                <a:sym typeface="Arial Narrow"/>
              </a:defRPr>
            </a:pPr>
            <a:r>
              <a:t>They would include the </a:t>
            </a:r>
            <a:r>
              <a:rPr>
                <a:solidFill>
                  <a:srgbClr val="FFD479"/>
                </a:solidFill>
              </a:rPr>
              <a:t>withdrawal of toleration of speech and assembly from groups </a:t>
            </a:r>
            <a:r>
              <a:t>and movements which promote aggressive policies, armament, chauvinism, discrimination on the grounds of race and religion, or which oppose the extension of public services, social security, medical care, etc. </a:t>
            </a:r>
          </a:p>
        </p:txBody>
      </p:sp>
    </p:spTree>
  </p:cSld>
  <p:clrMapOvr>
    <a:masterClrMapping/>
  </p:clrMapOvr>
  <p:transition xmlns:p14="http://schemas.microsoft.com/office/powerpoint/2010/main" spd="med" advClick="1"/>
</p:sld>
</file>

<file path=ppt/slides/slide10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79" name="Repressive Tolerance…"/>
          <p:cNvSpPr txBox="1"/>
          <p:nvPr>
            <p:ph type="title"/>
          </p:nvPr>
        </p:nvSpPr>
        <p:spPr>
          <a:xfrm>
            <a:off x="364349" y="254961"/>
            <a:ext cx="23766644" cy="13206078"/>
          </a:xfrm>
          <a:prstGeom prst="rect">
            <a:avLst/>
          </a:prstGeom>
        </p:spPr>
        <p:txBody>
          <a:bodyPr/>
          <a:lstStyle/>
          <a:p>
            <a:pPr defTabSz="457200">
              <a:defRPr sz="8600">
                <a:solidFill>
                  <a:srgbClr val="FFD479"/>
                </a:solidFill>
                <a:latin typeface="Arial Narrow"/>
                <a:ea typeface="Arial Narrow"/>
                <a:cs typeface="Arial Narrow"/>
                <a:sym typeface="Arial Narrow"/>
              </a:defRPr>
            </a:pPr>
            <a:r>
              <a:t>Repressive Tolerance</a:t>
            </a:r>
          </a:p>
          <a:p>
            <a:pPr defTabSz="457200">
              <a:defRPr sz="8600">
                <a:solidFill>
                  <a:srgbClr val="FFD479"/>
                </a:solidFill>
                <a:latin typeface="Arial Narrow"/>
                <a:ea typeface="Arial Narrow"/>
                <a:cs typeface="Arial Narrow"/>
                <a:sym typeface="Arial Narrow"/>
              </a:defRPr>
            </a:pPr>
            <a:r>
              <a:t>by Herbert Marcuse (1965)</a:t>
            </a:r>
          </a:p>
          <a:p>
            <a:pPr defTabSz="457200">
              <a:defRPr sz="7700">
                <a:latin typeface="Arial Narrow"/>
                <a:ea typeface="Arial Narrow"/>
                <a:cs typeface="Arial Narrow"/>
                <a:sym typeface="Arial Narrow"/>
              </a:defRPr>
            </a:pPr>
            <a:r>
              <a:t> </a:t>
            </a:r>
          </a:p>
          <a:p>
            <a:pPr defTabSz="457200">
              <a:defRPr sz="8000">
                <a:latin typeface="Arial Narrow"/>
                <a:ea typeface="Arial Narrow"/>
                <a:cs typeface="Arial Narrow"/>
                <a:sym typeface="Arial Narrow"/>
              </a:defRPr>
            </a:pPr>
            <a:r>
              <a:t>Liberating tolerance, then, would mean </a:t>
            </a:r>
            <a:r>
              <a:rPr>
                <a:solidFill>
                  <a:srgbClr val="FFD479"/>
                </a:solidFill>
              </a:rPr>
              <a:t>intolerance</a:t>
            </a:r>
            <a:r>
              <a:t> </a:t>
            </a:r>
            <a:r>
              <a:rPr>
                <a:solidFill>
                  <a:srgbClr val="FFD479"/>
                </a:solidFill>
              </a:rPr>
              <a:t>against movements from the Right</a:t>
            </a:r>
            <a:r>
              <a:t> and toleration of movements from the Left. As to the scope of this tolerance and intolerance: ... it </a:t>
            </a:r>
            <a:r>
              <a:rPr>
                <a:solidFill>
                  <a:srgbClr val="FFD479"/>
                </a:solidFill>
              </a:rPr>
              <a:t>would extend to the stage of action</a:t>
            </a:r>
            <a:r>
              <a:t> as well as of discussion </a:t>
            </a:r>
            <a:r>
              <a:rPr>
                <a:solidFill>
                  <a:srgbClr val="FFD479"/>
                </a:solidFill>
              </a:rPr>
              <a:t>and propaganda,</a:t>
            </a:r>
            <a:r>
              <a:t> of deed as well as of word.    </a:t>
            </a:r>
          </a:p>
        </p:txBody>
      </p:sp>
    </p:spTree>
  </p:cSld>
  <p:clrMapOvr>
    <a:masterClrMapping/>
  </p:clrMapOvr>
  <p:transition xmlns:p14="http://schemas.microsoft.com/office/powerpoint/2010/main" spd="med" advClick="1"/>
</p:sld>
</file>

<file path=ppt/slides/slide10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81" name="A Code of Conduct  For Men of Character &amp; Leadership"/>
          <p:cNvSpPr txBox="1"/>
          <p:nvPr>
            <p:ph type="title"/>
          </p:nvPr>
        </p:nvSpPr>
        <p:spPr>
          <a:xfrm>
            <a:off x="106691" y="357187"/>
            <a:ext cx="24170618" cy="13091388"/>
          </a:xfrm>
          <a:prstGeom prst="rect">
            <a:avLst/>
          </a:prstGeom>
        </p:spPr>
        <p:txBody>
          <a:bodyPr/>
          <a:lstStyle/>
          <a:p>
            <a:pPr>
              <a:defRPr b="1" sz="9000">
                <a:solidFill>
                  <a:srgbClr val="FFD479"/>
                </a:solidFill>
                <a:latin typeface="Arial Narrow"/>
                <a:ea typeface="Arial Narrow"/>
                <a:cs typeface="Arial Narrow"/>
                <a:sym typeface="Arial Narrow"/>
              </a:defRPr>
            </a:pPr>
            <a:r>
              <a:t>A Code of Conduct </a:t>
            </a:r>
            <a:br/>
            <a:r>
              <a:t>For Men of Character &amp; Leadership  </a:t>
            </a:r>
          </a:p>
          <a:p>
            <a:pPr>
              <a:defRPr b="1" sz="9000">
                <a:solidFill>
                  <a:srgbClr val="FFD479"/>
                </a:solidFill>
                <a:latin typeface="Arial Narrow"/>
                <a:ea typeface="Arial Narrow"/>
                <a:cs typeface="Arial Narrow"/>
                <a:sym typeface="Arial Narrow"/>
              </a:defRPr>
            </a:pPr>
          </a:p>
        </p:txBody>
      </p:sp>
    </p:spTree>
  </p:cSld>
  <p:clrMapOvr>
    <a:masterClrMapping/>
  </p:clrMapOvr>
  <p:transition xmlns:p14="http://schemas.microsoft.com/office/powerpoint/2010/main" spd="med" advClick="1"/>
</p:sld>
</file>

<file path=ppt/slides/slide10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83" name="Double-click to edit"/>
          <p:cNvSpPr txBox="1"/>
          <p:nvPr>
            <p:ph type="title"/>
          </p:nvPr>
        </p:nvSpPr>
        <p:spPr>
          <a:xfrm>
            <a:off x="301749" y="357187"/>
            <a:ext cx="23780502" cy="13001626"/>
          </a:xfrm>
          <a:prstGeom prst="rect">
            <a:avLst/>
          </a:prstGeom>
        </p:spPr>
        <p:txBody>
          <a:bodyPr/>
          <a:lstStyle/>
          <a:p>
            <a:pPr defTabSz="755808">
              <a:defRPr sz="10304"/>
            </a:pPr>
          </a:p>
          <a:p>
            <a:pPr defTabSz="755808">
              <a:defRPr sz="10304"/>
            </a:pPr>
          </a:p>
          <a:p>
            <a:pPr defTabSz="755808">
              <a:defRPr sz="10304"/>
            </a:pPr>
          </a:p>
          <a:p>
            <a:pPr defTabSz="755808">
              <a:defRPr sz="10304"/>
            </a:pPr>
          </a:p>
          <a:p>
            <a:pPr defTabSz="755808">
              <a:defRPr sz="10304"/>
            </a:pPr>
          </a:p>
          <a:p>
            <a:pPr defTabSz="755808">
              <a:defRPr sz="10304"/>
            </a:pPr>
          </a:p>
          <a:p>
            <a:pPr defTabSz="755808">
              <a:defRPr sz="10304"/>
            </a:pPr>
          </a:p>
        </p:txBody>
      </p:sp>
      <p:pic>
        <p:nvPicPr>
          <p:cNvPr id="384" name="Code of Conduct.jpg" descr="Code of Conduct.jpg"/>
          <p:cNvPicPr>
            <a:picLocks noChangeAspect="1"/>
          </p:cNvPicPr>
          <p:nvPr/>
        </p:nvPicPr>
        <p:blipFill>
          <a:blip r:embed="rId2">
            <a:extLst/>
          </a:blip>
          <a:stretch>
            <a:fillRect/>
          </a:stretch>
        </p:blipFill>
        <p:spPr>
          <a:xfrm>
            <a:off x="7461139" y="64310"/>
            <a:ext cx="10423820" cy="13587379"/>
          </a:xfrm>
          <a:prstGeom prst="rect">
            <a:avLst/>
          </a:prstGeom>
          <a:ln w="12700">
            <a:miter lim="400000"/>
          </a:ln>
        </p:spPr>
      </p:pic>
    </p:spTree>
  </p:cSld>
  <p:clrMapOvr>
    <a:masterClrMapping/>
  </p:clrMapOvr>
  <p:transition xmlns:p14="http://schemas.microsoft.com/office/powerpoint/2010/main" spd="med" advClick="1"/>
</p:sld>
</file>

<file path=ppt/slides/slide10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86" name="William E. Mayer:…"/>
          <p:cNvSpPr txBox="1"/>
          <p:nvPr>
            <p:ph type="title"/>
          </p:nvPr>
        </p:nvSpPr>
        <p:spPr>
          <a:xfrm>
            <a:off x="350025" y="119062"/>
            <a:ext cx="23683950" cy="13111387"/>
          </a:xfrm>
          <a:prstGeom prst="rect">
            <a:avLst/>
          </a:prstGeom>
        </p:spPr>
        <p:txBody>
          <a:bodyPr/>
          <a:lstStyle/>
          <a:p>
            <a:pPr defTabSz="328612">
              <a:defRPr sz="7040">
                <a:solidFill>
                  <a:srgbClr val="FFD479"/>
                </a:solidFill>
                <a:latin typeface="Arial Narrow"/>
                <a:ea typeface="Arial Narrow"/>
                <a:cs typeface="Arial Narrow"/>
                <a:sym typeface="Arial Narrow"/>
              </a:defRPr>
            </a:pPr>
            <a:r>
              <a:t>William E. Mayer:</a:t>
            </a:r>
          </a:p>
          <a:p>
            <a:pPr defTabSz="328612">
              <a:defRPr sz="7040">
                <a:solidFill>
                  <a:srgbClr val="FFD479"/>
                </a:solidFill>
                <a:latin typeface="Arial Narrow"/>
                <a:ea typeface="Arial Narrow"/>
                <a:cs typeface="Arial Narrow"/>
                <a:sym typeface="Arial Narrow"/>
              </a:defRPr>
            </a:pPr>
            <a:r>
              <a:t>November 27, 1956 Speech: </a:t>
            </a:r>
          </a:p>
          <a:p>
            <a:pPr defTabSz="328612">
              <a:defRPr sz="7040">
                <a:solidFill>
                  <a:srgbClr val="FFD479"/>
                </a:solidFill>
                <a:latin typeface="Arial Narrow"/>
                <a:ea typeface="Arial Narrow"/>
                <a:cs typeface="Arial Narrow"/>
                <a:sym typeface="Arial Narrow"/>
              </a:defRPr>
            </a:pPr>
          </a:p>
          <a:p>
            <a:pPr defTabSz="328612">
              <a:defRPr sz="6200">
                <a:latin typeface="Arial Narrow"/>
                <a:ea typeface="Arial Narrow"/>
                <a:cs typeface="Arial Narrow"/>
                <a:sym typeface="Arial Narrow"/>
              </a:defRPr>
            </a:pPr>
            <a:r>
              <a:rPr sz="7040"/>
              <a:t>We didn’t find men dying trying to resist communism. We found a lot of men died. As a matter of fact, </a:t>
            </a:r>
            <a:r>
              <a:rPr sz="7040">
                <a:solidFill>
                  <a:srgbClr val="FFD479"/>
                </a:solidFill>
              </a:rPr>
              <a:t>out of every ten men captured, approximately four died in captivity.</a:t>
            </a:r>
            <a:r>
              <a:rPr sz="7040"/>
              <a:t> Four out of ten. Thirty-eight percent to be precise. That, ladies and gentle is the highest death rate of Americans in any kind of captivity in any prison in any war since the American Revolution. </a:t>
            </a:r>
            <a:r>
              <a:rPr sz="7040">
                <a:solidFill>
                  <a:srgbClr val="FFD479"/>
                </a:solidFill>
              </a:rPr>
              <a:t>But they didn’t die, as we thought, because of mass executions or systematic starvation</a:t>
            </a:r>
            <a:r>
              <a:rPr sz="7040"/>
              <a:t>. It’s true, the diet wasn’t good enough, the medical care was non-existent. These were contributing factors in every death in Korea.</a:t>
            </a:r>
            <a:r>
              <a:t> </a:t>
            </a:r>
          </a:p>
          <a:p>
            <a:pPr defTabSz="328612">
              <a:defRPr sz="3600">
                <a:solidFill>
                  <a:srgbClr val="FFD479"/>
                </a:solidFill>
                <a:latin typeface="Arial Narrow"/>
                <a:ea typeface="Arial Narrow"/>
                <a:cs typeface="Arial Narrow"/>
                <a:sym typeface="Arial Narrow"/>
              </a:defRPr>
            </a:pPr>
          </a:p>
          <a:p>
            <a:pPr defTabSz="328612">
              <a:defRPr sz="3600">
                <a:solidFill>
                  <a:srgbClr val="FFD479"/>
                </a:solidFill>
                <a:latin typeface="Arial Narrow"/>
                <a:ea typeface="Arial Narrow"/>
                <a:cs typeface="Arial Narrow"/>
                <a:sym typeface="Arial Narrow"/>
              </a:defRPr>
            </a:pPr>
          </a:p>
          <a:p>
            <a:pPr defTabSz="328612">
              <a:defRPr sz="3600">
                <a:solidFill>
                  <a:srgbClr val="FFD479"/>
                </a:solidFill>
                <a:latin typeface="Arial Narrow"/>
                <a:ea typeface="Arial Narrow"/>
                <a:cs typeface="Arial Narrow"/>
                <a:sym typeface="Arial Narrow"/>
              </a:defRPr>
            </a:pPr>
          </a:p>
        </p:txBody>
      </p:sp>
    </p:spTree>
  </p:cSld>
  <p:clrMapOvr>
    <a:masterClrMapping/>
  </p:clrMapOvr>
  <p:transition xmlns:p14="http://schemas.microsoft.com/office/powerpoint/2010/main" spd="med" advClick="1"/>
</p:sld>
</file>

<file path=ppt/slides/slide10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88" name="But the specific reasons why men died were disturbing ones. They died because of some failures and lack, relative to the development of character, the development of loyalties, the development of leadership that you and I, are responsible for, not the co"/>
          <p:cNvSpPr txBox="1"/>
          <p:nvPr>
            <p:ph type="title"/>
          </p:nvPr>
        </p:nvSpPr>
        <p:spPr>
          <a:xfrm>
            <a:off x="220265" y="357187"/>
            <a:ext cx="23807664" cy="13164407"/>
          </a:xfrm>
          <a:prstGeom prst="rect">
            <a:avLst/>
          </a:prstGeom>
        </p:spPr>
        <p:txBody>
          <a:bodyPr/>
          <a:lstStyle/>
          <a:p>
            <a:pPr>
              <a:defRPr sz="9000">
                <a:latin typeface="Arial Narrow"/>
                <a:ea typeface="Arial Narrow"/>
                <a:cs typeface="Arial Narrow"/>
                <a:sym typeface="Arial Narrow"/>
              </a:defRPr>
            </a:pPr>
            <a:r>
              <a:t>But the specific reasons why men died were disturbing ones. </a:t>
            </a:r>
            <a:r>
              <a:rPr>
                <a:solidFill>
                  <a:srgbClr val="FFD479"/>
                </a:solidFill>
              </a:rPr>
              <a:t>They died because of some failures and lack, relative to the </a:t>
            </a:r>
            <a:r>
              <a:rPr u="sng">
                <a:solidFill>
                  <a:srgbClr val="FFD479"/>
                </a:solidFill>
              </a:rPr>
              <a:t>development of character</a:t>
            </a:r>
            <a:r>
              <a:t>,</a:t>
            </a:r>
            <a:r>
              <a:rPr>
                <a:solidFill>
                  <a:srgbClr val="FFD479"/>
                </a:solidFill>
              </a:rPr>
              <a:t> the </a:t>
            </a:r>
            <a:r>
              <a:rPr u="sng">
                <a:solidFill>
                  <a:srgbClr val="FFD479"/>
                </a:solidFill>
              </a:rPr>
              <a:t>development of loyalties,</a:t>
            </a:r>
            <a:r>
              <a:rPr>
                <a:solidFill>
                  <a:srgbClr val="FFD479"/>
                </a:solidFill>
              </a:rPr>
              <a:t> the </a:t>
            </a:r>
            <a:r>
              <a:rPr u="sng">
                <a:solidFill>
                  <a:srgbClr val="FFD479"/>
                </a:solidFill>
              </a:rPr>
              <a:t>development of leadership </a:t>
            </a:r>
            <a:r>
              <a:rPr>
                <a:solidFill>
                  <a:srgbClr val="FFD479"/>
                </a:solidFill>
              </a:rPr>
              <a:t>that you and I, are responsible for,</a:t>
            </a:r>
            <a:r>
              <a:t> not the communists…We saw another kind of surrender in Korea. We saw a kind of psychological surrender that was fatal. There was a disease there that killed hundreds of American troops,</a:t>
            </a:r>
          </a:p>
        </p:txBody>
      </p:sp>
    </p:spTree>
  </p:cSld>
  <p:clrMapOvr>
    <a:masterClrMapping/>
  </p:clrMapOvr>
  <p:transition xmlns:p14="http://schemas.microsoft.com/office/powerpoint/2010/main" spd="med" advClick="1"/>
</p:sld>
</file>

<file path=ppt/slides/slide10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90" name="which the medical service had no name for. So the prisoners named it. They called it “Giveupitis.” Doesn’t sound like much. It was a disease of the passive, the dependent, the rather inadequate, the kid who was awfully insecure who couldn’t tolerate this"/>
          <p:cNvSpPr txBox="1"/>
          <p:nvPr>
            <p:ph type="title"/>
          </p:nvPr>
        </p:nvSpPr>
        <p:spPr>
          <a:xfrm>
            <a:off x="195802" y="357187"/>
            <a:ext cx="23837243" cy="13099853"/>
          </a:xfrm>
          <a:prstGeom prst="rect">
            <a:avLst/>
          </a:prstGeom>
        </p:spPr>
        <p:txBody>
          <a:bodyPr/>
          <a:lstStyle/>
          <a:p>
            <a:pPr>
              <a:defRPr sz="9000">
                <a:latin typeface="Arial Narrow"/>
                <a:ea typeface="Arial Narrow"/>
                <a:cs typeface="Arial Narrow"/>
                <a:sym typeface="Arial Narrow"/>
              </a:defRPr>
            </a:pPr>
            <a:r>
              <a:t>which the medical service had no name for. So the prisoners named it. They called it “Giveupitis.” Doesn’t sound like much. </a:t>
            </a:r>
            <a:r>
              <a:rPr>
                <a:solidFill>
                  <a:srgbClr val="FFD479"/>
                </a:solidFill>
              </a:rPr>
              <a:t>It was a disease of the passive,</a:t>
            </a:r>
            <a:r>
              <a:t> the dependent, the rather inadequate, the kid who was awfully insecure who couldn’t tolerate this being isolated from other soldiers or from his unit. The kid who cried himself to sleep at night; he talked about his mother a lot. Who brooded. Who threw down the dirty bowl of food</a:t>
            </a:r>
          </a:p>
        </p:txBody>
      </p:sp>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0" name="The communist hierarchy preferred people to believe that there was no such thing as brainwashing.…"/>
          <p:cNvSpPr txBox="1"/>
          <p:nvPr>
            <p:ph type="title"/>
          </p:nvPr>
        </p:nvSpPr>
        <p:spPr>
          <a:xfrm>
            <a:off x="353373" y="357187"/>
            <a:ext cx="23677254" cy="13001626"/>
          </a:xfrm>
          <a:prstGeom prst="rect">
            <a:avLst/>
          </a:prstGeom>
        </p:spPr>
        <p:txBody>
          <a:bodyPr/>
          <a:lstStyle/>
          <a:p>
            <a:pPr>
              <a:defRPr sz="9000">
                <a:latin typeface="Arial Narrow"/>
                <a:ea typeface="Arial Narrow"/>
                <a:cs typeface="Arial Narrow"/>
                <a:sym typeface="Arial Narrow"/>
              </a:defRPr>
            </a:pPr>
            <a:r>
              <a:t>The communist hierarchy preferred people to believe that there was no such thing as brainwashing. </a:t>
            </a:r>
          </a:p>
          <a:p>
            <a:pPr>
              <a:defRPr sz="9000">
                <a:latin typeface="Arial Narrow"/>
                <a:ea typeface="Arial Narrow"/>
                <a:cs typeface="Arial Narrow"/>
                <a:sym typeface="Arial Narrow"/>
              </a:defRPr>
            </a:pPr>
            <a:r>
              <a:t>So long as they could keep it concealed, </a:t>
            </a:r>
          </a:p>
          <a:p>
            <a:pPr>
              <a:defRPr sz="9000">
                <a:latin typeface="Arial Narrow"/>
                <a:ea typeface="Arial Narrow"/>
                <a:cs typeface="Arial Narrow"/>
                <a:sym typeface="Arial Narrow"/>
              </a:defRPr>
            </a:pPr>
            <a:r>
              <a:t>without a name, opposition to it </a:t>
            </a:r>
          </a:p>
          <a:p>
            <a:pPr>
              <a:defRPr sz="9000">
                <a:latin typeface="Arial Narrow"/>
                <a:ea typeface="Arial Narrow"/>
                <a:cs typeface="Arial Narrow"/>
                <a:sym typeface="Arial Narrow"/>
              </a:defRPr>
            </a:pPr>
            <a:r>
              <a:t>could be kept scattered and ineffective. </a:t>
            </a:r>
          </a:p>
        </p:txBody>
      </p:sp>
    </p:spTree>
  </p:cSld>
  <p:clrMapOvr>
    <a:masterClrMapping/>
  </p:clrMapOvr>
  <p:transition xmlns:p14="http://schemas.microsoft.com/office/powerpoint/2010/main" spd="med" advClick="1"/>
</p:sld>
</file>

<file path=ppt/slides/slide1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92" name="because even though it would keep you alive it was dirty and he didn’t like it. And he’d crawl up into a corner by himself and pull his blanket over his head and in 48 hours he was dead. Dead. Not starved to death. No physical disease present. Just dead."/>
          <p:cNvSpPr txBox="1"/>
          <p:nvPr>
            <p:ph type="title"/>
          </p:nvPr>
        </p:nvSpPr>
        <p:spPr>
          <a:xfrm>
            <a:off x="232078" y="357187"/>
            <a:ext cx="23580516" cy="13001626"/>
          </a:xfrm>
          <a:prstGeom prst="rect">
            <a:avLst/>
          </a:prstGeom>
        </p:spPr>
        <p:txBody>
          <a:bodyPr/>
          <a:lstStyle>
            <a:lvl1pPr>
              <a:defRPr sz="9000">
                <a:latin typeface="Arial Narrow"/>
                <a:ea typeface="Arial Narrow"/>
                <a:cs typeface="Arial Narrow"/>
                <a:sym typeface="Arial Narrow"/>
              </a:defRPr>
            </a:lvl1pPr>
          </a:lstStyle>
          <a:p>
            <a:pPr/>
            <a:r>
              <a:t>because even though it would keep you alive it was dirty and he didn’t like it. And he’d crawl up into a corner by himself and pull his blanket over his head and in 48 hours he was dead. Dead. Not starved to death. No physical disease present. Just dead. Hundreds of Americans died in this fashion. they were not psychotic. They were not insane. They knew what they were doing.</a:t>
            </a:r>
          </a:p>
        </p:txBody>
      </p:sp>
    </p:spTree>
  </p:cSld>
  <p:clrMapOvr>
    <a:masterClrMapping/>
  </p:clrMapOvr>
  <p:transition xmlns:p14="http://schemas.microsoft.com/office/powerpoint/2010/main" spd="med" advClick="1"/>
</p:sld>
</file>

<file path=ppt/slides/slide1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94" name="They made the most profound of all human surrenders…We’ve never before seen it among 18 to 22 year old adult males. Never surrender. Well, aren’t we trying to teach perseverance? Aren’t we trying to teaching fighting against odds and obstacles? And is th"/>
          <p:cNvSpPr txBox="1"/>
          <p:nvPr>
            <p:ph type="title"/>
          </p:nvPr>
        </p:nvSpPr>
        <p:spPr>
          <a:xfrm>
            <a:off x="281750" y="357187"/>
            <a:ext cx="23820500" cy="13001626"/>
          </a:xfrm>
          <a:prstGeom prst="rect">
            <a:avLst/>
          </a:prstGeom>
        </p:spPr>
        <p:txBody>
          <a:bodyPr/>
          <a:lstStyle/>
          <a:p>
            <a:pPr>
              <a:defRPr sz="9000">
                <a:latin typeface="Arial Narrow"/>
                <a:ea typeface="Arial Narrow"/>
                <a:cs typeface="Arial Narrow"/>
                <a:sym typeface="Arial Narrow"/>
              </a:defRPr>
            </a:pPr>
            <a:r>
              <a:t>They made the most profound of all human surrenders…We’ve never before seen it among 18 to 22 year old adult males. </a:t>
            </a:r>
            <a:r>
              <a:rPr>
                <a:solidFill>
                  <a:srgbClr val="FFD479"/>
                </a:solidFill>
              </a:rPr>
              <a:t>Never surrender</a:t>
            </a:r>
            <a:r>
              <a:t>. Well, aren’t we trying to teach </a:t>
            </a:r>
            <a:r>
              <a:rPr>
                <a:solidFill>
                  <a:srgbClr val="FFD479"/>
                </a:solidFill>
              </a:rPr>
              <a:t>perseverance?</a:t>
            </a:r>
            <a:r>
              <a:t> </a:t>
            </a:r>
            <a:r>
              <a:rPr>
                <a:solidFill>
                  <a:srgbClr val="FFD479"/>
                </a:solidFill>
              </a:rPr>
              <a:t>Aren’t we trying to teaching fighting against odds and obstacles?</a:t>
            </a:r>
            <a:r>
              <a:t> And is the Army or Navy really the place to teach this? </a:t>
            </a:r>
            <a:r>
              <a:rPr>
                <a:solidFill>
                  <a:srgbClr val="FFD479"/>
                </a:solidFill>
              </a:rPr>
              <a:t>Isn’t this an old fashioned American characteristic? </a:t>
            </a:r>
            <a:r>
              <a:t>Its in the Code of Conduct because not enough of these people exercised it.</a:t>
            </a:r>
          </a:p>
        </p:txBody>
      </p:sp>
    </p:spTree>
  </p:cSld>
  <p:clrMapOvr>
    <a:masterClrMapping/>
  </p:clrMapOvr>
  <p:transition xmlns:p14="http://schemas.microsoft.com/office/powerpoint/2010/main" spd="med" advClick="1"/>
</p:sld>
</file>

<file path=ppt/slides/slide1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96" name="Double-click to edit"/>
          <p:cNvSpPr txBox="1"/>
          <p:nvPr>
            <p:ph type="title"/>
          </p:nvPr>
        </p:nvSpPr>
        <p:spPr>
          <a:xfrm>
            <a:off x="301749" y="357187"/>
            <a:ext cx="23780502" cy="13001626"/>
          </a:xfrm>
          <a:prstGeom prst="rect">
            <a:avLst/>
          </a:prstGeom>
        </p:spPr>
        <p:txBody>
          <a:bodyPr/>
          <a:lstStyle/>
          <a:p>
            <a:pPr defTabSz="755808">
              <a:defRPr sz="10304"/>
            </a:pPr>
          </a:p>
          <a:p>
            <a:pPr defTabSz="755808">
              <a:defRPr sz="10304"/>
            </a:pPr>
          </a:p>
          <a:p>
            <a:pPr defTabSz="755808">
              <a:defRPr sz="10304"/>
            </a:pPr>
          </a:p>
          <a:p>
            <a:pPr defTabSz="755808">
              <a:defRPr sz="10304"/>
            </a:pPr>
          </a:p>
          <a:p>
            <a:pPr defTabSz="755808">
              <a:defRPr sz="10304"/>
            </a:pPr>
          </a:p>
          <a:p>
            <a:pPr defTabSz="755808">
              <a:defRPr sz="10304"/>
            </a:pPr>
          </a:p>
          <a:p>
            <a:pPr defTabSz="755808">
              <a:defRPr sz="10304"/>
            </a:pPr>
          </a:p>
        </p:txBody>
      </p:sp>
      <p:pic>
        <p:nvPicPr>
          <p:cNvPr id="397" name="Code of Conduct.jpg" descr="Code of Conduct.jpg"/>
          <p:cNvPicPr>
            <a:picLocks noChangeAspect="1"/>
          </p:cNvPicPr>
          <p:nvPr/>
        </p:nvPicPr>
        <p:blipFill>
          <a:blip r:embed="rId2">
            <a:extLst/>
          </a:blip>
          <a:stretch>
            <a:fillRect/>
          </a:stretch>
        </p:blipFill>
        <p:spPr>
          <a:xfrm>
            <a:off x="7910512" y="650064"/>
            <a:ext cx="9525075" cy="12415872"/>
          </a:xfrm>
          <a:prstGeom prst="rect">
            <a:avLst/>
          </a:prstGeom>
          <a:ln w="12700">
            <a:miter lim="400000"/>
          </a:ln>
        </p:spPr>
      </p:pic>
    </p:spTree>
  </p:cSld>
  <p:clrMapOvr>
    <a:masterClrMapping/>
  </p:clrMapOvr>
  <p:transition xmlns:p14="http://schemas.microsoft.com/office/powerpoint/2010/main" spd="med" advClick="1"/>
</p:sld>
</file>

<file path=ppt/slides/slide1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99" name="William E. Mayer:…"/>
          <p:cNvSpPr txBox="1"/>
          <p:nvPr>
            <p:ph type="title"/>
          </p:nvPr>
        </p:nvSpPr>
        <p:spPr>
          <a:xfrm>
            <a:off x="247240" y="357187"/>
            <a:ext cx="23889520" cy="13001626"/>
          </a:xfrm>
          <a:prstGeom prst="rect">
            <a:avLst/>
          </a:prstGeom>
        </p:spPr>
        <p:txBody>
          <a:bodyPr/>
          <a:lstStyle/>
          <a:p>
            <a:pPr defTabSz="698301">
              <a:defRPr sz="7650">
                <a:solidFill>
                  <a:srgbClr val="FFD479"/>
                </a:solidFill>
                <a:latin typeface="Arial Narrow"/>
                <a:ea typeface="Arial Narrow"/>
                <a:cs typeface="Arial Narrow"/>
                <a:sym typeface="Arial Narrow"/>
              </a:defRPr>
            </a:pPr>
            <a:r>
              <a:t>William E. Mayer:</a:t>
            </a:r>
          </a:p>
          <a:p>
            <a:pPr defTabSz="698301">
              <a:defRPr sz="7650">
                <a:solidFill>
                  <a:srgbClr val="FFD479"/>
                </a:solidFill>
                <a:latin typeface="Arial Narrow"/>
                <a:ea typeface="Arial Narrow"/>
                <a:cs typeface="Arial Narrow"/>
                <a:sym typeface="Arial Narrow"/>
              </a:defRPr>
            </a:pPr>
            <a:r>
              <a:t>November 27, 1956 Speech: </a:t>
            </a:r>
          </a:p>
          <a:p>
            <a:pPr defTabSz="698301">
              <a:defRPr sz="14960">
                <a:solidFill>
                  <a:srgbClr val="FFD479"/>
                </a:solidFill>
                <a:latin typeface="Arial Narrow"/>
                <a:ea typeface="Arial Narrow"/>
                <a:cs typeface="Arial Narrow"/>
                <a:sym typeface="Arial Narrow"/>
              </a:defRPr>
            </a:pPr>
          </a:p>
          <a:p>
            <a:pPr defTabSz="698301">
              <a:defRPr sz="7650">
                <a:latin typeface="Arial Narrow"/>
                <a:ea typeface="Arial Narrow"/>
                <a:cs typeface="Arial Narrow"/>
                <a:sym typeface="Arial Narrow"/>
              </a:defRPr>
            </a:pPr>
            <a:r>
              <a:t>…Another point in the Code of Conduct says something about what we’re doing with leadership. </a:t>
            </a:r>
            <a:r>
              <a:rPr>
                <a:solidFill>
                  <a:srgbClr val="FFD479"/>
                </a:solidFill>
              </a:rPr>
              <a:t>And it’s the most blistering comment upon the quality of leadership among us. </a:t>
            </a:r>
            <a:r>
              <a:t>And I mean leadership at the foreman level, at the squad leader level, at the gun crew level, at the supermarket level. Because now the Code of Conduct finds it necessary to say to Americans: Soldier, if You’re</a:t>
            </a:r>
          </a:p>
        </p:txBody>
      </p:sp>
    </p:spTree>
  </p:cSld>
  <p:clrMapOvr>
    <a:masterClrMapping/>
  </p:clrMapOvr>
  <p:transition xmlns:p14="http://schemas.microsoft.com/office/powerpoint/2010/main" spd="med" advClick="1"/>
</p:sld>
</file>

<file path=ppt/slides/slide1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01" name="captured by an enemy, and you’re the senior man, take command. And if you’re not the senior man, support and back up the man who is. Because, we tell ‘em, your life depends upon it. And it literally does. In combat or in captivity. Under any kind of stre"/>
          <p:cNvSpPr txBox="1"/>
          <p:nvPr>
            <p:ph type="title"/>
          </p:nvPr>
        </p:nvSpPr>
        <p:spPr>
          <a:xfrm>
            <a:off x="235241" y="357187"/>
            <a:ext cx="23686369" cy="13001626"/>
          </a:xfrm>
          <a:prstGeom prst="rect">
            <a:avLst/>
          </a:prstGeom>
        </p:spPr>
        <p:txBody>
          <a:bodyPr/>
          <a:lstStyle/>
          <a:p>
            <a:pPr>
              <a:defRPr sz="9000">
                <a:latin typeface="Arial Narrow"/>
                <a:ea typeface="Arial Narrow"/>
                <a:cs typeface="Arial Narrow"/>
                <a:sym typeface="Arial Narrow"/>
              </a:defRPr>
            </a:pPr>
            <a:r>
              <a:t>captured by an enemy, and you’re the senior man, take command. And if you’re not the senior man, support and back up the man who is. Because, we tell ‘em, your life depends upon it. And it literally does. In combat or in captivity. Under any kind of stress. And yet authority seems to be in disrepute and leadership is undertaken on the basis of popularity contests now…</a:t>
            </a:r>
            <a:r>
              <a:t>So, something has to be done about leadership in the shop, in homes, in schools, in boy scouts. That’s were it starts.</a:t>
            </a:r>
          </a:p>
        </p:txBody>
      </p:sp>
    </p:spTree>
  </p:cSld>
  <p:clrMapOvr>
    <a:masterClrMapping/>
  </p:clrMapOvr>
  <p:transition xmlns:p14="http://schemas.microsoft.com/office/powerpoint/2010/main" spd="med" advClick="1"/>
</p:sld>
</file>

<file path=ppt/slides/slide1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03" name="No Leaders…"/>
          <p:cNvSpPr txBox="1"/>
          <p:nvPr>
            <p:ph type="title"/>
          </p:nvPr>
        </p:nvSpPr>
        <p:spPr>
          <a:xfrm>
            <a:off x="288633" y="357187"/>
            <a:ext cx="23806734" cy="13001626"/>
          </a:xfrm>
          <a:prstGeom prst="rect">
            <a:avLst/>
          </a:prstGeom>
        </p:spPr>
        <p:txBody>
          <a:bodyPr/>
          <a:lstStyle/>
          <a:p>
            <a:pPr defTabSz="328612">
              <a:defRPr sz="9440">
                <a:latin typeface="Arial Narrow"/>
                <a:ea typeface="Arial Narrow"/>
                <a:cs typeface="Arial Narrow"/>
                <a:sym typeface="Arial Narrow"/>
              </a:defRPr>
            </a:pPr>
            <a:r>
              <a:t>No Leaders</a:t>
            </a:r>
          </a:p>
          <a:p>
            <a:pPr defTabSz="328612">
              <a:defRPr sz="9440">
                <a:latin typeface="Arial Narrow"/>
                <a:ea typeface="Arial Narrow"/>
                <a:cs typeface="Arial Narrow"/>
                <a:sym typeface="Arial Narrow"/>
              </a:defRPr>
            </a:pPr>
            <a:r>
              <a:t>No Standards</a:t>
            </a:r>
          </a:p>
          <a:p>
            <a:pPr defTabSz="328612">
              <a:defRPr sz="9440">
                <a:latin typeface="Arial Narrow"/>
                <a:ea typeface="Arial Narrow"/>
                <a:cs typeface="Arial Narrow"/>
                <a:sym typeface="Arial Narrow"/>
              </a:defRPr>
            </a:pPr>
            <a:r>
              <a:t>No Discipline</a:t>
            </a:r>
            <a:br/>
            <a:r>
              <a:t>No Organization</a:t>
            </a:r>
          </a:p>
          <a:p>
            <a:pPr defTabSz="328612">
              <a:defRPr sz="9440">
                <a:latin typeface="Arial Narrow"/>
                <a:ea typeface="Arial Narrow"/>
                <a:cs typeface="Arial Narrow"/>
                <a:sym typeface="Arial Narrow"/>
              </a:defRPr>
            </a:pPr>
            <a:r>
              <a:t>No Resistance </a:t>
            </a:r>
            <a:br/>
            <a:r>
              <a:t>No Opposition </a:t>
            </a:r>
          </a:p>
          <a:p>
            <a:pPr defTabSz="328612">
              <a:defRPr sz="9440">
                <a:latin typeface="Arial Narrow"/>
                <a:ea typeface="Arial Narrow"/>
                <a:cs typeface="Arial Narrow"/>
                <a:sym typeface="Arial Narrow"/>
              </a:defRPr>
            </a:pPr>
            <a:r>
              <a:t>No Hope </a:t>
            </a:r>
          </a:p>
          <a:p>
            <a:pPr defTabSz="328612">
              <a:defRPr sz="4480">
                <a:latin typeface="Arial Narrow"/>
                <a:ea typeface="Arial Narrow"/>
                <a:cs typeface="Arial Narrow"/>
                <a:sym typeface="Arial Narrow"/>
              </a:defRPr>
            </a:pPr>
            <a:br/>
            <a:r>
              <a:rPr sz="7960"/>
              <a:t>= Surrender </a:t>
            </a:r>
            <a:endParaRPr sz="7960"/>
          </a:p>
          <a:p>
            <a:pPr defTabSz="328612">
              <a:defRPr sz="4480">
                <a:latin typeface="Arial Narrow"/>
                <a:ea typeface="Arial Narrow"/>
                <a:cs typeface="Arial Narrow"/>
                <a:sym typeface="Arial Narrow"/>
              </a:defRPr>
            </a:pPr>
            <a:endParaRPr sz="7960"/>
          </a:p>
          <a:p>
            <a:pPr defTabSz="328612">
              <a:defRPr sz="4480">
                <a:latin typeface="Arial Narrow"/>
                <a:ea typeface="Arial Narrow"/>
                <a:cs typeface="Arial Narrow"/>
                <a:sym typeface="Arial Narrow"/>
              </a:defRPr>
            </a:pPr>
          </a:p>
        </p:txBody>
      </p:sp>
    </p:spTree>
  </p:cSld>
  <p:clrMapOvr>
    <a:masterClrMapping/>
  </p:clrMapOvr>
  <p:transition xmlns:p14="http://schemas.microsoft.com/office/powerpoint/2010/main" spd="med" advClick="1"/>
</p:sld>
</file>

<file path=ppt/slides/slide1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05" name="William E. Mayer:…"/>
          <p:cNvSpPr txBox="1"/>
          <p:nvPr>
            <p:ph type="title"/>
          </p:nvPr>
        </p:nvSpPr>
        <p:spPr>
          <a:xfrm>
            <a:off x="194546" y="276076"/>
            <a:ext cx="23994908" cy="13163848"/>
          </a:xfrm>
          <a:prstGeom prst="rect">
            <a:avLst/>
          </a:prstGeom>
        </p:spPr>
        <p:txBody>
          <a:bodyPr/>
          <a:lstStyle/>
          <a:p>
            <a:pPr defTabSz="328612">
              <a:defRPr sz="6560">
                <a:solidFill>
                  <a:srgbClr val="FFD479"/>
                </a:solidFill>
                <a:latin typeface="Arial Narrow"/>
                <a:ea typeface="Arial Narrow"/>
                <a:cs typeface="Arial Narrow"/>
                <a:sym typeface="Arial Narrow"/>
              </a:defRPr>
            </a:pPr>
            <a:r>
              <a:t>William E. Mayer:</a:t>
            </a:r>
          </a:p>
          <a:p>
            <a:pPr defTabSz="328612">
              <a:defRPr sz="6560">
                <a:solidFill>
                  <a:srgbClr val="FFD479"/>
                </a:solidFill>
                <a:latin typeface="Arial Narrow"/>
                <a:ea typeface="Arial Narrow"/>
                <a:cs typeface="Arial Narrow"/>
                <a:sym typeface="Arial Narrow"/>
              </a:defRPr>
            </a:pPr>
            <a:r>
              <a:t>November 27, 1956 Speech: </a:t>
            </a:r>
          </a:p>
          <a:p>
            <a:pPr defTabSz="328612">
              <a:defRPr sz="6560">
                <a:solidFill>
                  <a:srgbClr val="FFD479"/>
                </a:solidFill>
                <a:latin typeface="Arial Narrow"/>
                <a:ea typeface="Arial Narrow"/>
                <a:cs typeface="Arial Narrow"/>
                <a:sym typeface="Arial Narrow"/>
              </a:defRPr>
            </a:pPr>
          </a:p>
          <a:p>
            <a:pPr defTabSz="328612">
              <a:defRPr sz="6560">
                <a:latin typeface="Arial Narrow"/>
                <a:ea typeface="Arial Narrow"/>
                <a:cs typeface="Arial Narrow"/>
                <a:sym typeface="Arial Narrow"/>
              </a:defRPr>
            </a:pPr>
            <a:r>
              <a:t>We know that the man who exercises discipline within the military establishment is the man who has the best chance of surviving in combat or in captivity. But discipline’s a dirty word…Discipline, somehow, has become synonymous with abandoning your own — your own self-respect. Abandoning your individualism and becoming a helpless machine. The only kind of discipline that really exists and really works is an internalized system of values, a set of standards existing within the individual which characterize and guide his behavior whether there’s a cop or a shore patrolman standing there or not. And it’s the kind of discipline we have to seek from people. This is the kind of discipline that makes </a:t>
            </a:r>
          </a:p>
          <a:p>
            <a:pPr defTabSz="328612">
              <a:defRPr sz="3600">
                <a:solidFill>
                  <a:srgbClr val="FFD479"/>
                </a:solidFill>
                <a:latin typeface="Arial Narrow"/>
                <a:ea typeface="Arial Narrow"/>
                <a:cs typeface="Arial Narrow"/>
                <a:sym typeface="Arial Narrow"/>
              </a:defRPr>
            </a:pPr>
          </a:p>
          <a:p>
            <a:pPr defTabSz="328612">
              <a:defRPr sz="3600">
                <a:solidFill>
                  <a:srgbClr val="FFD479"/>
                </a:solidFill>
                <a:latin typeface="Arial Narrow"/>
                <a:ea typeface="Arial Narrow"/>
                <a:cs typeface="Arial Narrow"/>
                <a:sym typeface="Arial Narrow"/>
              </a:defRPr>
            </a:pPr>
          </a:p>
          <a:p>
            <a:pPr defTabSz="328612">
              <a:defRPr sz="3600">
                <a:solidFill>
                  <a:srgbClr val="FFD479"/>
                </a:solidFill>
                <a:latin typeface="Arial Narrow"/>
                <a:ea typeface="Arial Narrow"/>
                <a:cs typeface="Arial Narrow"/>
                <a:sym typeface="Arial Narrow"/>
              </a:defRPr>
            </a:pPr>
          </a:p>
        </p:txBody>
      </p:sp>
    </p:spTree>
  </p:cSld>
  <p:clrMapOvr>
    <a:masterClrMapping/>
  </p:clrMapOvr>
  <p:transition xmlns:p14="http://schemas.microsoft.com/office/powerpoint/2010/main" spd="med" advClick="1"/>
</p:sld>
</file>

<file path=ppt/slides/slide1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07" name="individuals able to join a team. Individuals able to respond to competent leadership. And individuals able to have the intestinal fortitude necessary to be leaders. To Set limits to [administer] punishment and reward. And that includes even to our childr"/>
          <p:cNvSpPr txBox="1"/>
          <p:nvPr>
            <p:ph type="title"/>
          </p:nvPr>
        </p:nvSpPr>
        <p:spPr>
          <a:xfrm>
            <a:off x="270495" y="357187"/>
            <a:ext cx="23706182" cy="13146082"/>
          </a:xfrm>
          <a:prstGeom prst="rect">
            <a:avLst/>
          </a:prstGeom>
        </p:spPr>
        <p:txBody>
          <a:bodyPr/>
          <a:lstStyle>
            <a:lvl1pPr>
              <a:defRPr sz="9000">
                <a:latin typeface="Arial Narrow"/>
                <a:ea typeface="Arial Narrow"/>
                <a:cs typeface="Arial Narrow"/>
                <a:sym typeface="Arial Narrow"/>
              </a:defRPr>
            </a:lvl1pPr>
          </a:lstStyle>
          <a:p>
            <a:pPr/>
            <a:r>
              <a:t>individuals able to join a team. Individuals able to respond to competent leadership. And individuals able to have the intestinal fortitude necessary to be leaders. To Set limits to [administer] punishment and reward. And that includes even to our children. And naturally, of course, this is where the problem mainly lies. Discipline is not taught when a kid is 18 years old. It’s taught in homes, and Sunday Schools sometimes, in churches.</a:t>
            </a:r>
          </a:p>
        </p:txBody>
      </p:sp>
    </p:spTree>
  </p:cSld>
  <p:clrMapOvr>
    <a:masterClrMapping/>
  </p:clrMapOvr>
  <p:transition xmlns:p14="http://schemas.microsoft.com/office/powerpoint/2010/main" spd="med" advClick="1"/>
</p:sld>
</file>

<file path=ppt/slides/slide1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09" name="It’s taught partly in the military. It’s taught mainly in the family. It’s taught from the cradle onward or it’s not ever adequately taught at all. It’s taught at a parent’s knee, and even possibly across a parent’s knee. It has to be taught throughout t"/>
          <p:cNvSpPr txBox="1"/>
          <p:nvPr>
            <p:ph type="title"/>
          </p:nvPr>
        </p:nvSpPr>
        <p:spPr>
          <a:xfrm>
            <a:off x="171896" y="357187"/>
            <a:ext cx="24040208" cy="13001626"/>
          </a:xfrm>
          <a:prstGeom prst="rect">
            <a:avLst/>
          </a:prstGeom>
        </p:spPr>
        <p:txBody>
          <a:bodyPr/>
          <a:lstStyle>
            <a:lvl1pPr>
              <a:defRPr sz="9000">
                <a:latin typeface="Arial Narrow"/>
                <a:ea typeface="Arial Narrow"/>
                <a:cs typeface="Arial Narrow"/>
                <a:sym typeface="Arial Narrow"/>
              </a:defRPr>
            </a:lvl1pPr>
          </a:lstStyle>
          <a:p>
            <a:pPr/>
            <a:r>
              <a:t>It’s taught partly in the military. It’s taught mainly in the family. It’s taught from the cradle onward or it’s not ever adequately taught at all. It’s taught at a parent’s knee, and even possibly across a parent’s knee. It has to be taught throughout the educational process. </a:t>
            </a:r>
          </a:p>
        </p:txBody>
      </p:sp>
    </p:spTree>
  </p:cSld>
  <p:clrMapOvr>
    <a:masterClrMapping/>
  </p:clrMapOvr>
  <p:transition xmlns:p14="http://schemas.microsoft.com/office/powerpoint/2010/main" spd="med" advClick="1"/>
</p:sld>
</file>

<file path=ppt/slides/slide1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11" name="William E. Mayer:…"/>
          <p:cNvSpPr txBox="1"/>
          <p:nvPr>
            <p:ph type="title"/>
          </p:nvPr>
        </p:nvSpPr>
        <p:spPr>
          <a:xfrm>
            <a:off x="235241" y="357187"/>
            <a:ext cx="23686369" cy="13001626"/>
          </a:xfrm>
          <a:prstGeom prst="rect">
            <a:avLst/>
          </a:prstGeom>
        </p:spPr>
        <p:txBody>
          <a:bodyPr/>
          <a:lstStyle/>
          <a:p>
            <a:pPr>
              <a:defRPr sz="9000">
                <a:solidFill>
                  <a:srgbClr val="FFD479"/>
                </a:solidFill>
                <a:latin typeface="Arial Narrow"/>
                <a:ea typeface="Arial Narrow"/>
                <a:cs typeface="Arial Narrow"/>
                <a:sym typeface="Arial Narrow"/>
              </a:defRPr>
            </a:pPr>
            <a:r>
              <a:t>William E. Mayer:</a:t>
            </a:r>
          </a:p>
          <a:p>
            <a:pPr>
              <a:defRPr sz="9000">
                <a:solidFill>
                  <a:srgbClr val="FFD479"/>
                </a:solidFill>
                <a:latin typeface="Arial Narrow"/>
                <a:ea typeface="Arial Narrow"/>
                <a:cs typeface="Arial Narrow"/>
                <a:sym typeface="Arial Narrow"/>
              </a:defRPr>
            </a:pPr>
            <a:r>
              <a:t>November 27, 1956 Speech:</a:t>
            </a:r>
          </a:p>
          <a:p>
            <a:pPr>
              <a:defRPr sz="9000">
                <a:solidFill>
                  <a:srgbClr val="FFD479"/>
                </a:solidFill>
                <a:latin typeface="Arial Narrow"/>
                <a:ea typeface="Arial Narrow"/>
                <a:cs typeface="Arial Narrow"/>
                <a:sym typeface="Arial Narrow"/>
              </a:defRPr>
            </a:pPr>
          </a:p>
          <a:p>
            <a:pPr>
              <a:defRPr sz="9000">
                <a:latin typeface="Arial Narrow"/>
                <a:ea typeface="Arial Narrow"/>
                <a:cs typeface="Arial Narrow"/>
                <a:sym typeface="Arial Narrow"/>
              </a:defRPr>
            </a:pPr>
            <a:r>
              <a:t>So, something has to be done about leadership in the shop, in homes, in schools, in boy scouts. </a:t>
            </a:r>
          </a:p>
          <a:p>
            <a:pPr>
              <a:defRPr sz="9000">
                <a:latin typeface="Arial Narrow"/>
                <a:ea typeface="Arial Narrow"/>
                <a:cs typeface="Arial Narrow"/>
                <a:sym typeface="Arial Narrow"/>
              </a:defRPr>
            </a:pPr>
            <a:r>
              <a:t>That’s were it starts.</a:t>
            </a:r>
            <a:endParaRPr u="sng"/>
          </a:p>
          <a:p>
            <a:pPr>
              <a:defRPr sz="9000">
                <a:latin typeface="Arial Narrow"/>
                <a:ea typeface="Arial Narrow"/>
                <a:cs typeface="Arial Narrow"/>
                <a:sym typeface="Arial Narrow"/>
              </a:defRPr>
            </a:pPr>
            <a:endParaRPr u="sng"/>
          </a:p>
        </p:txBody>
      </p:sp>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2" name="The German-born Sinologue, Max Perleberg, who is fluent in both modern and classical Chinese, told me that the term might well have been derived from the…"/>
          <p:cNvSpPr txBox="1"/>
          <p:nvPr>
            <p:ph type="title"/>
          </p:nvPr>
        </p:nvSpPr>
        <p:spPr>
          <a:xfrm>
            <a:off x="242775" y="357187"/>
            <a:ext cx="23749156" cy="13001626"/>
          </a:xfrm>
          <a:prstGeom prst="rect">
            <a:avLst/>
          </a:prstGeom>
        </p:spPr>
        <p:txBody>
          <a:bodyPr/>
          <a:lstStyle/>
          <a:p>
            <a:pPr>
              <a:defRPr sz="9000">
                <a:latin typeface="Arial Narrow"/>
                <a:ea typeface="Arial Narrow"/>
                <a:cs typeface="Arial Narrow"/>
                <a:sym typeface="Arial Narrow"/>
              </a:defRPr>
            </a:pPr>
            <a:r>
              <a:t>The German-born Sinologue, Max Perleberg, who is fluent in both modern and classical Chinese, told me that the term might well have been derived from the </a:t>
            </a:r>
          </a:p>
          <a:p>
            <a:pPr>
              <a:defRPr sz="9000">
                <a:latin typeface="Arial Narrow"/>
                <a:ea typeface="Arial Narrow"/>
                <a:cs typeface="Arial Narrow"/>
                <a:sym typeface="Arial Narrow"/>
              </a:defRPr>
            </a:pPr>
            <a:r>
              <a:rPr>
                <a:solidFill>
                  <a:srgbClr val="FFD479"/>
                </a:solidFill>
              </a:rPr>
              <a:t>Buddhist expression “heart-washing,”</a:t>
            </a:r>
            <a:r>
              <a:t> which goes to the time of Mencius, [Men-Shee-as] a middle-aged man — perhaps weary of worldly care — living in a </a:t>
            </a:r>
          </a:p>
          <a:p>
            <a:pPr>
              <a:defRPr sz="9000">
                <a:latin typeface="Arial Narrow"/>
                <a:ea typeface="Arial Narrow"/>
                <a:cs typeface="Arial Narrow"/>
                <a:sym typeface="Arial Narrow"/>
              </a:defRPr>
            </a:pPr>
            <a:r>
              <a:t>bare pavilion in some placid corner of his garden, leaving his offspring to attend to his business. </a:t>
            </a:r>
          </a:p>
        </p:txBody>
      </p:sp>
    </p:spTree>
  </p:cSld>
  <p:clrMapOvr>
    <a:masterClrMapping/>
  </p:clrMapOvr>
  <p:transition xmlns:p14="http://schemas.microsoft.com/office/powerpoint/2010/main" spd="med" advClick="1"/>
</p:sld>
</file>

<file path=ppt/slides/slide1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13" name="New York Daily News, May 3, 2018"/>
          <p:cNvSpPr txBox="1"/>
          <p:nvPr>
            <p:ph type="title"/>
          </p:nvPr>
        </p:nvSpPr>
        <p:spPr>
          <a:xfrm>
            <a:off x="264262" y="357187"/>
            <a:ext cx="23855476" cy="13001626"/>
          </a:xfrm>
          <a:prstGeom prst="rect">
            <a:avLst/>
          </a:prstGeom>
        </p:spPr>
        <p:txBody>
          <a:bodyPr/>
          <a:lstStyle/>
          <a:p>
            <a:pPr>
              <a:defRPr>
                <a:latin typeface="Arial Narrow"/>
                <a:ea typeface="Arial Narrow"/>
                <a:cs typeface="Arial Narrow"/>
                <a:sym typeface="Arial Narrow"/>
              </a:defRPr>
            </a:pPr>
          </a:p>
          <a:p>
            <a:pPr>
              <a:defRPr>
                <a:latin typeface="Arial Narrow"/>
                <a:ea typeface="Arial Narrow"/>
                <a:cs typeface="Arial Narrow"/>
                <a:sym typeface="Arial Narrow"/>
              </a:defRPr>
            </a:pPr>
          </a:p>
          <a:p>
            <a:pPr>
              <a:defRPr>
                <a:latin typeface="Arial Narrow"/>
                <a:ea typeface="Arial Narrow"/>
                <a:cs typeface="Arial Narrow"/>
                <a:sym typeface="Arial Narrow"/>
              </a:defRPr>
            </a:pPr>
          </a:p>
          <a:p>
            <a:pPr>
              <a:defRPr>
                <a:latin typeface="Arial Narrow"/>
                <a:ea typeface="Arial Narrow"/>
                <a:cs typeface="Arial Narrow"/>
                <a:sym typeface="Arial Narrow"/>
              </a:defRPr>
            </a:pPr>
          </a:p>
          <a:p>
            <a:pPr>
              <a:defRPr>
                <a:latin typeface="Arial Narrow"/>
                <a:ea typeface="Arial Narrow"/>
                <a:cs typeface="Arial Narrow"/>
                <a:sym typeface="Arial Narrow"/>
              </a:defRPr>
            </a:pPr>
          </a:p>
          <a:p>
            <a:pPr>
              <a:defRPr>
                <a:latin typeface="Arial Narrow"/>
                <a:ea typeface="Arial Narrow"/>
                <a:cs typeface="Arial Narrow"/>
                <a:sym typeface="Arial Narrow"/>
              </a:defRPr>
            </a:pPr>
          </a:p>
          <a:p>
            <a:pPr>
              <a:defRPr sz="9000">
                <a:latin typeface="Arial Narrow"/>
                <a:ea typeface="Arial Narrow"/>
                <a:cs typeface="Arial Narrow"/>
                <a:sym typeface="Arial Narrow"/>
              </a:defRPr>
            </a:pPr>
            <a:r>
              <a:t>New York Daily News, May 3, 2018</a:t>
            </a:r>
          </a:p>
        </p:txBody>
      </p:sp>
      <p:pic>
        <p:nvPicPr>
          <p:cNvPr id="414" name="boyscouts#1.jpg" descr="boyscouts#1.jpg"/>
          <p:cNvPicPr>
            <a:picLocks noChangeAspect="1"/>
          </p:cNvPicPr>
          <p:nvPr/>
        </p:nvPicPr>
        <p:blipFill>
          <a:blip r:embed="rId2">
            <a:extLst/>
          </a:blip>
          <a:stretch>
            <a:fillRect/>
          </a:stretch>
        </p:blipFill>
        <p:spPr>
          <a:xfrm>
            <a:off x="2128837" y="4652962"/>
            <a:ext cx="19573524" cy="2903178"/>
          </a:xfrm>
          <a:prstGeom prst="rect">
            <a:avLst/>
          </a:prstGeom>
          <a:ln w="12700">
            <a:miter lim="400000"/>
          </a:ln>
        </p:spPr>
      </p:pic>
    </p:spTree>
  </p:cSld>
  <p:clrMapOvr>
    <a:masterClrMapping/>
  </p:clrMapOvr>
  <p:transition xmlns:p14="http://schemas.microsoft.com/office/powerpoint/2010/main" spd="med" advClick="1"/>
</p:sld>
</file>

<file path=ppt/slides/slide1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16" name="New York Daily News, May 3, 2018"/>
          <p:cNvSpPr txBox="1"/>
          <p:nvPr>
            <p:ph type="title"/>
          </p:nvPr>
        </p:nvSpPr>
        <p:spPr>
          <a:xfrm>
            <a:off x="219521" y="357187"/>
            <a:ext cx="23757435" cy="13116224"/>
          </a:xfrm>
          <a:prstGeom prst="rect">
            <a:avLst/>
          </a:prstGeom>
        </p:spPr>
        <p:txBody>
          <a:bodyPr/>
          <a:lstStyle/>
          <a:p>
            <a:pPr defTabSz="517564">
              <a:defRPr sz="7056"/>
            </a:pPr>
          </a:p>
          <a:p>
            <a:pPr defTabSz="517564">
              <a:defRPr sz="7056"/>
            </a:pPr>
          </a:p>
          <a:p>
            <a:pPr defTabSz="517564">
              <a:defRPr sz="7056"/>
            </a:pPr>
          </a:p>
          <a:p>
            <a:pPr defTabSz="517564">
              <a:defRPr sz="7056"/>
            </a:pPr>
          </a:p>
          <a:p>
            <a:pPr defTabSz="517564">
              <a:defRPr sz="7056"/>
            </a:pPr>
          </a:p>
          <a:p>
            <a:pPr defTabSz="517564">
              <a:defRPr sz="7056"/>
            </a:pPr>
          </a:p>
          <a:p>
            <a:pPr defTabSz="517564">
              <a:defRPr sz="7056"/>
            </a:pPr>
          </a:p>
          <a:p>
            <a:pPr defTabSz="517564">
              <a:defRPr sz="7056"/>
            </a:pPr>
          </a:p>
          <a:p>
            <a:pPr defTabSz="517564">
              <a:defRPr sz="7056"/>
            </a:pPr>
          </a:p>
          <a:p>
            <a:pPr defTabSz="517564">
              <a:defRPr sz="7056"/>
            </a:pPr>
          </a:p>
          <a:p>
            <a:pPr defTabSz="517564">
              <a:defRPr sz="5670">
                <a:latin typeface="Arial Narrow"/>
                <a:ea typeface="Arial Narrow"/>
                <a:cs typeface="Arial Narrow"/>
                <a:sym typeface="Arial Narrow"/>
              </a:defRPr>
            </a:pPr>
            <a:r>
              <a:t>New York Daily News, May 3, 2018</a:t>
            </a:r>
          </a:p>
        </p:txBody>
      </p:sp>
      <p:pic>
        <p:nvPicPr>
          <p:cNvPr id="417" name="boyscouts#2.jpg" descr="boyscouts#2.jpg"/>
          <p:cNvPicPr>
            <a:picLocks noChangeAspect="1"/>
          </p:cNvPicPr>
          <p:nvPr/>
        </p:nvPicPr>
        <p:blipFill>
          <a:blip r:embed="rId2">
            <a:extLst/>
          </a:blip>
          <a:stretch>
            <a:fillRect/>
          </a:stretch>
        </p:blipFill>
        <p:spPr>
          <a:xfrm>
            <a:off x="1370000" y="2433637"/>
            <a:ext cx="21456477" cy="6274278"/>
          </a:xfrm>
          <a:prstGeom prst="rect">
            <a:avLst/>
          </a:prstGeom>
          <a:ln w="12700">
            <a:miter lim="400000"/>
          </a:ln>
        </p:spPr>
      </p:pic>
    </p:spTree>
  </p:cSld>
  <p:clrMapOvr>
    <a:masterClrMapping/>
  </p:clrMapOvr>
  <p:transition xmlns:p14="http://schemas.microsoft.com/office/powerpoint/2010/main" spd="med" advClick="1"/>
</p:sld>
</file>

<file path=ppt/slides/slide1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19" name="New York Daily News, May 3, 2018"/>
          <p:cNvSpPr txBox="1"/>
          <p:nvPr>
            <p:ph type="title"/>
          </p:nvPr>
        </p:nvSpPr>
        <p:spPr>
          <a:xfrm>
            <a:off x="179337" y="357187"/>
            <a:ext cx="24025326" cy="13164500"/>
          </a:xfrm>
          <a:prstGeom prst="rect">
            <a:avLst/>
          </a:prstGeom>
        </p:spPr>
        <p:txBody>
          <a:bodyPr/>
          <a:lstStyle/>
          <a:p>
            <a:pPr/>
          </a:p>
          <a:p>
            <a:pPr/>
          </a:p>
          <a:p>
            <a:pPr/>
          </a:p>
          <a:p>
            <a:pPr/>
          </a:p>
          <a:p>
            <a:pPr/>
          </a:p>
          <a:p>
            <a:pPr/>
          </a:p>
          <a:p>
            <a:pPr>
              <a:defRPr sz="9000">
                <a:latin typeface="Arial Narrow"/>
                <a:ea typeface="Arial Narrow"/>
                <a:cs typeface="Arial Narrow"/>
                <a:sym typeface="Arial Narrow"/>
              </a:defRPr>
            </a:pPr>
            <a:r>
              <a:t>New York Daily News, May 3, 2018</a:t>
            </a:r>
          </a:p>
        </p:txBody>
      </p:sp>
      <p:pic>
        <p:nvPicPr>
          <p:cNvPr id="420" name="boyscouts#3.jpg" descr="boyscouts#3.jpg"/>
          <p:cNvPicPr>
            <a:picLocks noChangeAspect="1"/>
          </p:cNvPicPr>
          <p:nvPr/>
        </p:nvPicPr>
        <p:blipFill>
          <a:blip r:embed="rId2">
            <a:extLst/>
          </a:blip>
          <a:stretch>
            <a:fillRect/>
          </a:stretch>
        </p:blipFill>
        <p:spPr>
          <a:xfrm>
            <a:off x="2155481" y="2902915"/>
            <a:ext cx="20073038" cy="5674970"/>
          </a:xfrm>
          <a:prstGeom prst="rect">
            <a:avLst/>
          </a:prstGeom>
          <a:ln w="12700">
            <a:miter lim="400000"/>
          </a:ln>
        </p:spPr>
      </p:pic>
    </p:spTree>
  </p:cSld>
  <p:clrMapOvr>
    <a:masterClrMapping/>
  </p:clrMapOvr>
  <p:transition xmlns:p14="http://schemas.microsoft.com/office/powerpoint/2010/main" spd="med" advClick="1"/>
</p:sld>
</file>

<file path=ppt/slides/slide1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22" name="New York Daily News, May 3, 2018"/>
          <p:cNvSpPr txBox="1"/>
          <p:nvPr>
            <p:ph type="title"/>
          </p:nvPr>
        </p:nvSpPr>
        <p:spPr>
          <a:xfrm>
            <a:off x="267239" y="357187"/>
            <a:ext cx="23740970" cy="13001626"/>
          </a:xfrm>
          <a:prstGeom prst="rect">
            <a:avLst/>
          </a:prstGeom>
        </p:spPr>
        <p:txBody>
          <a:bodyPr/>
          <a:lstStyle/>
          <a:p>
            <a:pPr defTabSz="690086">
              <a:defRPr sz="9407"/>
            </a:pPr>
          </a:p>
          <a:p>
            <a:pPr defTabSz="690086">
              <a:defRPr sz="9407"/>
            </a:pPr>
          </a:p>
          <a:p>
            <a:pPr defTabSz="690086">
              <a:defRPr sz="9407"/>
            </a:pPr>
          </a:p>
          <a:p>
            <a:pPr defTabSz="690086">
              <a:defRPr sz="9407"/>
            </a:pPr>
          </a:p>
          <a:p>
            <a:pPr defTabSz="690086">
              <a:defRPr sz="9407"/>
            </a:pPr>
          </a:p>
          <a:p>
            <a:pPr defTabSz="690086">
              <a:defRPr sz="9407"/>
            </a:pPr>
          </a:p>
          <a:p>
            <a:pPr defTabSz="690086">
              <a:defRPr sz="9407"/>
            </a:pPr>
          </a:p>
          <a:p>
            <a:pPr defTabSz="690086">
              <a:defRPr sz="7560">
                <a:latin typeface="Arial Narrow"/>
                <a:ea typeface="Arial Narrow"/>
                <a:cs typeface="Arial Narrow"/>
                <a:sym typeface="Arial Narrow"/>
              </a:defRPr>
            </a:pPr>
            <a:r>
              <a:t>New York Daily News, May 3, 2018</a:t>
            </a:r>
          </a:p>
        </p:txBody>
      </p:sp>
      <p:pic>
        <p:nvPicPr>
          <p:cNvPr id="423" name="boyscouts#4.jpg" descr="boyscouts#4.jpg"/>
          <p:cNvPicPr>
            <a:picLocks noChangeAspect="1"/>
          </p:cNvPicPr>
          <p:nvPr/>
        </p:nvPicPr>
        <p:blipFill>
          <a:blip r:embed="rId2">
            <a:extLst/>
          </a:blip>
          <a:stretch>
            <a:fillRect/>
          </a:stretch>
        </p:blipFill>
        <p:spPr>
          <a:xfrm>
            <a:off x="2211434" y="2660650"/>
            <a:ext cx="20281880" cy="6159682"/>
          </a:xfrm>
          <a:prstGeom prst="rect">
            <a:avLst/>
          </a:prstGeom>
          <a:ln w="12700">
            <a:miter lim="400000"/>
          </a:ln>
        </p:spPr>
      </p:pic>
    </p:spTree>
  </p:cSld>
  <p:clrMapOvr>
    <a:masterClrMapping/>
  </p:clrMapOvr>
  <p:transition xmlns:p14="http://schemas.microsoft.com/office/powerpoint/2010/main" spd="med" advClick="1"/>
</p:sld>
</file>

<file path=ppt/slides/slide1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25" name="Washington Times, May 4, 2017"/>
          <p:cNvSpPr txBox="1"/>
          <p:nvPr>
            <p:ph type="title"/>
          </p:nvPr>
        </p:nvSpPr>
        <p:spPr>
          <a:xfrm>
            <a:off x="363419" y="357187"/>
            <a:ext cx="23762458" cy="13001626"/>
          </a:xfrm>
          <a:prstGeom prst="rect">
            <a:avLst/>
          </a:prstGeom>
        </p:spPr>
        <p:txBody>
          <a:bodyPr/>
          <a:lstStyle/>
          <a:p>
            <a:pPr defTabSz="714732">
              <a:defRPr sz="9744"/>
            </a:pPr>
          </a:p>
          <a:p>
            <a:pPr defTabSz="714732">
              <a:defRPr sz="9744"/>
            </a:pPr>
          </a:p>
          <a:p>
            <a:pPr defTabSz="714732">
              <a:defRPr sz="9744"/>
            </a:pPr>
          </a:p>
          <a:p>
            <a:pPr defTabSz="714732">
              <a:defRPr sz="9744"/>
            </a:pPr>
          </a:p>
          <a:p>
            <a:pPr defTabSz="714732">
              <a:defRPr sz="9744"/>
            </a:pPr>
          </a:p>
          <a:p>
            <a:pPr defTabSz="714732">
              <a:defRPr sz="9744"/>
            </a:pPr>
          </a:p>
          <a:p>
            <a:pPr defTabSz="714732">
              <a:defRPr sz="9744"/>
            </a:pPr>
          </a:p>
          <a:p>
            <a:pPr defTabSz="714732">
              <a:defRPr sz="7830">
                <a:latin typeface="Arial Narrow"/>
                <a:ea typeface="Arial Narrow"/>
                <a:cs typeface="Arial Narrow"/>
                <a:sym typeface="Arial Narrow"/>
              </a:defRPr>
            </a:pPr>
            <a:r>
              <a:t>Washington Times, May 4, 2017</a:t>
            </a:r>
          </a:p>
        </p:txBody>
      </p:sp>
      <p:pic>
        <p:nvPicPr>
          <p:cNvPr id="426" name="girlscouts#1.jpg" descr="girlscouts#1.jpg"/>
          <p:cNvPicPr>
            <a:picLocks noChangeAspect="1"/>
          </p:cNvPicPr>
          <p:nvPr/>
        </p:nvPicPr>
        <p:blipFill>
          <a:blip r:embed="rId2">
            <a:extLst/>
          </a:blip>
          <a:stretch>
            <a:fillRect/>
          </a:stretch>
        </p:blipFill>
        <p:spPr>
          <a:xfrm>
            <a:off x="2334253" y="3440112"/>
            <a:ext cx="19715494" cy="4204915"/>
          </a:xfrm>
          <a:prstGeom prst="rect">
            <a:avLst/>
          </a:prstGeom>
          <a:ln w="12700">
            <a:miter lim="400000"/>
          </a:ln>
        </p:spPr>
      </p:pic>
    </p:spTree>
  </p:cSld>
  <p:clrMapOvr>
    <a:masterClrMapping/>
  </p:clrMapOvr>
  <p:transition xmlns:p14="http://schemas.microsoft.com/office/powerpoint/2010/main" spd="med" advClick="1"/>
</p:sld>
</file>

<file path=ppt/slides/slide1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28" name="Washington Times, May 4, 2017"/>
          <p:cNvSpPr txBox="1"/>
          <p:nvPr>
            <p:ph type="title"/>
          </p:nvPr>
        </p:nvSpPr>
        <p:spPr>
          <a:xfrm>
            <a:off x="179244" y="357187"/>
            <a:ext cx="23856871" cy="13127479"/>
          </a:xfrm>
          <a:prstGeom prst="rect">
            <a:avLst/>
          </a:prstGeom>
        </p:spPr>
        <p:txBody>
          <a:bodyPr/>
          <a:lstStyle/>
          <a:p>
            <a:pPr defTabSz="640794">
              <a:defRPr sz="8736"/>
            </a:pPr>
          </a:p>
          <a:p>
            <a:pPr defTabSz="640794">
              <a:defRPr sz="8736"/>
            </a:pPr>
          </a:p>
          <a:p>
            <a:pPr defTabSz="640794">
              <a:defRPr sz="8736"/>
            </a:pPr>
          </a:p>
          <a:p>
            <a:pPr defTabSz="640794">
              <a:defRPr sz="8736"/>
            </a:pPr>
          </a:p>
          <a:p>
            <a:pPr defTabSz="640794">
              <a:defRPr sz="8736"/>
            </a:pPr>
          </a:p>
          <a:p>
            <a:pPr defTabSz="640794">
              <a:defRPr sz="8736"/>
            </a:pPr>
          </a:p>
          <a:p>
            <a:pPr defTabSz="640794">
              <a:defRPr sz="8736"/>
            </a:pPr>
          </a:p>
          <a:p>
            <a:pPr defTabSz="640794">
              <a:defRPr sz="8736"/>
            </a:pPr>
          </a:p>
          <a:p>
            <a:pPr defTabSz="640794">
              <a:defRPr sz="7019">
                <a:latin typeface="Arial Narrow"/>
                <a:ea typeface="Arial Narrow"/>
                <a:cs typeface="Arial Narrow"/>
                <a:sym typeface="Arial Narrow"/>
              </a:defRPr>
            </a:pPr>
            <a:r>
              <a:t>Washington Times, May 4, 2017</a:t>
            </a:r>
          </a:p>
        </p:txBody>
      </p:sp>
      <p:pic>
        <p:nvPicPr>
          <p:cNvPr id="429" name="girlscouts#2.jpg" descr="girlscouts#2.jpg"/>
          <p:cNvPicPr>
            <a:picLocks noChangeAspect="1"/>
          </p:cNvPicPr>
          <p:nvPr/>
        </p:nvPicPr>
        <p:blipFill>
          <a:blip r:embed="rId2">
            <a:extLst/>
          </a:blip>
          <a:stretch>
            <a:fillRect/>
          </a:stretch>
        </p:blipFill>
        <p:spPr>
          <a:xfrm>
            <a:off x="876055" y="2882041"/>
            <a:ext cx="22463249" cy="4663566"/>
          </a:xfrm>
          <a:prstGeom prst="rect">
            <a:avLst/>
          </a:prstGeom>
          <a:ln w="12700">
            <a:miter lim="400000"/>
          </a:ln>
        </p:spPr>
      </p:pic>
    </p:spTree>
  </p:cSld>
  <p:clrMapOvr>
    <a:masterClrMapping/>
  </p:clrMapOvr>
  <p:transition xmlns:p14="http://schemas.microsoft.com/office/powerpoint/2010/main" spd="med" advClick="1"/>
</p:sld>
</file>

<file path=ppt/slides/slide1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31" name="Washington Times, May 4, 2017"/>
          <p:cNvSpPr txBox="1"/>
          <p:nvPr>
            <p:ph type="title"/>
          </p:nvPr>
        </p:nvSpPr>
        <p:spPr>
          <a:xfrm>
            <a:off x="265565" y="357187"/>
            <a:ext cx="23852870" cy="13199474"/>
          </a:xfrm>
          <a:prstGeom prst="rect">
            <a:avLst/>
          </a:prstGeom>
        </p:spPr>
        <p:txBody>
          <a:bodyPr/>
          <a:lstStyle/>
          <a:p>
            <a:pPr/>
          </a:p>
          <a:p>
            <a:pPr/>
          </a:p>
          <a:p>
            <a:pPr/>
          </a:p>
          <a:p>
            <a:pPr/>
          </a:p>
          <a:p>
            <a:pPr/>
          </a:p>
          <a:p>
            <a:pPr/>
          </a:p>
          <a:p>
            <a:pPr>
              <a:defRPr sz="9000">
                <a:latin typeface="Arial Narrow"/>
                <a:ea typeface="Arial Narrow"/>
                <a:cs typeface="Arial Narrow"/>
                <a:sym typeface="Arial Narrow"/>
              </a:defRPr>
            </a:pPr>
            <a:r>
              <a:t>Washington Times, May 4, 2017</a:t>
            </a:r>
          </a:p>
        </p:txBody>
      </p:sp>
      <p:pic>
        <p:nvPicPr>
          <p:cNvPr id="432" name="girlscouts#3.jpg" descr="girlscouts#3.jpg"/>
          <p:cNvPicPr>
            <a:picLocks noChangeAspect="1"/>
          </p:cNvPicPr>
          <p:nvPr/>
        </p:nvPicPr>
        <p:blipFill>
          <a:blip r:embed="rId2">
            <a:extLst/>
          </a:blip>
          <a:stretch>
            <a:fillRect/>
          </a:stretch>
        </p:blipFill>
        <p:spPr>
          <a:xfrm>
            <a:off x="837165" y="4677814"/>
            <a:ext cx="22709670" cy="2125172"/>
          </a:xfrm>
          <a:prstGeom prst="rect">
            <a:avLst/>
          </a:prstGeom>
          <a:ln w="12700">
            <a:miter lim="400000"/>
          </a:ln>
        </p:spPr>
      </p:pic>
    </p:spTree>
  </p:cSld>
  <p:clrMapOvr>
    <a:masterClrMapping/>
  </p:clrMapOvr>
  <p:transition xmlns:p14="http://schemas.microsoft.com/office/powerpoint/2010/main" spd="med" advClick="1"/>
</p:sld>
</file>

<file path=ppt/slides/slide1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34" name="Washington Times, May 4, 2017"/>
          <p:cNvSpPr txBox="1"/>
          <p:nvPr>
            <p:ph type="title"/>
          </p:nvPr>
        </p:nvSpPr>
        <p:spPr>
          <a:xfrm>
            <a:off x="235427" y="357187"/>
            <a:ext cx="23913146" cy="13137060"/>
          </a:xfrm>
          <a:prstGeom prst="rect">
            <a:avLst/>
          </a:prstGeom>
        </p:spPr>
        <p:txBody>
          <a:bodyPr/>
          <a:lstStyle/>
          <a:p>
            <a:pPr/>
          </a:p>
          <a:p>
            <a:pPr/>
          </a:p>
          <a:p>
            <a:pPr/>
          </a:p>
          <a:p>
            <a:pPr/>
          </a:p>
          <a:p>
            <a:pPr/>
          </a:p>
          <a:p>
            <a:pPr/>
          </a:p>
          <a:p>
            <a:pPr>
              <a:defRPr sz="9000">
                <a:latin typeface="Arial Narrow"/>
                <a:ea typeface="Arial Narrow"/>
                <a:cs typeface="Arial Narrow"/>
                <a:sym typeface="Arial Narrow"/>
              </a:defRPr>
            </a:pPr>
            <a:r>
              <a:t>Washington Times, May 4, 2017</a:t>
            </a:r>
          </a:p>
        </p:txBody>
      </p:sp>
      <p:pic>
        <p:nvPicPr>
          <p:cNvPr id="435" name="girlscouts#5.jpg" descr="girlscouts#5.jpg"/>
          <p:cNvPicPr>
            <a:picLocks noChangeAspect="1"/>
          </p:cNvPicPr>
          <p:nvPr/>
        </p:nvPicPr>
        <p:blipFill>
          <a:blip r:embed="rId2">
            <a:extLst/>
          </a:blip>
          <a:stretch>
            <a:fillRect/>
          </a:stretch>
        </p:blipFill>
        <p:spPr>
          <a:xfrm>
            <a:off x="858613" y="4526108"/>
            <a:ext cx="22666774" cy="2428584"/>
          </a:xfrm>
          <a:prstGeom prst="rect">
            <a:avLst/>
          </a:prstGeom>
          <a:ln w="12700">
            <a:miter lim="400000"/>
          </a:ln>
        </p:spPr>
      </p:pic>
    </p:spTree>
  </p:cSld>
  <p:clrMapOvr>
    <a:masterClrMapping/>
  </p:clrMapOvr>
  <p:transition xmlns:p14="http://schemas.microsoft.com/office/powerpoint/2010/main" spd="med" advClick="1"/>
</p:sld>
</file>

<file path=ppt/slides/slide1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37" name="Herbert Marcuse:…"/>
          <p:cNvSpPr txBox="1"/>
          <p:nvPr>
            <p:ph type="title"/>
          </p:nvPr>
        </p:nvSpPr>
        <p:spPr>
          <a:xfrm>
            <a:off x="-202221" y="251798"/>
            <a:ext cx="24026442" cy="13212404"/>
          </a:xfrm>
          <a:prstGeom prst="rect">
            <a:avLst/>
          </a:prstGeom>
        </p:spPr>
        <p:txBody>
          <a:bodyPr/>
          <a:lstStyle/>
          <a:p>
            <a:pPr marL="457200" marR="457200" defTabSz="457200">
              <a:defRPr sz="7100">
                <a:solidFill>
                  <a:srgbClr val="FFD479"/>
                </a:solidFill>
                <a:uFill>
                  <a:solidFill>
                    <a:srgbClr val="000000"/>
                  </a:solidFill>
                </a:uFill>
                <a:latin typeface="Arial Narrow"/>
                <a:ea typeface="Arial Narrow"/>
                <a:cs typeface="Arial Narrow"/>
                <a:sym typeface="Arial Narrow"/>
              </a:defRPr>
            </a:pPr>
            <a:r>
              <a:t>Herbert Marcuse:</a:t>
            </a:r>
            <a:br/>
          </a:p>
          <a:p>
            <a:pPr marL="457200" marR="457200" defTabSz="457200">
              <a:defRPr sz="7100">
                <a:uFill>
                  <a:solidFill>
                    <a:srgbClr val="000000"/>
                  </a:solidFill>
                </a:uFill>
                <a:latin typeface="Arial Narrow"/>
                <a:ea typeface="Arial Narrow"/>
                <a:cs typeface="Arial Narrow"/>
                <a:sym typeface="Arial Narrow"/>
              </a:defRPr>
            </a:pPr>
            <a:r>
              <a:t>One can rightfully speak of a cultural revolution, since the protest is directed toward the whole </a:t>
            </a:r>
            <a:r>
              <a:rPr u="sng">
                <a:solidFill>
                  <a:srgbClr val="FFD479"/>
                </a:solidFill>
              </a:rPr>
              <a:t>cultural establishment</a:t>
            </a:r>
            <a:r>
              <a:t>; </a:t>
            </a:r>
            <a:r>
              <a:rPr>
                <a:solidFill>
                  <a:srgbClr val="FFD479"/>
                </a:solidFill>
              </a:rPr>
              <a:t>including the morality of existing society</a:t>
            </a:r>
            <a:r>
              <a:t>…there is one thing we can say with complete assurance. The traditional idea of revolution and the traditional strategy of revolution has ended. These ideas are old-fashioned…</a:t>
            </a:r>
            <a:r>
              <a:rPr>
                <a:solidFill>
                  <a:srgbClr val="FFD479"/>
                </a:solidFill>
              </a:rPr>
              <a:t>what we must undertake is a type of diffuse and dispersed disintegration of the system.</a:t>
            </a:r>
          </a:p>
        </p:txBody>
      </p:sp>
    </p:spTree>
  </p:cSld>
  <p:clrMapOvr>
    <a:masterClrMapping/>
  </p:clrMapOvr>
  <p:transition xmlns:p14="http://schemas.microsoft.com/office/powerpoint/2010/main" spd="med" advClick="1"/>
</p:sld>
</file>

<file path=ppt/slides/slide1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39" name="Three Powerful Institutions  For Brainwashing:…"/>
          <p:cNvSpPr txBox="1"/>
          <p:nvPr>
            <p:ph type="title"/>
          </p:nvPr>
        </p:nvSpPr>
        <p:spPr>
          <a:xfrm>
            <a:off x="239334" y="357187"/>
            <a:ext cx="23905332" cy="13159105"/>
          </a:xfrm>
          <a:prstGeom prst="rect">
            <a:avLst/>
          </a:prstGeom>
        </p:spPr>
        <p:txBody>
          <a:bodyPr/>
          <a:lstStyle/>
          <a:p>
            <a:pPr>
              <a:defRPr b="1" sz="9600">
                <a:solidFill>
                  <a:srgbClr val="FFD479"/>
                </a:solidFill>
                <a:latin typeface="Arial Narrow"/>
                <a:ea typeface="Arial Narrow"/>
                <a:cs typeface="Arial Narrow"/>
                <a:sym typeface="Arial Narrow"/>
              </a:defRPr>
            </a:pPr>
            <a:r>
              <a:t>Three Powerful Institutions </a:t>
            </a:r>
            <a:br/>
            <a:r>
              <a:t>For Brainwashing:</a:t>
            </a:r>
          </a:p>
          <a:p>
            <a:pPr>
              <a:defRPr sz="9600">
                <a:latin typeface="Arial Narrow"/>
                <a:ea typeface="Arial Narrow"/>
                <a:cs typeface="Arial Narrow"/>
                <a:sym typeface="Arial Narrow"/>
              </a:defRPr>
            </a:pPr>
          </a:p>
          <a:p>
            <a:pPr>
              <a:defRPr sz="9600">
                <a:latin typeface="Arial Narrow"/>
                <a:ea typeface="Arial Narrow"/>
                <a:cs typeface="Arial Narrow"/>
                <a:sym typeface="Arial Narrow"/>
              </a:defRPr>
            </a:pPr>
            <a:r>
              <a:t>Education </a:t>
            </a:r>
          </a:p>
          <a:p>
            <a:pPr>
              <a:defRPr sz="9600">
                <a:latin typeface="Arial Narrow"/>
                <a:ea typeface="Arial Narrow"/>
                <a:cs typeface="Arial Narrow"/>
                <a:sym typeface="Arial Narrow"/>
              </a:defRPr>
            </a:pPr>
            <a:r>
              <a:t>Media</a:t>
            </a:r>
            <a:br/>
            <a:r>
              <a:t>Religion </a:t>
            </a:r>
          </a:p>
        </p:txBody>
      </p:sp>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4" name="The Bible mentions the heart 826 times.…"/>
          <p:cNvSpPr txBox="1"/>
          <p:nvPr>
            <p:ph type="title"/>
          </p:nvPr>
        </p:nvSpPr>
        <p:spPr>
          <a:xfrm>
            <a:off x="134405" y="357187"/>
            <a:ext cx="23927843" cy="13001626"/>
          </a:xfrm>
          <a:prstGeom prst="rect">
            <a:avLst/>
          </a:prstGeom>
        </p:spPr>
        <p:txBody>
          <a:bodyPr/>
          <a:lstStyle/>
          <a:p>
            <a:pPr>
              <a:defRPr sz="9000">
                <a:latin typeface="Arial Narrow"/>
                <a:ea typeface="Arial Narrow"/>
                <a:cs typeface="Arial Narrow"/>
                <a:sym typeface="Arial Narrow"/>
              </a:defRPr>
            </a:pPr>
            <a:r>
              <a:t>The Bible mentions the heart 826 times. </a:t>
            </a:r>
          </a:p>
          <a:p>
            <a:pPr>
              <a:defRPr sz="9000">
                <a:latin typeface="Arial Narrow"/>
                <a:ea typeface="Arial Narrow"/>
                <a:cs typeface="Arial Narrow"/>
                <a:sym typeface="Arial Narrow"/>
              </a:defRPr>
            </a:pPr>
            <a:r>
              <a:t>“Heart” refers to the core of a person’s being. </a:t>
            </a:r>
          </a:p>
          <a:p>
            <a:pPr>
              <a:defRPr sz="9000">
                <a:latin typeface="Arial Narrow"/>
                <a:ea typeface="Arial Narrow"/>
                <a:cs typeface="Arial Narrow"/>
                <a:sym typeface="Arial Narrow"/>
              </a:defRPr>
            </a:pPr>
            <a:r>
              <a:t>In the Bible, the words “heart” and “mind” </a:t>
            </a:r>
          </a:p>
          <a:p>
            <a:pPr>
              <a:defRPr sz="9000">
                <a:latin typeface="Arial Narrow"/>
                <a:ea typeface="Arial Narrow"/>
                <a:cs typeface="Arial Narrow"/>
                <a:sym typeface="Arial Narrow"/>
              </a:defRPr>
            </a:pPr>
            <a:r>
              <a:t>are often interchangeable.</a:t>
            </a:r>
          </a:p>
        </p:txBody>
      </p:sp>
    </p:spTree>
  </p:cSld>
  <p:clrMapOvr>
    <a:masterClrMapping/>
  </p:clrMapOvr>
  <p:transition xmlns:p14="http://schemas.microsoft.com/office/powerpoint/2010/main" spd="med" advClick="1"/>
</p:sld>
</file>

<file path=ppt/slides/slide1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41" name="2. Entice the brainwashing subjects into questioning…"/>
          <p:cNvSpPr txBox="1"/>
          <p:nvPr>
            <p:ph type="title"/>
          </p:nvPr>
        </p:nvSpPr>
        <p:spPr>
          <a:xfrm>
            <a:off x="218405" y="357187"/>
            <a:ext cx="23517418" cy="13164686"/>
          </a:xfrm>
          <a:prstGeom prst="rect">
            <a:avLst/>
          </a:prstGeom>
        </p:spPr>
        <p:txBody>
          <a:bodyPr/>
          <a:lstStyle/>
          <a:p>
            <a:pPr algn="l">
              <a:defRPr sz="9000">
                <a:latin typeface="Arial Narrow"/>
                <a:ea typeface="Arial Narrow"/>
                <a:cs typeface="Arial Narrow"/>
                <a:sym typeface="Arial Narrow"/>
              </a:defRPr>
            </a:pPr>
            <a:r>
              <a:t>  </a:t>
            </a:r>
            <a:r>
              <a:rPr>
                <a:solidFill>
                  <a:srgbClr val="FFD479"/>
                </a:solidFill>
              </a:rPr>
              <a:t>2. Entice the brainwashing subjects into questioning</a:t>
            </a:r>
            <a:endParaRPr>
              <a:solidFill>
                <a:srgbClr val="FFD479"/>
              </a:solidFill>
            </a:endParaRPr>
          </a:p>
          <a:p>
            <a:pPr algn="l">
              <a:defRPr sz="9000">
                <a:solidFill>
                  <a:srgbClr val="FFD479"/>
                </a:solidFill>
                <a:latin typeface="Arial Narrow"/>
                <a:ea typeface="Arial Narrow"/>
                <a:cs typeface="Arial Narrow"/>
                <a:sym typeface="Arial Narrow"/>
              </a:defRPr>
            </a:pPr>
            <a:r>
              <a:t>      and doubting their foundational worldview, values,       </a:t>
            </a:r>
          </a:p>
          <a:p>
            <a:pPr algn="l">
              <a:defRPr sz="9000">
                <a:latin typeface="Arial Narrow"/>
                <a:ea typeface="Arial Narrow"/>
                <a:cs typeface="Arial Narrow"/>
                <a:sym typeface="Arial Narrow"/>
              </a:defRPr>
            </a:pPr>
            <a:r>
              <a:rPr>
                <a:solidFill>
                  <a:srgbClr val="FFD479"/>
                </a:solidFill>
              </a:rPr>
              <a:t>      &amp; convictions.</a:t>
            </a:r>
            <a:r>
              <a:t> </a:t>
            </a:r>
          </a:p>
        </p:txBody>
      </p:sp>
    </p:spTree>
  </p:cSld>
  <p:clrMapOvr>
    <a:masterClrMapping/>
  </p:clrMapOvr>
  <p:transition xmlns:p14="http://schemas.microsoft.com/office/powerpoint/2010/main" spd="med" advClick="1"/>
</p:sld>
</file>

<file path=ppt/slides/slide1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43" name="Testimony of Mr. Edward Hunter on March 13, 1958 Before the Committee on Un-American Activities:…"/>
          <p:cNvSpPr txBox="1"/>
          <p:nvPr>
            <p:ph type="title"/>
          </p:nvPr>
        </p:nvSpPr>
        <p:spPr>
          <a:xfrm>
            <a:off x="216172" y="357187"/>
            <a:ext cx="23769992" cy="13146733"/>
          </a:xfrm>
          <a:prstGeom prst="rect">
            <a:avLst/>
          </a:prstGeom>
        </p:spPr>
        <p:txBody>
          <a:bodyPr/>
          <a:lstStyle/>
          <a:p>
            <a:pPr defTabSz="369689">
              <a:defRPr sz="6975">
                <a:solidFill>
                  <a:srgbClr val="FFD479"/>
                </a:solidFill>
                <a:latin typeface="Arial Narrow"/>
                <a:ea typeface="Arial Narrow"/>
                <a:cs typeface="Arial Narrow"/>
                <a:sym typeface="Arial Narrow"/>
              </a:defRPr>
            </a:pPr>
            <a:r>
              <a:t>Testimony of Mr. Edward Hunter on March 13, 1958 Before the Committee on Un-American Activities:</a:t>
            </a:r>
          </a:p>
          <a:p>
            <a:pPr defTabSz="369689">
              <a:defRPr sz="6975">
                <a:solidFill>
                  <a:srgbClr val="FFD479"/>
                </a:solidFill>
                <a:latin typeface="Arial Narrow"/>
                <a:ea typeface="Arial Narrow"/>
                <a:cs typeface="Arial Narrow"/>
                <a:sym typeface="Arial Narrow"/>
              </a:defRPr>
            </a:pPr>
          </a:p>
          <a:p>
            <a:pPr defTabSz="369689">
              <a:defRPr sz="6975">
                <a:solidFill>
                  <a:srgbClr val="FFD479"/>
                </a:solidFill>
                <a:latin typeface="Arial Narrow"/>
                <a:ea typeface="Arial Narrow"/>
                <a:cs typeface="Arial Narrow"/>
                <a:sym typeface="Arial Narrow"/>
              </a:defRPr>
            </a:pPr>
          </a:p>
          <a:p>
            <a:pPr defTabSz="369689">
              <a:defRPr sz="6975">
                <a:latin typeface="Arial Narrow"/>
                <a:ea typeface="Arial Narrow"/>
                <a:cs typeface="Arial Narrow"/>
                <a:sym typeface="Arial Narrow"/>
              </a:defRPr>
            </a:pPr>
            <a:r>
              <a:t>I spent 30 years, a little bit more perhaps, in countries under various forms of Communist pressure an attack. What I am witnessing in America is not different from what I saw in those other countries. I am often referred to as someone who has made phenomenal predications that proved correct on things to come. Actually, I have never made a predication in my life. I have only predicted in the manner that one predicts the total of 4 after seeing the figures of 2 plus 2. </a:t>
            </a:r>
          </a:p>
          <a:p>
            <a:pPr defTabSz="369689">
              <a:defRPr sz="4050">
                <a:solidFill>
                  <a:srgbClr val="FFD479"/>
                </a:solidFill>
                <a:latin typeface="Arial Narrow"/>
                <a:ea typeface="Arial Narrow"/>
                <a:cs typeface="Arial Narrow"/>
                <a:sym typeface="Arial Narrow"/>
              </a:defRPr>
            </a:pPr>
          </a:p>
          <a:p>
            <a:pPr defTabSz="369689">
              <a:defRPr sz="4050">
                <a:latin typeface="Arial Narrow"/>
                <a:ea typeface="Arial Narrow"/>
                <a:cs typeface="Arial Narrow"/>
                <a:sym typeface="Arial Narrow"/>
              </a:defRPr>
            </a:pPr>
          </a:p>
        </p:txBody>
      </p:sp>
    </p:spTree>
  </p:cSld>
  <p:clrMapOvr>
    <a:masterClrMapping/>
  </p:clrMapOvr>
  <p:transition xmlns:p14="http://schemas.microsoft.com/office/powerpoint/2010/main" spd="med" advClick="1"/>
</p:sld>
</file>

<file path=ppt/slides/slide1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45" name="I have been watching developments under communism in other parts of the world, and now I see exactly the same developments here in America. They include, first of all, the penetration of our leadership circles by softening up and creating a defeatist sta"/>
          <p:cNvSpPr txBox="1"/>
          <p:nvPr>
            <p:ph type="title"/>
          </p:nvPr>
        </p:nvSpPr>
        <p:spPr>
          <a:xfrm>
            <a:off x="235148" y="357187"/>
            <a:ext cx="23913704" cy="13189428"/>
          </a:xfrm>
          <a:prstGeom prst="rect">
            <a:avLst/>
          </a:prstGeom>
        </p:spPr>
        <p:txBody>
          <a:bodyPr/>
          <a:lstStyle/>
          <a:p>
            <a:pPr>
              <a:defRPr sz="9000">
                <a:latin typeface="Arial Narrow"/>
                <a:ea typeface="Arial Narrow"/>
                <a:cs typeface="Arial Narrow"/>
                <a:sym typeface="Arial Narrow"/>
              </a:defRPr>
            </a:pPr>
            <a:r>
              <a:t>I have been watching developments under communism in other parts of the world, and now I see exactly the same developments here in America. They include, first of all, </a:t>
            </a:r>
            <a:r>
              <a:rPr>
                <a:solidFill>
                  <a:srgbClr val="FFD479"/>
                </a:solidFill>
              </a:rPr>
              <a:t>the penetration of our leadership circles</a:t>
            </a:r>
            <a:r>
              <a:t> by </a:t>
            </a:r>
            <a:r>
              <a:rPr>
                <a:solidFill>
                  <a:srgbClr val="FFD479"/>
                </a:solidFill>
              </a:rPr>
              <a:t>softening up</a:t>
            </a:r>
            <a:r>
              <a:t> and </a:t>
            </a:r>
            <a:r>
              <a:rPr>
                <a:solidFill>
                  <a:srgbClr val="FFD479"/>
                </a:solidFill>
              </a:rPr>
              <a:t>creating a </a:t>
            </a:r>
            <a:r>
              <a:rPr u="sng">
                <a:solidFill>
                  <a:srgbClr val="FFD479"/>
                </a:solidFill>
              </a:rPr>
              <a:t>defeatist state of mind.</a:t>
            </a:r>
            <a:r>
              <a:rPr>
                <a:solidFill>
                  <a:srgbClr val="FFD479"/>
                </a:solidFill>
              </a:rPr>
              <a:t> </a:t>
            </a:r>
          </a:p>
        </p:txBody>
      </p:sp>
    </p:spTree>
  </p:cSld>
  <p:clrMapOvr>
    <a:masterClrMapping/>
  </p:clrMapOvr>
  <p:transition xmlns:p14="http://schemas.microsoft.com/office/powerpoint/2010/main" spd="med" advClick="1"/>
</p:sld>
</file>

<file path=ppt/slides/slide1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47" name="This includes penetration of our educational circles by a similar state of mind…I see primarily, as part of this softening up process in America, the liquidation of our attitudes on what we used to recognize as right and wrong, what we used to accept as "/>
          <p:cNvSpPr txBox="1"/>
          <p:nvPr>
            <p:ph type="title"/>
          </p:nvPr>
        </p:nvSpPr>
        <p:spPr>
          <a:xfrm>
            <a:off x="232171" y="357187"/>
            <a:ext cx="23919658" cy="13157709"/>
          </a:xfrm>
          <a:prstGeom prst="rect">
            <a:avLst/>
          </a:prstGeom>
        </p:spPr>
        <p:txBody>
          <a:bodyPr/>
          <a:lstStyle/>
          <a:p>
            <a:pPr>
              <a:defRPr sz="9000">
                <a:latin typeface="Arial Narrow"/>
                <a:ea typeface="Arial Narrow"/>
                <a:cs typeface="Arial Narrow"/>
                <a:sym typeface="Arial Narrow"/>
              </a:defRPr>
            </a:pPr>
            <a:r>
              <a:t>This includes penetration of our </a:t>
            </a:r>
            <a:r>
              <a:rPr>
                <a:solidFill>
                  <a:srgbClr val="FFD479"/>
                </a:solidFill>
              </a:rPr>
              <a:t>educational circles</a:t>
            </a:r>
            <a:r>
              <a:t> by a similar state of mind…I see primarily, as part of this </a:t>
            </a:r>
            <a:r>
              <a:rPr>
                <a:solidFill>
                  <a:srgbClr val="FFD479"/>
                </a:solidFill>
              </a:rPr>
              <a:t>softening up process in America</a:t>
            </a:r>
            <a:r>
              <a:t>, the</a:t>
            </a:r>
            <a:r>
              <a:rPr>
                <a:solidFill>
                  <a:srgbClr val="FFD479"/>
                </a:solidFill>
              </a:rPr>
              <a:t> </a:t>
            </a:r>
            <a:r>
              <a:rPr u="sng">
                <a:solidFill>
                  <a:srgbClr val="FFD479"/>
                </a:solidFill>
              </a:rPr>
              <a:t>liquidation of our attitudes</a:t>
            </a:r>
            <a:r>
              <a:rPr>
                <a:solidFill>
                  <a:srgbClr val="FFD479"/>
                </a:solidFill>
              </a:rPr>
              <a:t> on what we used to recognize as right and wrong, </a:t>
            </a:r>
            <a:r>
              <a:rPr u="sng">
                <a:solidFill>
                  <a:srgbClr val="FFD479"/>
                </a:solidFill>
              </a:rPr>
              <a:t>what we used to accept</a:t>
            </a:r>
            <a:r>
              <a:rPr>
                <a:solidFill>
                  <a:srgbClr val="FFD479"/>
                </a:solidFill>
              </a:rPr>
              <a:t> as absolute moral standards.</a:t>
            </a:r>
            <a:r>
              <a:t> We now confuse moral standards with the sophistication of </a:t>
            </a:r>
            <a:r>
              <a:rPr>
                <a:solidFill>
                  <a:srgbClr val="FFD479"/>
                </a:solidFill>
              </a:rPr>
              <a:t>dialectal materialism</a:t>
            </a:r>
            <a:r>
              <a:t>, with a Communist </a:t>
            </a:r>
          </a:p>
        </p:txBody>
      </p:sp>
    </p:spTree>
  </p:cSld>
  <p:clrMapOvr>
    <a:masterClrMapping/>
  </p:clrMapOvr>
  <p:transition xmlns:p14="http://schemas.microsoft.com/office/powerpoint/2010/main" spd="med" advClick="1"/>
</p:sld>
</file>

<file path=ppt/slides/slide1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49" name="crackpot theology which teaches that everything changes, and that what is right or wrong, good or bad, changes as well. So nothing they say is really good or bad. There is no such thing as truth or a lie; and any belief we actually held was simply our be"/>
          <p:cNvSpPr txBox="1"/>
          <p:nvPr>
            <p:ph type="title"/>
          </p:nvPr>
        </p:nvSpPr>
        <p:spPr>
          <a:xfrm>
            <a:off x="204173" y="357187"/>
            <a:ext cx="23975654" cy="13001626"/>
          </a:xfrm>
          <a:prstGeom prst="rect">
            <a:avLst/>
          </a:prstGeom>
        </p:spPr>
        <p:txBody>
          <a:bodyPr/>
          <a:lstStyle/>
          <a:p>
            <a:pPr>
              <a:defRPr sz="8900">
                <a:latin typeface="Arial Narrow"/>
                <a:ea typeface="Arial Narrow"/>
                <a:cs typeface="Arial Narrow"/>
                <a:sym typeface="Arial Narrow"/>
              </a:defRPr>
            </a:pPr>
            <a:r>
              <a:t>crackpot theology which teaches that </a:t>
            </a:r>
            <a:r>
              <a:rPr>
                <a:solidFill>
                  <a:srgbClr val="FFD479"/>
                </a:solidFill>
              </a:rPr>
              <a:t>everything changes</a:t>
            </a:r>
            <a:r>
              <a:t>, and that what is right or wrong, good or bad, changes as well. So nothing they say is really good or bad. There is </a:t>
            </a:r>
            <a:r>
              <a:rPr>
                <a:solidFill>
                  <a:srgbClr val="FFD479"/>
                </a:solidFill>
              </a:rPr>
              <a:t>no such thing as truth or a lie;</a:t>
            </a:r>
            <a:r>
              <a:t> and any belief we actually held was simply our being unsophisticated. They don’t say this in so many words, except to those who are already indoctrinated in communism.</a:t>
            </a:r>
          </a:p>
        </p:txBody>
      </p:sp>
    </p:spTree>
  </p:cSld>
  <p:clrMapOvr>
    <a:masterClrMapping/>
  </p:clrMapOvr>
  <p:transition xmlns:p14="http://schemas.microsoft.com/office/powerpoint/2010/main" spd="med" advClick="1"/>
</p:sld>
</file>

<file path=ppt/slides/slide1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51" name="What they do say to the rest of us is to be objective; and then they twist that word “objective” into meaning what they mean by dialectical materialism."/>
          <p:cNvSpPr txBox="1"/>
          <p:nvPr>
            <p:ph type="title"/>
          </p:nvPr>
        </p:nvSpPr>
        <p:spPr>
          <a:xfrm>
            <a:off x="125945" y="357187"/>
            <a:ext cx="23857987" cy="13001626"/>
          </a:xfrm>
          <a:prstGeom prst="rect">
            <a:avLst/>
          </a:prstGeom>
        </p:spPr>
        <p:txBody>
          <a:bodyPr/>
          <a:lstStyle/>
          <a:p>
            <a:pPr>
              <a:defRPr sz="9000">
                <a:latin typeface="Arial Narrow"/>
                <a:ea typeface="Arial Narrow"/>
                <a:cs typeface="Arial Narrow"/>
                <a:sym typeface="Arial Narrow"/>
              </a:defRPr>
            </a:pPr>
            <a:r>
              <a:t>What they do say to the rest of us is to </a:t>
            </a:r>
            <a:r>
              <a:rPr u="sng">
                <a:solidFill>
                  <a:srgbClr val="FFD479"/>
                </a:solidFill>
              </a:rPr>
              <a:t>be objective;</a:t>
            </a:r>
            <a:r>
              <a:t> and then they twist that word “objective” into meaning what they mean by </a:t>
            </a:r>
            <a:r>
              <a:rPr>
                <a:solidFill>
                  <a:srgbClr val="FFD479"/>
                </a:solidFill>
              </a:rPr>
              <a:t>dialectical materialism. </a:t>
            </a:r>
            <a:endParaRPr>
              <a:solidFill>
                <a:srgbClr val="FFD479"/>
              </a:solidFill>
            </a:endParaRPr>
          </a:p>
        </p:txBody>
      </p:sp>
    </p:spTree>
  </p:cSld>
  <p:clrMapOvr>
    <a:masterClrMapping/>
  </p:clrMapOvr>
  <p:transition xmlns:p14="http://schemas.microsoft.com/office/powerpoint/2010/main" spd="med" advClick="1"/>
</p:sld>
</file>

<file path=ppt/slides/slide13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53" name="Dialectical Materialism:…"/>
          <p:cNvSpPr txBox="1"/>
          <p:nvPr>
            <p:ph type="title"/>
          </p:nvPr>
        </p:nvSpPr>
        <p:spPr>
          <a:xfrm>
            <a:off x="217103" y="357187"/>
            <a:ext cx="23949794" cy="13001626"/>
          </a:xfrm>
          <a:prstGeom prst="rect">
            <a:avLst/>
          </a:prstGeom>
        </p:spPr>
        <p:txBody>
          <a:bodyPr/>
          <a:lstStyle/>
          <a:p>
            <a:pPr defTabSz="328612">
              <a:defRPr b="1" sz="7000">
                <a:solidFill>
                  <a:srgbClr val="FFD479"/>
                </a:solidFill>
                <a:latin typeface="Arial Narrow"/>
                <a:ea typeface="Arial Narrow"/>
                <a:cs typeface="Arial Narrow"/>
                <a:sym typeface="Arial Narrow"/>
              </a:defRPr>
            </a:pPr>
            <a:r>
              <a:t>Dialectical Materialism:</a:t>
            </a:r>
          </a:p>
          <a:p>
            <a:pPr defTabSz="328612">
              <a:defRPr sz="7000">
                <a:latin typeface="Arial Narrow"/>
                <a:ea typeface="Arial Narrow"/>
                <a:cs typeface="Arial Narrow"/>
                <a:sym typeface="Arial Narrow"/>
              </a:defRPr>
            </a:pPr>
          </a:p>
          <a:p>
            <a:pPr defTabSz="328612">
              <a:defRPr sz="7000">
                <a:latin typeface="Arial Narrow"/>
                <a:ea typeface="Arial Narrow"/>
                <a:cs typeface="Arial Narrow"/>
                <a:sym typeface="Arial Narrow"/>
              </a:defRPr>
            </a:pPr>
            <a:r>
              <a:t>All that exist is the natural or material world</a:t>
            </a:r>
          </a:p>
          <a:p>
            <a:pPr defTabSz="328612">
              <a:defRPr sz="7000">
                <a:latin typeface="Arial Narrow"/>
                <a:ea typeface="Arial Narrow"/>
                <a:cs typeface="Arial Narrow"/>
                <a:sym typeface="Arial Narrow"/>
              </a:defRPr>
            </a:pPr>
          </a:p>
          <a:p>
            <a:pPr defTabSz="328612">
              <a:defRPr sz="7000">
                <a:latin typeface="Arial Narrow"/>
                <a:ea typeface="Arial Narrow"/>
                <a:cs typeface="Arial Narrow"/>
                <a:sym typeface="Arial Narrow"/>
              </a:defRPr>
            </a:pPr>
            <a:r>
              <a:t>the world evolved, man evolved, society evolves, morals evolve </a:t>
            </a:r>
          </a:p>
          <a:p>
            <a:pPr defTabSz="328612">
              <a:defRPr sz="7000">
                <a:latin typeface="Arial Narrow"/>
                <a:ea typeface="Arial Narrow"/>
                <a:cs typeface="Arial Narrow"/>
                <a:sym typeface="Arial Narrow"/>
              </a:defRPr>
            </a:pPr>
          </a:p>
          <a:p>
            <a:pPr defTabSz="328612">
              <a:defRPr sz="7000">
                <a:latin typeface="Arial Narrow"/>
                <a:ea typeface="Arial Narrow"/>
                <a:cs typeface="Arial Narrow"/>
                <a:sym typeface="Arial Narrow"/>
              </a:defRPr>
            </a:pPr>
            <a:r>
              <a:t>Society &amp; morals evolve through continues conflict of opposing ideas </a:t>
            </a:r>
            <a:br/>
            <a:r>
              <a:t>that synthesis through a dialectical process </a:t>
            </a:r>
          </a:p>
          <a:p>
            <a:pPr defTabSz="328612">
              <a:defRPr sz="7000">
                <a:latin typeface="Arial Narrow"/>
                <a:ea typeface="Arial Narrow"/>
                <a:cs typeface="Arial Narrow"/>
                <a:sym typeface="Arial Narrow"/>
              </a:defRPr>
            </a:pPr>
          </a:p>
          <a:p>
            <a:pPr defTabSz="328612">
              <a:defRPr sz="7000">
                <a:latin typeface="Arial Narrow"/>
                <a:ea typeface="Arial Narrow"/>
                <a:cs typeface="Arial Narrow"/>
                <a:sym typeface="Arial Narrow"/>
              </a:defRPr>
            </a:pPr>
            <a:r>
              <a:t>Matter proceeded the mind = Darwinian Evolution </a:t>
            </a:r>
          </a:p>
          <a:p>
            <a:pPr defTabSz="328612">
              <a:defRPr sz="7000">
                <a:latin typeface="Arial Narrow"/>
                <a:ea typeface="Arial Narrow"/>
                <a:cs typeface="Arial Narrow"/>
                <a:sym typeface="Arial Narrow"/>
              </a:defRPr>
            </a:pPr>
          </a:p>
          <a:p>
            <a:pPr defTabSz="328612">
              <a:defRPr sz="7000">
                <a:latin typeface="Arial Narrow"/>
                <a:ea typeface="Arial Narrow"/>
                <a:cs typeface="Arial Narrow"/>
                <a:sym typeface="Arial Narrow"/>
              </a:defRPr>
            </a:pPr>
            <a:r>
              <a:t>The mind is the brain &amp; thoughts are a product of the material world </a:t>
            </a:r>
          </a:p>
          <a:p>
            <a:pPr defTabSz="328612">
              <a:defRPr sz="3680">
                <a:latin typeface="Arial Narrow"/>
                <a:ea typeface="Arial Narrow"/>
                <a:cs typeface="Arial Narrow"/>
                <a:sym typeface="Arial Narrow"/>
              </a:defRPr>
            </a:pPr>
          </a:p>
        </p:txBody>
      </p:sp>
    </p:spTree>
  </p:cSld>
  <p:clrMapOvr>
    <a:masterClrMapping/>
  </p:clrMapOvr>
  <p:transition xmlns:p14="http://schemas.microsoft.com/office/powerpoint/2010/main" spd="med" advClick="1"/>
</p:sld>
</file>

<file path=ppt/slides/slide13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55" name="Dialectical Materialism:…"/>
          <p:cNvSpPr txBox="1"/>
          <p:nvPr>
            <p:ph type="title"/>
          </p:nvPr>
        </p:nvSpPr>
        <p:spPr>
          <a:xfrm>
            <a:off x="240636" y="302121"/>
            <a:ext cx="23902728" cy="13111758"/>
          </a:xfrm>
          <a:prstGeom prst="rect">
            <a:avLst/>
          </a:prstGeom>
        </p:spPr>
        <p:txBody>
          <a:bodyPr/>
          <a:lstStyle/>
          <a:p>
            <a:pPr defTabSz="328612">
              <a:defRPr sz="3680">
                <a:latin typeface="Arial Narrow"/>
                <a:ea typeface="Arial Narrow"/>
                <a:cs typeface="Arial Narrow"/>
                <a:sym typeface="Arial Narrow"/>
              </a:defRPr>
            </a:pPr>
          </a:p>
          <a:p>
            <a:pPr defTabSz="328612">
              <a:defRPr b="1" sz="7280">
                <a:solidFill>
                  <a:srgbClr val="FFD479"/>
                </a:solidFill>
                <a:latin typeface="Arial Narrow"/>
                <a:ea typeface="Arial Narrow"/>
                <a:cs typeface="Arial Narrow"/>
                <a:sym typeface="Arial Narrow"/>
              </a:defRPr>
            </a:pPr>
            <a:r>
              <a:t>Dialectical Materialism:</a:t>
            </a:r>
          </a:p>
          <a:p>
            <a:pPr defTabSz="328612">
              <a:defRPr sz="7280">
                <a:latin typeface="Arial Narrow"/>
                <a:ea typeface="Arial Narrow"/>
                <a:cs typeface="Arial Narrow"/>
                <a:sym typeface="Arial Narrow"/>
              </a:defRPr>
            </a:pPr>
          </a:p>
          <a:p>
            <a:pPr defTabSz="328612">
              <a:defRPr sz="7280">
                <a:latin typeface="Arial Narrow"/>
                <a:ea typeface="Arial Narrow"/>
                <a:cs typeface="Arial Narrow"/>
                <a:sym typeface="Arial Narrow"/>
              </a:defRPr>
            </a:pPr>
          </a:p>
          <a:p>
            <a:pPr defTabSz="328612">
              <a:defRPr sz="7280">
                <a:latin typeface="Arial Narrow"/>
                <a:ea typeface="Arial Narrow"/>
                <a:cs typeface="Arial Narrow"/>
                <a:sym typeface="Arial Narrow"/>
              </a:defRPr>
            </a:pPr>
            <a:r>
              <a:t>There are no absolute truths as there is constant change </a:t>
            </a:r>
          </a:p>
          <a:p>
            <a:pPr defTabSz="328612">
              <a:defRPr sz="7280">
                <a:latin typeface="Arial Narrow"/>
                <a:ea typeface="Arial Narrow"/>
                <a:cs typeface="Arial Narrow"/>
                <a:sym typeface="Arial Narrow"/>
              </a:defRPr>
            </a:pPr>
          </a:p>
          <a:p>
            <a:pPr defTabSz="328612">
              <a:defRPr sz="7280">
                <a:latin typeface="Arial Narrow"/>
                <a:ea typeface="Arial Narrow"/>
                <a:cs typeface="Arial Narrow"/>
                <a:sym typeface="Arial Narrow"/>
              </a:defRPr>
            </a:pPr>
            <a:r>
              <a:t>Judeo-Christian values will give way to collective &amp; situational values </a:t>
            </a:r>
          </a:p>
          <a:p>
            <a:pPr defTabSz="328612">
              <a:defRPr sz="7280">
                <a:latin typeface="Arial Narrow"/>
                <a:ea typeface="Arial Narrow"/>
                <a:cs typeface="Arial Narrow"/>
                <a:sym typeface="Arial Narrow"/>
              </a:defRPr>
            </a:pPr>
          </a:p>
          <a:p>
            <a:pPr defTabSz="328612">
              <a:defRPr sz="7280">
                <a:latin typeface="Arial Narrow"/>
                <a:ea typeface="Arial Narrow"/>
                <a:cs typeface="Arial Narrow"/>
                <a:sym typeface="Arial Narrow"/>
              </a:defRPr>
            </a:pPr>
            <a:r>
              <a:t>Family will give way to communal living </a:t>
            </a:r>
          </a:p>
          <a:p>
            <a:pPr defTabSz="328612">
              <a:defRPr sz="7280">
                <a:latin typeface="Arial Narrow"/>
                <a:ea typeface="Arial Narrow"/>
                <a:cs typeface="Arial Narrow"/>
                <a:sym typeface="Arial Narrow"/>
              </a:defRPr>
            </a:pPr>
          </a:p>
          <a:p>
            <a:pPr defTabSz="328612">
              <a:defRPr sz="7280">
                <a:latin typeface="Arial Narrow"/>
                <a:ea typeface="Arial Narrow"/>
                <a:cs typeface="Arial Narrow"/>
                <a:sym typeface="Arial Narrow"/>
              </a:defRPr>
            </a:pPr>
            <a:r>
              <a:t>Marriage will give way to communal wives </a:t>
            </a:r>
          </a:p>
          <a:p>
            <a:pPr defTabSz="328612">
              <a:defRPr sz="6160">
                <a:latin typeface="Arial Narrow"/>
                <a:ea typeface="Arial Narrow"/>
                <a:cs typeface="Arial Narrow"/>
                <a:sym typeface="Arial Narrow"/>
              </a:defRPr>
            </a:pPr>
          </a:p>
          <a:p>
            <a:pPr defTabSz="328612">
              <a:defRPr sz="6160">
                <a:latin typeface="Arial Narrow"/>
                <a:ea typeface="Arial Narrow"/>
                <a:cs typeface="Arial Narrow"/>
                <a:sym typeface="Arial Narrow"/>
              </a:defRPr>
            </a:pPr>
          </a:p>
          <a:p>
            <a:pPr defTabSz="328612">
              <a:defRPr sz="6160">
                <a:latin typeface="Arial Narrow"/>
                <a:ea typeface="Arial Narrow"/>
                <a:cs typeface="Arial Narrow"/>
                <a:sym typeface="Arial Narrow"/>
              </a:defRPr>
            </a:pPr>
          </a:p>
          <a:p>
            <a:pPr defTabSz="328612">
              <a:defRPr sz="3680">
                <a:latin typeface="Arial Narrow"/>
                <a:ea typeface="Arial Narrow"/>
                <a:cs typeface="Arial Narrow"/>
                <a:sym typeface="Arial Narrow"/>
              </a:defRPr>
            </a:pPr>
          </a:p>
        </p:txBody>
      </p:sp>
    </p:spTree>
  </p:cSld>
  <p:clrMapOvr>
    <a:masterClrMapping/>
  </p:clrMapOvr>
  <p:transition xmlns:p14="http://schemas.microsoft.com/office/powerpoint/2010/main" spd="med" advClick="1"/>
</p:sld>
</file>

<file path=ppt/slides/slide13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57" name="Dialectical Materialism:…"/>
          <p:cNvSpPr txBox="1"/>
          <p:nvPr>
            <p:ph type="title"/>
          </p:nvPr>
        </p:nvSpPr>
        <p:spPr>
          <a:xfrm>
            <a:off x="174035" y="357187"/>
            <a:ext cx="24035930" cy="13001626"/>
          </a:xfrm>
          <a:prstGeom prst="rect">
            <a:avLst/>
          </a:prstGeom>
        </p:spPr>
        <p:txBody>
          <a:bodyPr/>
          <a:lstStyle/>
          <a:p>
            <a:pPr defTabSz="328612">
              <a:defRPr b="1" sz="7720">
                <a:solidFill>
                  <a:srgbClr val="FFD479"/>
                </a:solidFill>
                <a:latin typeface="Arial Narrow"/>
                <a:ea typeface="Arial Narrow"/>
                <a:cs typeface="Arial Narrow"/>
                <a:sym typeface="Arial Narrow"/>
              </a:defRPr>
            </a:pPr>
            <a:r>
              <a:t>Dialectical Materialism:</a:t>
            </a:r>
          </a:p>
          <a:p>
            <a:pPr defTabSz="328612">
              <a:defRPr sz="7720">
                <a:latin typeface="Arial Narrow"/>
                <a:ea typeface="Arial Narrow"/>
                <a:cs typeface="Arial Narrow"/>
                <a:sym typeface="Arial Narrow"/>
              </a:defRPr>
            </a:pPr>
          </a:p>
          <a:p>
            <a:pPr defTabSz="328612">
              <a:defRPr sz="7720">
                <a:latin typeface="Arial Narrow"/>
                <a:ea typeface="Arial Narrow"/>
                <a:cs typeface="Arial Narrow"/>
                <a:sym typeface="Arial Narrow"/>
              </a:defRPr>
            </a:pPr>
          </a:p>
          <a:p>
            <a:pPr defTabSz="328612">
              <a:defRPr sz="7720">
                <a:latin typeface="Arial Narrow"/>
                <a:ea typeface="Arial Narrow"/>
                <a:cs typeface="Arial Narrow"/>
                <a:sym typeface="Arial Narrow"/>
              </a:defRPr>
            </a:pPr>
            <a:r>
              <a:t>Man is a product of his environment that is always changing </a:t>
            </a:r>
          </a:p>
          <a:p>
            <a:pPr defTabSz="328612">
              <a:defRPr sz="7720">
                <a:latin typeface="Arial Narrow"/>
                <a:ea typeface="Arial Narrow"/>
                <a:cs typeface="Arial Narrow"/>
                <a:sym typeface="Arial Narrow"/>
              </a:defRPr>
            </a:pPr>
          </a:p>
          <a:p>
            <a:pPr defTabSz="328612">
              <a:defRPr sz="7720">
                <a:latin typeface="Arial Narrow"/>
                <a:ea typeface="Arial Narrow"/>
                <a:cs typeface="Arial Narrow"/>
                <a:sym typeface="Arial Narrow"/>
              </a:defRPr>
            </a:pPr>
            <a:r>
              <a:t>Man’s material state determines his values &amp; behavior &amp; thus creates society </a:t>
            </a:r>
          </a:p>
          <a:p>
            <a:pPr defTabSz="328612">
              <a:defRPr sz="7720">
                <a:latin typeface="Arial Narrow"/>
                <a:ea typeface="Arial Narrow"/>
                <a:cs typeface="Arial Narrow"/>
                <a:sym typeface="Arial Narrow"/>
              </a:defRPr>
            </a:pPr>
          </a:p>
          <a:p>
            <a:pPr defTabSz="328612">
              <a:defRPr sz="7720">
                <a:latin typeface="Arial Narrow"/>
                <a:ea typeface="Arial Narrow"/>
                <a:cs typeface="Arial Narrow"/>
                <a:sym typeface="Arial Narrow"/>
              </a:defRPr>
            </a:pPr>
            <a:r>
              <a:t>The State should own or control the means of production for the common good </a:t>
            </a:r>
          </a:p>
          <a:p>
            <a:pPr defTabSz="328612">
              <a:defRPr sz="7720">
                <a:latin typeface="Arial Narrow"/>
                <a:ea typeface="Arial Narrow"/>
                <a:cs typeface="Arial Narrow"/>
                <a:sym typeface="Arial Narrow"/>
              </a:defRPr>
            </a:pPr>
          </a:p>
          <a:p>
            <a:pPr defTabSz="328612">
              <a:defRPr sz="7000">
                <a:latin typeface="Arial Narrow"/>
                <a:ea typeface="Arial Narrow"/>
                <a:cs typeface="Arial Narrow"/>
                <a:sym typeface="Arial Narrow"/>
              </a:defRPr>
            </a:pPr>
          </a:p>
          <a:p>
            <a:pPr defTabSz="328612">
              <a:defRPr sz="3680">
                <a:latin typeface="Arial Narrow"/>
                <a:ea typeface="Arial Narrow"/>
                <a:cs typeface="Arial Narrow"/>
                <a:sym typeface="Arial Narrow"/>
              </a:defRPr>
            </a:pPr>
          </a:p>
          <a:p>
            <a:pPr defTabSz="328612">
              <a:defRPr sz="3680">
                <a:latin typeface="Arial Narrow"/>
                <a:ea typeface="Arial Narrow"/>
                <a:cs typeface="Arial Narrow"/>
                <a:sym typeface="Arial Narrow"/>
              </a:defRPr>
            </a:pPr>
          </a:p>
          <a:p>
            <a:pPr defTabSz="328612">
              <a:defRPr sz="3680">
                <a:latin typeface="Arial Narrow"/>
                <a:ea typeface="Arial Narrow"/>
                <a:cs typeface="Arial Narrow"/>
                <a:sym typeface="Arial Narrow"/>
              </a:defRPr>
            </a:pPr>
          </a:p>
        </p:txBody>
      </p:sp>
    </p:spTree>
  </p:cSld>
  <p:clrMapOvr>
    <a:masterClrMapping/>
  </p:clrMapOvr>
  <p:transition xmlns:p14="http://schemas.microsoft.com/office/powerpoint/2010/main" spd="med" advClick="1"/>
</p:sld>
</file>

<file path=ppt/slides/slide13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59" name="Dialectical Materialism:…"/>
          <p:cNvSpPr txBox="1"/>
          <p:nvPr>
            <p:ph type="title"/>
          </p:nvPr>
        </p:nvSpPr>
        <p:spPr>
          <a:xfrm>
            <a:off x="108458" y="357187"/>
            <a:ext cx="23927285" cy="13153524"/>
          </a:xfrm>
          <a:prstGeom prst="rect">
            <a:avLst/>
          </a:prstGeom>
        </p:spPr>
        <p:txBody>
          <a:bodyPr/>
          <a:lstStyle/>
          <a:p>
            <a:pPr defTabSz="739378">
              <a:defRPr b="1" sz="8100">
                <a:solidFill>
                  <a:srgbClr val="FFD479"/>
                </a:solidFill>
                <a:latin typeface="Arial Narrow"/>
                <a:ea typeface="Arial Narrow"/>
                <a:cs typeface="Arial Narrow"/>
                <a:sym typeface="Arial Narrow"/>
              </a:defRPr>
            </a:pPr>
            <a:r>
              <a:t>Dialectical Materialism:</a:t>
            </a:r>
          </a:p>
          <a:p>
            <a:pPr defTabSz="739378">
              <a:defRPr sz="8100">
                <a:latin typeface="Arial Narrow"/>
                <a:ea typeface="Arial Narrow"/>
                <a:cs typeface="Arial Narrow"/>
                <a:sym typeface="Arial Narrow"/>
              </a:defRPr>
            </a:pPr>
          </a:p>
          <a:p>
            <a:pPr defTabSz="739378">
              <a:defRPr sz="8100">
                <a:latin typeface="Arial Narrow"/>
                <a:ea typeface="Arial Narrow"/>
                <a:cs typeface="Arial Narrow"/>
                <a:sym typeface="Arial Narrow"/>
              </a:defRPr>
            </a:pPr>
            <a:r>
              <a:t>Capitalism will give way to socialism </a:t>
            </a:r>
          </a:p>
          <a:p>
            <a:pPr defTabSz="739378">
              <a:defRPr sz="8100">
                <a:latin typeface="Arial Narrow"/>
                <a:ea typeface="Arial Narrow"/>
                <a:cs typeface="Arial Narrow"/>
                <a:sym typeface="Arial Narrow"/>
              </a:defRPr>
            </a:pPr>
          </a:p>
          <a:p>
            <a:pPr defTabSz="739378">
              <a:defRPr sz="15750">
                <a:latin typeface="Arial Narrow"/>
                <a:ea typeface="Arial Narrow"/>
                <a:cs typeface="Arial Narrow"/>
                <a:sym typeface="Arial Narrow"/>
              </a:defRPr>
            </a:pPr>
            <a:r>
              <a:rPr sz="8100"/>
              <a:t>Nationalism will give way to globalism</a:t>
            </a:r>
            <a:endParaRPr sz="8100"/>
          </a:p>
          <a:p>
            <a:pPr defTabSz="739378">
              <a:defRPr sz="15750">
                <a:latin typeface="Arial Narrow"/>
                <a:ea typeface="Arial Narrow"/>
                <a:cs typeface="Arial Narrow"/>
                <a:sym typeface="Arial Narrow"/>
              </a:defRPr>
            </a:pPr>
            <a:endParaRPr sz="8100"/>
          </a:p>
          <a:p>
            <a:pPr defTabSz="739378">
              <a:defRPr sz="15750">
                <a:latin typeface="Arial Narrow"/>
                <a:ea typeface="Arial Narrow"/>
                <a:cs typeface="Arial Narrow"/>
                <a:sym typeface="Arial Narrow"/>
              </a:defRPr>
            </a:pPr>
            <a:r>
              <a:rPr sz="8100"/>
              <a:t>Nation states will give way to world government </a:t>
            </a:r>
            <a:endParaRPr sz="8100"/>
          </a:p>
          <a:p>
            <a:pPr defTabSz="739378">
              <a:defRPr sz="15750">
                <a:latin typeface="Arial Narrow"/>
                <a:ea typeface="Arial Narrow"/>
                <a:cs typeface="Arial Narrow"/>
                <a:sym typeface="Arial Narrow"/>
              </a:defRPr>
            </a:pPr>
            <a:endParaRPr sz="8100"/>
          </a:p>
          <a:p>
            <a:pPr defTabSz="739378">
              <a:defRPr sz="8100">
                <a:latin typeface="Arial Narrow"/>
                <a:ea typeface="Arial Narrow"/>
                <a:cs typeface="Arial Narrow"/>
                <a:sym typeface="Arial Narrow"/>
              </a:defRPr>
            </a:pPr>
            <a:r>
              <a:t>Evolution and revolution is a never ending process </a:t>
            </a:r>
          </a:p>
          <a:p>
            <a:pPr defTabSz="739378">
              <a:defRPr sz="15750">
                <a:latin typeface="Arial Narrow"/>
                <a:ea typeface="Arial Narrow"/>
                <a:cs typeface="Arial Narrow"/>
                <a:sym typeface="Arial Narrow"/>
              </a:defRPr>
            </a:pPr>
            <a:r>
              <a:t> </a:t>
            </a:r>
          </a:p>
        </p:txBody>
      </p:sp>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6" name="Proverbs 4:23 declares that out of the heart  “springs the issues of life.”…"/>
          <p:cNvSpPr txBox="1"/>
          <p:nvPr>
            <p:ph type="title"/>
          </p:nvPr>
        </p:nvSpPr>
        <p:spPr>
          <a:xfrm>
            <a:off x="229006" y="357187"/>
            <a:ext cx="23664259" cy="13124525"/>
          </a:xfrm>
          <a:prstGeom prst="rect">
            <a:avLst/>
          </a:prstGeom>
        </p:spPr>
        <p:txBody>
          <a:bodyPr/>
          <a:lstStyle/>
          <a:p>
            <a:pPr>
              <a:defRPr sz="9000">
                <a:latin typeface="Arial Narrow"/>
                <a:ea typeface="Arial Narrow"/>
                <a:cs typeface="Arial Narrow"/>
                <a:sym typeface="Arial Narrow"/>
              </a:defRPr>
            </a:pPr>
            <a:r>
              <a:t>Proverbs 4:23 declares that out of the heart </a:t>
            </a:r>
            <a:br/>
            <a:r>
              <a:t>“springs the issues of life.” </a:t>
            </a:r>
          </a:p>
          <a:p>
            <a:pPr>
              <a:defRPr sz="9000">
                <a:latin typeface="Arial Narrow"/>
                <a:ea typeface="Arial Narrow"/>
                <a:cs typeface="Arial Narrow"/>
                <a:sym typeface="Arial Narrow"/>
              </a:defRPr>
            </a:pPr>
          </a:p>
          <a:p>
            <a:pPr>
              <a:defRPr sz="9000">
                <a:latin typeface="Arial Narrow"/>
                <a:ea typeface="Arial Narrow"/>
                <a:cs typeface="Arial Narrow"/>
                <a:sym typeface="Arial Narrow"/>
              </a:defRPr>
            </a:pPr>
            <a:r>
              <a:t>From the heart proceeds our good and bad thoughts, emotions, and behavior. </a:t>
            </a:r>
          </a:p>
        </p:txBody>
      </p:sp>
    </p:spTree>
  </p:cSld>
  <p:clrMapOvr>
    <a:masterClrMapping/>
  </p:clrMapOvr>
  <p:transition xmlns:p14="http://schemas.microsoft.com/office/powerpoint/2010/main" spd="med" advClick="1"/>
</p:sld>
</file>

<file path=ppt/slides/slide14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61" name="Double-click to edit"/>
          <p:cNvSpPr txBox="1"/>
          <p:nvPr>
            <p:ph type="title"/>
          </p:nvPr>
        </p:nvSpPr>
        <p:spPr>
          <a:xfrm>
            <a:off x="52927" y="357187"/>
            <a:ext cx="24186245" cy="13337047"/>
          </a:xfrm>
          <a:prstGeom prst="rect">
            <a:avLst/>
          </a:prstGeom>
        </p:spPr>
        <p:txBody>
          <a:bodyPr/>
          <a:lstStyle/>
          <a:p>
            <a:pPr defTabSz="780454">
              <a:defRPr sz="10640"/>
            </a:pPr>
          </a:p>
          <a:p>
            <a:pPr defTabSz="780454">
              <a:defRPr sz="10640"/>
            </a:pPr>
          </a:p>
          <a:p>
            <a:pPr defTabSz="780454">
              <a:defRPr sz="10640"/>
            </a:pPr>
          </a:p>
          <a:p>
            <a:pPr defTabSz="780454">
              <a:defRPr sz="10640"/>
            </a:pPr>
          </a:p>
          <a:p>
            <a:pPr defTabSz="780454">
              <a:defRPr sz="10640"/>
            </a:pPr>
          </a:p>
          <a:p>
            <a:pPr defTabSz="780454">
              <a:defRPr sz="10640"/>
            </a:pPr>
          </a:p>
          <a:p>
            <a:pPr defTabSz="780454">
              <a:defRPr sz="10640"/>
            </a:pPr>
          </a:p>
        </p:txBody>
      </p:sp>
      <p:pic>
        <p:nvPicPr>
          <p:cNvPr id="462" name="DM#1.jpg" descr="DM#1.jpg"/>
          <p:cNvPicPr>
            <a:picLocks noChangeAspect="1"/>
          </p:cNvPicPr>
          <p:nvPr/>
        </p:nvPicPr>
        <p:blipFill>
          <a:blip r:embed="rId2">
            <a:extLst/>
          </a:blip>
          <a:stretch>
            <a:fillRect/>
          </a:stretch>
        </p:blipFill>
        <p:spPr>
          <a:xfrm>
            <a:off x="4101138" y="1779587"/>
            <a:ext cx="16181724" cy="9177428"/>
          </a:xfrm>
          <a:prstGeom prst="rect">
            <a:avLst/>
          </a:prstGeom>
          <a:ln w="12700">
            <a:miter lim="400000"/>
          </a:ln>
        </p:spPr>
      </p:pic>
    </p:spTree>
  </p:cSld>
  <p:clrMapOvr>
    <a:masterClrMapping/>
  </p:clrMapOvr>
  <p:transition xmlns:p14="http://schemas.microsoft.com/office/powerpoint/2010/main" spd="med" advClick="1"/>
</p:sld>
</file>

<file path=ppt/slides/slide14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64" name="Double-click to edit"/>
          <p:cNvSpPr txBox="1"/>
          <p:nvPr>
            <p:ph type="title"/>
          </p:nvPr>
        </p:nvSpPr>
        <p:spPr>
          <a:xfrm>
            <a:off x="184546" y="357187"/>
            <a:ext cx="23913239" cy="13184406"/>
          </a:xfrm>
          <a:prstGeom prst="rect">
            <a:avLst/>
          </a:prstGeom>
        </p:spPr>
        <p:txBody>
          <a:bodyPr/>
          <a:lstStyle/>
          <a:p>
            <a:pPr defTabSz="764024">
              <a:defRPr sz="10416"/>
            </a:pPr>
          </a:p>
          <a:p>
            <a:pPr defTabSz="764024">
              <a:defRPr sz="10416"/>
            </a:pPr>
          </a:p>
          <a:p>
            <a:pPr defTabSz="764024">
              <a:defRPr sz="10416"/>
            </a:pPr>
          </a:p>
          <a:p>
            <a:pPr defTabSz="764024">
              <a:defRPr sz="10416"/>
            </a:pPr>
          </a:p>
          <a:p>
            <a:pPr defTabSz="764024">
              <a:defRPr sz="10416"/>
            </a:pPr>
          </a:p>
          <a:p>
            <a:pPr defTabSz="764024">
              <a:defRPr sz="10416"/>
            </a:pPr>
          </a:p>
          <a:p>
            <a:pPr defTabSz="764024">
              <a:defRPr sz="10416"/>
            </a:pPr>
          </a:p>
        </p:txBody>
      </p:sp>
      <p:pic>
        <p:nvPicPr>
          <p:cNvPr id="465" name="DM#2.jpg" descr="DM#2.jpg"/>
          <p:cNvPicPr>
            <a:picLocks noChangeAspect="1"/>
          </p:cNvPicPr>
          <p:nvPr/>
        </p:nvPicPr>
        <p:blipFill>
          <a:blip r:embed="rId2">
            <a:extLst/>
          </a:blip>
          <a:stretch>
            <a:fillRect/>
          </a:stretch>
        </p:blipFill>
        <p:spPr>
          <a:xfrm>
            <a:off x="3798992" y="1824037"/>
            <a:ext cx="16786016" cy="9626455"/>
          </a:xfrm>
          <a:prstGeom prst="rect">
            <a:avLst/>
          </a:prstGeom>
          <a:ln w="12700">
            <a:miter lim="400000"/>
          </a:ln>
        </p:spPr>
      </p:pic>
    </p:spTree>
  </p:cSld>
  <p:clrMapOvr>
    <a:masterClrMapping/>
  </p:clrMapOvr>
  <p:transition xmlns:p14="http://schemas.microsoft.com/office/powerpoint/2010/main" spd="med" advClick="1"/>
</p:sld>
</file>

<file path=ppt/slides/slide14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67" name="Double-click to edit"/>
          <p:cNvSpPr txBox="1"/>
          <p:nvPr>
            <p:ph type="title"/>
          </p:nvPr>
        </p:nvSpPr>
        <p:spPr>
          <a:xfrm>
            <a:off x="153106" y="357187"/>
            <a:ext cx="24077788" cy="13093527"/>
          </a:xfrm>
          <a:prstGeom prst="rect">
            <a:avLst/>
          </a:prstGeom>
        </p:spPr>
        <p:txBody>
          <a:bodyPr/>
          <a:lstStyle/>
          <a:p>
            <a:pPr defTabSz="755808">
              <a:defRPr sz="10304"/>
            </a:pPr>
          </a:p>
          <a:p>
            <a:pPr defTabSz="755808">
              <a:defRPr sz="10304"/>
            </a:pPr>
          </a:p>
          <a:p>
            <a:pPr defTabSz="755808">
              <a:defRPr sz="10304"/>
            </a:pPr>
          </a:p>
          <a:p>
            <a:pPr defTabSz="755808">
              <a:defRPr sz="10304"/>
            </a:pPr>
          </a:p>
          <a:p>
            <a:pPr defTabSz="755808">
              <a:defRPr sz="10304"/>
            </a:pPr>
          </a:p>
          <a:p>
            <a:pPr defTabSz="755808">
              <a:defRPr sz="10304"/>
            </a:pPr>
          </a:p>
          <a:p>
            <a:pPr defTabSz="755808">
              <a:defRPr sz="10304"/>
            </a:pPr>
          </a:p>
        </p:txBody>
      </p:sp>
      <p:pic>
        <p:nvPicPr>
          <p:cNvPr id="468" name="DM#3.jpg" descr="DM#3.jpg"/>
          <p:cNvPicPr>
            <a:picLocks noChangeAspect="1"/>
          </p:cNvPicPr>
          <p:nvPr/>
        </p:nvPicPr>
        <p:blipFill>
          <a:blip r:embed="rId2">
            <a:extLst/>
          </a:blip>
          <a:stretch>
            <a:fillRect/>
          </a:stretch>
        </p:blipFill>
        <p:spPr>
          <a:xfrm>
            <a:off x="4197350" y="1833562"/>
            <a:ext cx="16846292" cy="9556852"/>
          </a:xfrm>
          <a:prstGeom prst="rect">
            <a:avLst/>
          </a:prstGeom>
          <a:ln w="12700">
            <a:miter lim="400000"/>
          </a:ln>
        </p:spPr>
      </p:pic>
    </p:spTree>
  </p:cSld>
  <p:clrMapOvr>
    <a:masterClrMapping/>
  </p:clrMapOvr>
  <p:transition xmlns:p14="http://schemas.microsoft.com/office/powerpoint/2010/main" spd="med" advClick="1"/>
</p:sld>
</file>

<file path=ppt/slides/slide14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70" name="Double-click to edit"/>
          <p:cNvSpPr txBox="1"/>
          <p:nvPr>
            <p:ph type="title"/>
          </p:nvPr>
        </p:nvSpPr>
        <p:spPr>
          <a:xfrm>
            <a:off x="216079" y="357187"/>
            <a:ext cx="23835384" cy="13267005"/>
          </a:xfrm>
          <a:prstGeom prst="rect">
            <a:avLst/>
          </a:prstGeom>
        </p:spPr>
        <p:txBody>
          <a:bodyPr/>
          <a:lstStyle/>
          <a:p>
            <a:pPr/>
          </a:p>
          <a:p>
            <a:pPr/>
          </a:p>
          <a:p>
            <a:pPr/>
          </a:p>
          <a:p>
            <a:pPr/>
          </a:p>
          <a:p>
            <a:pPr/>
          </a:p>
          <a:p>
            <a:pPr/>
          </a:p>
        </p:txBody>
      </p:sp>
      <p:pic>
        <p:nvPicPr>
          <p:cNvPr id="471" name="DM#4.jpg" descr="DM#4.jpg"/>
          <p:cNvPicPr>
            <a:picLocks noChangeAspect="1"/>
          </p:cNvPicPr>
          <p:nvPr/>
        </p:nvPicPr>
        <p:blipFill>
          <a:blip r:embed="rId2">
            <a:extLst/>
          </a:blip>
          <a:stretch>
            <a:fillRect/>
          </a:stretch>
        </p:blipFill>
        <p:spPr>
          <a:xfrm>
            <a:off x="4332287" y="1797050"/>
            <a:ext cx="16045626" cy="9087788"/>
          </a:xfrm>
          <a:prstGeom prst="rect">
            <a:avLst/>
          </a:prstGeom>
          <a:ln w="12700">
            <a:miter lim="400000"/>
          </a:ln>
        </p:spPr>
      </p:pic>
    </p:spTree>
  </p:cSld>
  <p:clrMapOvr>
    <a:masterClrMapping/>
  </p:clrMapOvr>
  <p:transition xmlns:p14="http://schemas.microsoft.com/office/powerpoint/2010/main" spd="med" advClick="1"/>
</p:sld>
</file>

<file path=ppt/slides/slide14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73" name="Double-click to edit"/>
          <p:cNvSpPr txBox="1"/>
          <p:nvPr>
            <p:ph type="title"/>
          </p:nvPr>
        </p:nvSpPr>
        <p:spPr>
          <a:xfrm>
            <a:off x="209196" y="357187"/>
            <a:ext cx="23965608" cy="13001626"/>
          </a:xfrm>
          <a:prstGeom prst="rect">
            <a:avLst/>
          </a:prstGeom>
        </p:spPr>
        <p:txBody>
          <a:bodyPr/>
          <a:lstStyle/>
          <a:p>
            <a:pPr/>
          </a:p>
          <a:p>
            <a:pPr/>
          </a:p>
          <a:p>
            <a:pPr/>
          </a:p>
          <a:p>
            <a:pPr/>
          </a:p>
          <a:p>
            <a:pPr/>
          </a:p>
          <a:p>
            <a:pPr/>
          </a:p>
        </p:txBody>
      </p:sp>
      <p:pic>
        <p:nvPicPr>
          <p:cNvPr id="474" name="DM#5.jpg" descr="DM#5.jpg"/>
          <p:cNvPicPr>
            <a:picLocks noChangeAspect="1"/>
          </p:cNvPicPr>
          <p:nvPr/>
        </p:nvPicPr>
        <p:blipFill>
          <a:blip r:embed="rId2">
            <a:extLst/>
          </a:blip>
          <a:stretch>
            <a:fillRect/>
          </a:stretch>
        </p:blipFill>
        <p:spPr>
          <a:xfrm>
            <a:off x="4335462" y="1893887"/>
            <a:ext cx="16235357" cy="8973595"/>
          </a:xfrm>
          <a:prstGeom prst="rect">
            <a:avLst/>
          </a:prstGeom>
          <a:ln w="12700">
            <a:miter lim="400000"/>
          </a:ln>
        </p:spPr>
      </p:pic>
    </p:spTree>
  </p:cSld>
  <p:clrMapOvr>
    <a:masterClrMapping/>
  </p:clrMapOvr>
  <p:transition xmlns:p14="http://schemas.microsoft.com/office/powerpoint/2010/main" spd="med" advClick="1"/>
</p:sld>
</file>

<file path=ppt/slides/slide14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76" name="Double-click to edit"/>
          <p:cNvSpPr txBox="1"/>
          <p:nvPr>
            <p:ph type="title"/>
          </p:nvPr>
        </p:nvSpPr>
        <p:spPr>
          <a:xfrm>
            <a:off x="-4279" y="-40384"/>
            <a:ext cx="23842452" cy="13164871"/>
          </a:xfrm>
          <a:prstGeom prst="rect">
            <a:avLst/>
          </a:prstGeom>
        </p:spPr>
        <p:txBody>
          <a:bodyPr/>
          <a:lstStyle/>
          <a:p>
            <a:pPr defTabSz="764024">
              <a:defRPr sz="10416"/>
            </a:pPr>
          </a:p>
          <a:p>
            <a:pPr defTabSz="764024">
              <a:defRPr sz="10416"/>
            </a:pPr>
          </a:p>
          <a:p>
            <a:pPr defTabSz="764024">
              <a:defRPr sz="10416"/>
            </a:pPr>
          </a:p>
          <a:p>
            <a:pPr defTabSz="764024">
              <a:defRPr sz="10416"/>
            </a:pPr>
          </a:p>
          <a:p>
            <a:pPr defTabSz="764024">
              <a:defRPr sz="10416"/>
            </a:pPr>
          </a:p>
          <a:p>
            <a:pPr defTabSz="764024">
              <a:defRPr sz="10416"/>
            </a:pPr>
          </a:p>
          <a:p>
            <a:pPr defTabSz="764024">
              <a:defRPr sz="10416"/>
            </a:pPr>
          </a:p>
        </p:txBody>
      </p:sp>
      <p:pic>
        <p:nvPicPr>
          <p:cNvPr id="477" name="DM#10.jpg" descr="DM#10.jpg"/>
          <p:cNvPicPr>
            <a:picLocks noChangeAspect="1"/>
          </p:cNvPicPr>
          <p:nvPr/>
        </p:nvPicPr>
        <p:blipFill>
          <a:blip r:embed="rId2">
            <a:extLst/>
          </a:blip>
          <a:stretch>
            <a:fillRect/>
          </a:stretch>
        </p:blipFill>
        <p:spPr>
          <a:xfrm>
            <a:off x="1270799" y="880595"/>
            <a:ext cx="21292296" cy="11954810"/>
          </a:xfrm>
          <a:prstGeom prst="rect">
            <a:avLst/>
          </a:prstGeom>
          <a:ln w="12700">
            <a:miter lim="400000"/>
          </a:ln>
        </p:spPr>
      </p:pic>
    </p:spTree>
  </p:cSld>
  <p:clrMapOvr>
    <a:masterClrMapping/>
  </p:clrMapOvr>
  <p:transition xmlns:p14="http://schemas.microsoft.com/office/powerpoint/2010/main" spd="med" advClick="1"/>
</p:sld>
</file>

<file path=ppt/slides/slide14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79" name="Double-click to edit"/>
          <p:cNvSpPr txBox="1"/>
          <p:nvPr>
            <p:ph type="title"/>
          </p:nvPr>
        </p:nvSpPr>
        <p:spPr>
          <a:xfrm>
            <a:off x="167710" y="357187"/>
            <a:ext cx="23837709" cy="13164965"/>
          </a:xfrm>
          <a:prstGeom prst="rect">
            <a:avLst/>
          </a:prstGeom>
        </p:spPr>
        <p:txBody>
          <a:bodyPr/>
          <a:lstStyle/>
          <a:p>
            <a:pPr/>
          </a:p>
          <a:p>
            <a:pPr/>
          </a:p>
          <a:p>
            <a:pPr/>
          </a:p>
          <a:p>
            <a:pPr/>
          </a:p>
          <a:p>
            <a:pPr/>
          </a:p>
        </p:txBody>
      </p:sp>
      <p:pic>
        <p:nvPicPr>
          <p:cNvPr id="480" name="DM#7.jpg" descr="DM#7.jpg"/>
          <p:cNvPicPr>
            <a:picLocks noChangeAspect="1"/>
          </p:cNvPicPr>
          <p:nvPr/>
        </p:nvPicPr>
        <p:blipFill>
          <a:blip r:embed="rId2">
            <a:extLst/>
          </a:blip>
          <a:stretch>
            <a:fillRect/>
          </a:stretch>
        </p:blipFill>
        <p:spPr>
          <a:xfrm>
            <a:off x="2572440" y="1141412"/>
            <a:ext cx="19239120" cy="10667024"/>
          </a:xfrm>
          <a:prstGeom prst="rect">
            <a:avLst/>
          </a:prstGeom>
          <a:ln w="12700">
            <a:miter lim="400000"/>
          </a:ln>
        </p:spPr>
      </p:pic>
    </p:spTree>
  </p:cSld>
  <p:clrMapOvr>
    <a:masterClrMapping/>
  </p:clrMapOvr>
  <p:transition xmlns:p14="http://schemas.microsoft.com/office/powerpoint/2010/main" spd="med" advClick="1"/>
</p:sld>
</file>

<file path=ppt/slides/slide14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82" name="Double-click to edit"/>
          <p:cNvSpPr txBox="1"/>
          <p:nvPr>
            <p:ph type="title"/>
          </p:nvPr>
        </p:nvSpPr>
        <p:spPr>
          <a:xfrm>
            <a:off x="183337" y="357187"/>
            <a:ext cx="23860405" cy="13185987"/>
          </a:xfrm>
          <a:prstGeom prst="rect">
            <a:avLst/>
          </a:prstGeom>
        </p:spPr>
        <p:txBody>
          <a:bodyPr/>
          <a:lstStyle/>
          <a:p>
            <a:pPr defTabSz="764024">
              <a:defRPr sz="10416"/>
            </a:pPr>
          </a:p>
          <a:p>
            <a:pPr defTabSz="764024">
              <a:defRPr sz="10416"/>
            </a:pPr>
          </a:p>
          <a:p>
            <a:pPr defTabSz="764024">
              <a:defRPr sz="10416"/>
            </a:pPr>
          </a:p>
          <a:p>
            <a:pPr defTabSz="764024">
              <a:defRPr sz="10416"/>
            </a:pPr>
          </a:p>
          <a:p>
            <a:pPr defTabSz="764024">
              <a:defRPr sz="10416"/>
            </a:pPr>
          </a:p>
          <a:p>
            <a:pPr defTabSz="764024">
              <a:defRPr sz="10416"/>
            </a:pPr>
          </a:p>
          <a:p>
            <a:pPr defTabSz="764024">
              <a:defRPr sz="10416"/>
            </a:pPr>
          </a:p>
        </p:txBody>
      </p:sp>
      <p:pic>
        <p:nvPicPr>
          <p:cNvPr id="483" name="DM#8.jpg" descr="DM#8.jpg"/>
          <p:cNvPicPr>
            <a:picLocks noChangeAspect="1"/>
          </p:cNvPicPr>
          <p:nvPr/>
        </p:nvPicPr>
        <p:blipFill>
          <a:blip r:embed="rId2">
            <a:extLst/>
          </a:blip>
          <a:stretch>
            <a:fillRect/>
          </a:stretch>
        </p:blipFill>
        <p:spPr>
          <a:xfrm>
            <a:off x="3962301" y="1568450"/>
            <a:ext cx="17717763" cy="10130023"/>
          </a:xfrm>
          <a:prstGeom prst="rect">
            <a:avLst/>
          </a:prstGeom>
          <a:ln w="12700">
            <a:miter lim="400000"/>
          </a:ln>
        </p:spPr>
      </p:pic>
    </p:spTree>
  </p:cSld>
  <p:clrMapOvr>
    <a:masterClrMapping/>
  </p:clrMapOvr>
  <p:transition xmlns:p14="http://schemas.microsoft.com/office/powerpoint/2010/main" spd="med" advClick="1"/>
</p:sld>
</file>

<file path=ppt/slides/slide14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85" name="Double-click to edit"/>
          <p:cNvSpPr txBox="1"/>
          <p:nvPr>
            <p:ph type="title"/>
          </p:nvPr>
        </p:nvSpPr>
        <p:spPr>
          <a:xfrm>
            <a:off x="208452" y="357187"/>
            <a:ext cx="23877427" cy="13001626"/>
          </a:xfrm>
          <a:prstGeom prst="rect">
            <a:avLst/>
          </a:prstGeom>
        </p:spPr>
        <p:txBody>
          <a:bodyPr/>
          <a:lstStyle/>
          <a:p>
            <a:pPr/>
          </a:p>
          <a:p>
            <a:pPr/>
          </a:p>
          <a:p>
            <a:pPr/>
          </a:p>
          <a:p>
            <a:pPr/>
          </a:p>
          <a:p>
            <a:pPr/>
          </a:p>
        </p:txBody>
      </p:sp>
      <p:pic>
        <p:nvPicPr>
          <p:cNvPr id="486" name="DM#9.jpg" descr="DM#9.jpg"/>
          <p:cNvPicPr>
            <a:picLocks noChangeAspect="1"/>
          </p:cNvPicPr>
          <p:nvPr/>
        </p:nvPicPr>
        <p:blipFill>
          <a:blip r:embed="rId2">
            <a:extLst/>
          </a:blip>
          <a:stretch>
            <a:fillRect/>
          </a:stretch>
        </p:blipFill>
        <p:spPr>
          <a:xfrm>
            <a:off x="3335337" y="1484312"/>
            <a:ext cx="17135346" cy="9657757"/>
          </a:xfrm>
          <a:prstGeom prst="rect">
            <a:avLst/>
          </a:prstGeom>
          <a:ln w="12700">
            <a:miter lim="400000"/>
          </a:ln>
        </p:spPr>
      </p:pic>
    </p:spTree>
  </p:cSld>
  <p:clrMapOvr>
    <a:masterClrMapping/>
  </p:clrMapOvr>
  <p:transition xmlns:p14="http://schemas.microsoft.com/office/powerpoint/2010/main" spd="med" advClick="1"/>
</p:sld>
</file>

<file path=ppt/slides/slide14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88" name="Testimony of Mr. Edward Hunter on March 13, 1958 Before the Committee on Un-American Activities:…"/>
          <p:cNvSpPr txBox="1"/>
          <p:nvPr>
            <p:ph type="title"/>
          </p:nvPr>
        </p:nvSpPr>
        <p:spPr>
          <a:xfrm>
            <a:off x="235148" y="357187"/>
            <a:ext cx="23913704" cy="13189428"/>
          </a:xfrm>
          <a:prstGeom prst="rect">
            <a:avLst/>
          </a:prstGeom>
        </p:spPr>
        <p:txBody>
          <a:bodyPr/>
          <a:lstStyle/>
          <a:p>
            <a:pPr>
              <a:defRPr sz="9000">
                <a:solidFill>
                  <a:srgbClr val="FFD479"/>
                </a:solidFill>
                <a:latin typeface="Arial Narrow"/>
                <a:ea typeface="Arial Narrow"/>
                <a:cs typeface="Arial Narrow"/>
                <a:sym typeface="Arial Narrow"/>
              </a:defRPr>
            </a:pPr>
            <a:r>
              <a:t>Testimony of Mr. Edward Hunter on March 13, 1958 Before the Committee on Un-American Activities:</a:t>
            </a:r>
          </a:p>
          <a:p>
            <a:pPr>
              <a:defRPr sz="15500">
                <a:solidFill>
                  <a:srgbClr val="FFD479"/>
                </a:solidFill>
                <a:latin typeface="Arial Narrow"/>
                <a:ea typeface="Arial Narrow"/>
                <a:cs typeface="Arial Narrow"/>
                <a:sym typeface="Arial Narrow"/>
              </a:defRPr>
            </a:pPr>
          </a:p>
          <a:p>
            <a:pPr>
              <a:defRPr sz="9000">
                <a:latin typeface="Arial Narrow"/>
                <a:ea typeface="Arial Narrow"/>
                <a:cs typeface="Arial Narrow"/>
                <a:sym typeface="Arial Narrow"/>
              </a:defRPr>
            </a:pPr>
            <a:r>
              <a:t>I have been watching developments under communism in other parts of the world, and now I see exactly the same developments here in America. They include, first of all, </a:t>
            </a:r>
            <a:r>
              <a:rPr>
                <a:solidFill>
                  <a:srgbClr val="FFD479"/>
                </a:solidFill>
              </a:rPr>
              <a:t>the penetration of our leadership circles</a:t>
            </a:r>
            <a:r>
              <a:t> by </a:t>
            </a:r>
            <a:r>
              <a:rPr>
                <a:solidFill>
                  <a:srgbClr val="FFD479"/>
                </a:solidFill>
              </a:rPr>
              <a:t>softening up</a:t>
            </a:r>
            <a:r>
              <a:t> and </a:t>
            </a:r>
            <a:r>
              <a:rPr>
                <a:solidFill>
                  <a:srgbClr val="FFD479"/>
                </a:solidFill>
              </a:rPr>
              <a:t>creating a </a:t>
            </a:r>
            <a:r>
              <a:rPr u="sng">
                <a:solidFill>
                  <a:srgbClr val="FFD479"/>
                </a:solidFill>
              </a:rPr>
              <a:t>defeatist state of mind.</a:t>
            </a:r>
            <a:r>
              <a:rPr>
                <a:solidFill>
                  <a:srgbClr val="FFD479"/>
                </a:solidFill>
              </a:rPr>
              <a:t> </a:t>
            </a:r>
          </a:p>
        </p:txBody>
      </p:sp>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8" name="Genesis 3:1-5:…"/>
          <p:cNvSpPr txBox="1"/>
          <p:nvPr>
            <p:ph type="title"/>
          </p:nvPr>
        </p:nvSpPr>
        <p:spPr>
          <a:xfrm>
            <a:off x="111528" y="357187"/>
            <a:ext cx="23867772" cy="13001626"/>
          </a:xfrm>
          <a:prstGeom prst="rect">
            <a:avLst/>
          </a:prstGeom>
        </p:spPr>
        <p:txBody>
          <a:bodyPr/>
          <a:lstStyle/>
          <a:p>
            <a:pPr>
              <a:defRPr b="1" sz="9000">
                <a:solidFill>
                  <a:srgbClr val="FFD479"/>
                </a:solidFill>
                <a:latin typeface="Arial Narrow"/>
                <a:ea typeface="Arial Narrow"/>
                <a:cs typeface="Arial Narrow"/>
                <a:sym typeface="Arial Narrow"/>
              </a:defRPr>
            </a:pPr>
            <a:r>
              <a:t>Genesis 3:1-5:</a:t>
            </a:r>
          </a:p>
          <a:p>
            <a:pPr>
              <a:defRPr sz="9000"/>
            </a:pPr>
          </a:p>
          <a:p>
            <a:pPr>
              <a:defRPr sz="9000">
                <a:latin typeface="Arial Narrow"/>
                <a:ea typeface="Arial Narrow"/>
                <a:cs typeface="Arial Narrow"/>
                <a:sym typeface="Arial Narrow"/>
              </a:defRPr>
            </a:pPr>
            <a:r>
              <a:t>Now the serpent was more crafty than any </a:t>
            </a:r>
          </a:p>
          <a:p>
            <a:pPr>
              <a:defRPr sz="9000">
                <a:latin typeface="Arial Narrow"/>
                <a:ea typeface="Arial Narrow"/>
                <a:cs typeface="Arial Narrow"/>
                <a:sym typeface="Arial Narrow"/>
              </a:defRPr>
            </a:pPr>
            <a:r>
              <a:t>beast of the field which the Lord God had made. </a:t>
            </a:r>
          </a:p>
          <a:p>
            <a:pPr>
              <a:defRPr sz="9000">
                <a:latin typeface="Arial Narrow"/>
                <a:ea typeface="Arial Narrow"/>
                <a:cs typeface="Arial Narrow"/>
                <a:sym typeface="Arial Narrow"/>
              </a:defRPr>
            </a:pPr>
            <a:r>
              <a:t>And he said to the woman, “Indeed, </a:t>
            </a:r>
            <a:r>
              <a:rPr>
                <a:solidFill>
                  <a:srgbClr val="FFD479"/>
                </a:solidFill>
              </a:rPr>
              <a:t>has God said,</a:t>
            </a:r>
            <a:r>
              <a:t> </a:t>
            </a:r>
          </a:p>
          <a:p>
            <a:pPr>
              <a:defRPr sz="9000">
                <a:latin typeface="Arial Narrow"/>
                <a:ea typeface="Arial Narrow"/>
                <a:cs typeface="Arial Narrow"/>
                <a:sym typeface="Arial Narrow"/>
              </a:defRPr>
            </a:pPr>
            <a:r>
              <a:t>‘You shall not eat from any tree in the garden?” </a:t>
            </a:r>
          </a:p>
          <a:p>
            <a:pPr>
              <a:defRPr sz="9000">
                <a:latin typeface="Arial Narrow"/>
                <a:ea typeface="Arial Narrow"/>
                <a:cs typeface="Arial Narrow"/>
                <a:sym typeface="Arial Narrow"/>
              </a:defRPr>
            </a:pPr>
          </a:p>
        </p:txBody>
      </p:sp>
    </p:spTree>
  </p:cSld>
  <p:clrMapOvr>
    <a:masterClrMapping/>
  </p:clrMapOvr>
  <p:transition xmlns:p14="http://schemas.microsoft.com/office/powerpoint/2010/main" spd="med" advClick="1"/>
</p:sld>
</file>

<file path=ppt/slides/slide15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90" name="This includes penetration of our educational circles by a similar state of mind…I see primarily, as part of this softening up process in America, the liquidation of our attitudes on what we used to recognize as right and wrong, what we used to accept as "/>
          <p:cNvSpPr txBox="1"/>
          <p:nvPr>
            <p:ph type="title"/>
          </p:nvPr>
        </p:nvSpPr>
        <p:spPr>
          <a:xfrm>
            <a:off x="232171" y="357187"/>
            <a:ext cx="23919658" cy="13157709"/>
          </a:xfrm>
          <a:prstGeom prst="rect">
            <a:avLst/>
          </a:prstGeom>
        </p:spPr>
        <p:txBody>
          <a:bodyPr/>
          <a:lstStyle/>
          <a:p>
            <a:pPr>
              <a:defRPr sz="9000">
                <a:latin typeface="Arial Narrow"/>
                <a:ea typeface="Arial Narrow"/>
                <a:cs typeface="Arial Narrow"/>
                <a:sym typeface="Arial Narrow"/>
              </a:defRPr>
            </a:pPr>
            <a:r>
              <a:t>This includes penetration of our </a:t>
            </a:r>
            <a:r>
              <a:rPr>
                <a:solidFill>
                  <a:srgbClr val="FFD479"/>
                </a:solidFill>
              </a:rPr>
              <a:t>educational circles</a:t>
            </a:r>
            <a:r>
              <a:t> by a similar state of mind…I see primarily, as part of this </a:t>
            </a:r>
            <a:r>
              <a:rPr>
                <a:solidFill>
                  <a:srgbClr val="FFD479"/>
                </a:solidFill>
              </a:rPr>
              <a:t>softening up process in America</a:t>
            </a:r>
            <a:r>
              <a:t>, the</a:t>
            </a:r>
            <a:r>
              <a:rPr>
                <a:solidFill>
                  <a:srgbClr val="FFD479"/>
                </a:solidFill>
              </a:rPr>
              <a:t> </a:t>
            </a:r>
            <a:r>
              <a:rPr u="sng">
                <a:solidFill>
                  <a:srgbClr val="FFD479"/>
                </a:solidFill>
              </a:rPr>
              <a:t>liquidation of our attitudes</a:t>
            </a:r>
            <a:r>
              <a:rPr>
                <a:solidFill>
                  <a:srgbClr val="FFD479"/>
                </a:solidFill>
              </a:rPr>
              <a:t> on what we used to recognize as right and wrong, </a:t>
            </a:r>
            <a:r>
              <a:rPr u="sng">
                <a:solidFill>
                  <a:srgbClr val="FFD479"/>
                </a:solidFill>
              </a:rPr>
              <a:t>what we used to accept</a:t>
            </a:r>
            <a:r>
              <a:rPr>
                <a:solidFill>
                  <a:srgbClr val="FFD479"/>
                </a:solidFill>
              </a:rPr>
              <a:t> as absolute moral standards.</a:t>
            </a:r>
            <a:r>
              <a:t> We now confuse moral standards with the sophistication of </a:t>
            </a:r>
            <a:r>
              <a:rPr>
                <a:solidFill>
                  <a:srgbClr val="FFD479"/>
                </a:solidFill>
              </a:rPr>
              <a:t>dialectal materialism</a:t>
            </a:r>
            <a:r>
              <a:t>, with a Communist </a:t>
            </a:r>
          </a:p>
        </p:txBody>
      </p:sp>
    </p:spTree>
  </p:cSld>
  <p:clrMapOvr>
    <a:masterClrMapping/>
  </p:clrMapOvr>
  <p:transition xmlns:p14="http://schemas.microsoft.com/office/powerpoint/2010/main" spd="med" advClick="1"/>
</p:sld>
</file>

<file path=ppt/slides/slide15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92" name="crackpot theology which teaches that everything changes, and that what is right or wrong, good or bad, changes as well. So nothing they say is really good or bad. There is no such thing as truth or a lie; and any belief we actually held was simply our be"/>
          <p:cNvSpPr txBox="1"/>
          <p:nvPr>
            <p:ph type="title"/>
          </p:nvPr>
        </p:nvSpPr>
        <p:spPr>
          <a:xfrm>
            <a:off x="204173" y="357187"/>
            <a:ext cx="23975654" cy="13001626"/>
          </a:xfrm>
          <a:prstGeom prst="rect">
            <a:avLst/>
          </a:prstGeom>
        </p:spPr>
        <p:txBody>
          <a:bodyPr/>
          <a:lstStyle/>
          <a:p>
            <a:pPr>
              <a:defRPr sz="8900">
                <a:latin typeface="Arial Narrow"/>
                <a:ea typeface="Arial Narrow"/>
                <a:cs typeface="Arial Narrow"/>
                <a:sym typeface="Arial Narrow"/>
              </a:defRPr>
            </a:pPr>
            <a:r>
              <a:t>crackpot theology which teaches that </a:t>
            </a:r>
            <a:r>
              <a:rPr>
                <a:solidFill>
                  <a:srgbClr val="FFD479"/>
                </a:solidFill>
              </a:rPr>
              <a:t>everything changes</a:t>
            </a:r>
            <a:r>
              <a:t>, and that what is right or wrong, good or bad, changes as well. So nothing they say is really good or bad. There is </a:t>
            </a:r>
            <a:r>
              <a:rPr>
                <a:solidFill>
                  <a:srgbClr val="FFD479"/>
                </a:solidFill>
              </a:rPr>
              <a:t>no such thing as truth or a lie;</a:t>
            </a:r>
            <a:r>
              <a:t> and any belief we actually held was simply our being unsophisticated. They don’t say this in so many words, except to those who are already indoctrinated in communism.</a:t>
            </a:r>
          </a:p>
        </p:txBody>
      </p:sp>
    </p:spTree>
  </p:cSld>
  <p:clrMapOvr>
    <a:masterClrMapping/>
  </p:clrMapOvr>
  <p:transition xmlns:p14="http://schemas.microsoft.com/office/powerpoint/2010/main" spd="med" advClick="1"/>
</p:sld>
</file>

<file path=ppt/slides/slide15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94" name="What they do say to the rest of us is to be objective; and then they twist that word “objective” into meaning what they mean by dialectical materialism."/>
          <p:cNvSpPr txBox="1"/>
          <p:nvPr>
            <p:ph type="title"/>
          </p:nvPr>
        </p:nvSpPr>
        <p:spPr>
          <a:xfrm>
            <a:off x="125945" y="357187"/>
            <a:ext cx="23857987" cy="13001626"/>
          </a:xfrm>
          <a:prstGeom prst="rect">
            <a:avLst/>
          </a:prstGeom>
        </p:spPr>
        <p:txBody>
          <a:bodyPr/>
          <a:lstStyle/>
          <a:p>
            <a:pPr>
              <a:defRPr sz="9000">
                <a:latin typeface="Arial Narrow"/>
                <a:ea typeface="Arial Narrow"/>
                <a:cs typeface="Arial Narrow"/>
                <a:sym typeface="Arial Narrow"/>
              </a:defRPr>
            </a:pPr>
            <a:r>
              <a:t>What they do say to the rest of us is to </a:t>
            </a:r>
            <a:r>
              <a:rPr u="sng">
                <a:solidFill>
                  <a:srgbClr val="FFD479"/>
                </a:solidFill>
              </a:rPr>
              <a:t>be objective;</a:t>
            </a:r>
            <a:r>
              <a:t> and then they twist that word “objective” into meaning what they mean by </a:t>
            </a:r>
            <a:r>
              <a:rPr>
                <a:solidFill>
                  <a:srgbClr val="FFD479"/>
                </a:solidFill>
              </a:rPr>
              <a:t>dialectical materialism. </a:t>
            </a:r>
            <a:endParaRPr>
              <a:solidFill>
                <a:srgbClr val="FFD479"/>
              </a:solidFill>
            </a:endParaRPr>
          </a:p>
        </p:txBody>
      </p:sp>
    </p:spTree>
  </p:cSld>
  <p:clrMapOvr>
    <a:masterClrMapping/>
  </p:clrMapOvr>
  <p:transition xmlns:p14="http://schemas.microsoft.com/office/powerpoint/2010/main" spd="med" advClick="1"/>
</p:sld>
</file>

<file path=ppt/slides/slide15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96" name="Brainwashed America: Part 4"/>
          <p:cNvSpPr txBox="1"/>
          <p:nvPr>
            <p:ph type="title"/>
          </p:nvPr>
        </p:nvSpPr>
        <p:spPr>
          <a:xfrm>
            <a:off x="167710" y="357187"/>
            <a:ext cx="24048580" cy="13117991"/>
          </a:xfrm>
          <a:prstGeom prst="rect">
            <a:avLst/>
          </a:prstGeom>
        </p:spPr>
        <p:txBody>
          <a:bodyPr/>
          <a:lstStyle>
            <a:lvl1pPr>
              <a:defRPr b="1" sz="9000">
                <a:solidFill>
                  <a:srgbClr val="FFD479"/>
                </a:solidFill>
                <a:latin typeface="Arial Narrow"/>
                <a:ea typeface="Arial Narrow"/>
                <a:cs typeface="Arial Narrow"/>
                <a:sym typeface="Arial Narrow"/>
              </a:defRPr>
            </a:lvl1pPr>
          </a:lstStyle>
          <a:p>
            <a:pPr/>
            <a:r>
              <a:t>Brainwashed America: Part 4 </a:t>
            </a:r>
          </a:p>
        </p:txBody>
      </p:sp>
    </p:spTree>
  </p:cSld>
  <p:clrMapOvr>
    <a:masterClrMapping/>
  </p:clrMapOvr>
  <p:transition xmlns:p14="http://schemas.microsoft.com/office/powerpoint/2010/main" spd="med" advClick="1"/>
</p:sld>
</file>

<file path=ppt/slides/slide15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98" name="2. Entice the brainwashing subjects into questioning…"/>
          <p:cNvSpPr txBox="1"/>
          <p:nvPr>
            <p:ph type="title"/>
          </p:nvPr>
        </p:nvSpPr>
        <p:spPr>
          <a:xfrm>
            <a:off x="218405" y="357187"/>
            <a:ext cx="23517418" cy="13164686"/>
          </a:xfrm>
          <a:prstGeom prst="rect">
            <a:avLst/>
          </a:prstGeom>
        </p:spPr>
        <p:txBody>
          <a:bodyPr/>
          <a:lstStyle/>
          <a:p>
            <a:pPr algn="l">
              <a:defRPr sz="9000">
                <a:latin typeface="Arial Narrow"/>
                <a:ea typeface="Arial Narrow"/>
                <a:cs typeface="Arial Narrow"/>
                <a:sym typeface="Arial Narrow"/>
              </a:defRPr>
            </a:pPr>
            <a:r>
              <a:t>  </a:t>
            </a:r>
            <a:r>
              <a:rPr>
                <a:solidFill>
                  <a:srgbClr val="FFD479"/>
                </a:solidFill>
              </a:rPr>
              <a:t>2. Entice the brainwashing subjects into questioning</a:t>
            </a:r>
            <a:endParaRPr>
              <a:solidFill>
                <a:srgbClr val="FFD479"/>
              </a:solidFill>
            </a:endParaRPr>
          </a:p>
          <a:p>
            <a:pPr algn="l">
              <a:defRPr sz="9000">
                <a:solidFill>
                  <a:srgbClr val="FFD479"/>
                </a:solidFill>
                <a:latin typeface="Arial Narrow"/>
                <a:ea typeface="Arial Narrow"/>
                <a:cs typeface="Arial Narrow"/>
                <a:sym typeface="Arial Narrow"/>
              </a:defRPr>
            </a:pPr>
            <a:r>
              <a:t>      and doubting their foundational worldview, values,       </a:t>
            </a:r>
          </a:p>
          <a:p>
            <a:pPr algn="l">
              <a:defRPr sz="9000">
                <a:latin typeface="Arial Narrow"/>
                <a:ea typeface="Arial Narrow"/>
                <a:cs typeface="Arial Narrow"/>
                <a:sym typeface="Arial Narrow"/>
              </a:defRPr>
            </a:pPr>
            <a:r>
              <a:rPr>
                <a:solidFill>
                  <a:srgbClr val="FFD479"/>
                </a:solidFill>
              </a:rPr>
              <a:t>      &amp; convictions.</a:t>
            </a:r>
            <a:r>
              <a:t> </a:t>
            </a:r>
          </a:p>
        </p:txBody>
      </p:sp>
    </p:spTree>
  </p:cSld>
  <p:clrMapOvr>
    <a:masterClrMapping/>
  </p:clrMapOvr>
  <p:transition xmlns:p14="http://schemas.microsoft.com/office/powerpoint/2010/main" spd="med" advClick="1"/>
</p:sld>
</file>

<file path=ppt/slides/slide15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00" name="Report Written During the Korean War by the Chief of Intelligence  of the Chinese People’s Voluntary Army to Peiping:…"/>
          <p:cNvSpPr txBox="1"/>
          <p:nvPr>
            <p:ph type="title"/>
          </p:nvPr>
        </p:nvSpPr>
        <p:spPr>
          <a:xfrm>
            <a:off x="220172" y="357187"/>
            <a:ext cx="24042255" cy="13224217"/>
          </a:xfrm>
          <a:prstGeom prst="rect">
            <a:avLst/>
          </a:prstGeom>
        </p:spPr>
        <p:txBody>
          <a:bodyPr/>
          <a:lstStyle/>
          <a:p>
            <a:pPr defTabSz="369689">
              <a:defRPr sz="7560">
                <a:solidFill>
                  <a:srgbClr val="FFD479"/>
                </a:solidFill>
                <a:latin typeface="Arial Narrow"/>
                <a:ea typeface="Arial Narrow"/>
                <a:cs typeface="Arial Narrow"/>
                <a:sym typeface="Arial Narrow"/>
              </a:defRPr>
            </a:pPr>
            <a:r>
              <a:t>Report Written During the Korean War by the Chief of Intelligence </a:t>
            </a:r>
            <a:br/>
            <a:r>
              <a:t>of the Chinese People’s Voluntary Army to Peiping:</a:t>
            </a:r>
          </a:p>
          <a:p>
            <a:pPr defTabSz="369689">
              <a:defRPr sz="7560">
                <a:solidFill>
                  <a:srgbClr val="FFD479"/>
                </a:solidFill>
                <a:latin typeface="Arial Narrow"/>
                <a:ea typeface="Arial Narrow"/>
                <a:cs typeface="Arial Narrow"/>
                <a:sym typeface="Arial Narrow"/>
              </a:defRPr>
            </a:pPr>
          </a:p>
          <a:p>
            <a:pPr defTabSz="369689">
              <a:defRPr sz="7560">
                <a:solidFill>
                  <a:srgbClr val="FFD479"/>
                </a:solidFill>
                <a:latin typeface="Arial Narrow"/>
                <a:ea typeface="Arial Narrow"/>
                <a:cs typeface="Arial Narrow"/>
                <a:sym typeface="Arial Narrow"/>
              </a:defRPr>
            </a:pPr>
          </a:p>
          <a:p>
            <a:pPr defTabSz="369689">
              <a:defRPr sz="7560">
                <a:latin typeface="Arial Narrow"/>
                <a:ea typeface="Arial Narrow"/>
                <a:cs typeface="Arial Narrow"/>
                <a:sym typeface="Arial Narrow"/>
              </a:defRPr>
            </a:pPr>
            <a:r>
              <a:t>The American soldier has weak loyalty to his family, his community, his country, his religion, and to his fellow solider. His concepts of right and wrong are hazy and ill-formed. Opportunism is easy for him. By himself he feels frightened and insecure. He underestimates his own worth, his own strength and his ability to survive. </a:t>
            </a:r>
          </a:p>
          <a:p>
            <a:pPr defTabSz="369689">
              <a:defRPr sz="4050">
                <a:solidFill>
                  <a:srgbClr val="FFD479"/>
                </a:solidFill>
                <a:latin typeface="Arial Narrow"/>
                <a:ea typeface="Arial Narrow"/>
                <a:cs typeface="Arial Narrow"/>
                <a:sym typeface="Arial Narrow"/>
              </a:defRPr>
            </a:pPr>
          </a:p>
          <a:p>
            <a:pPr defTabSz="369689">
              <a:defRPr sz="5040">
                <a:latin typeface="Arial Narrow"/>
                <a:ea typeface="Arial Narrow"/>
                <a:cs typeface="Arial Narrow"/>
                <a:sym typeface="Arial Narrow"/>
              </a:defRPr>
            </a:pPr>
          </a:p>
        </p:txBody>
      </p:sp>
    </p:spTree>
  </p:cSld>
  <p:clrMapOvr>
    <a:masterClrMapping/>
  </p:clrMapOvr>
  <p:transition xmlns:p14="http://schemas.microsoft.com/office/powerpoint/2010/main" spd="med" advClick="1"/>
</p:sld>
</file>

<file path=ppt/slides/slide15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02" name="Report Written During the Korean War by the Chief of Intelligence  of the Chinese People’s Voluntary Army to Peiping:…"/>
          <p:cNvSpPr txBox="1"/>
          <p:nvPr>
            <p:ph type="title"/>
          </p:nvPr>
        </p:nvSpPr>
        <p:spPr>
          <a:xfrm>
            <a:off x="140735" y="357187"/>
            <a:ext cx="23877985" cy="13093341"/>
          </a:xfrm>
          <a:prstGeom prst="rect">
            <a:avLst/>
          </a:prstGeom>
        </p:spPr>
        <p:txBody>
          <a:bodyPr/>
          <a:lstStyle/>
          <a:p>
            <a:pPr defTabSz="328612">
              <a:defRPr sz="7600">
                <a:solidFill>
                  <a:srgbClr val="FFD479"/>
                </a:solidFill>
                <a:latin typeface="Arial Narrow"/>
                <a:ea typeface="Arial Narrow"/>
                <a:cs typeface="Arial Narrow"/>
                <a:sym typeface="Arial Narrow"/>
              </a:defRPr>
            </a:pPr>
            <a:r>
              <a:t>Report Written During the Korean War by the Chief of Intelligence </a:t>
            </a:r>
            <a:br/>
            <a:r>
              <a:t>of the Chinese People’s Voluntary Army to Peiping:</a:t>
            </a:r>
          </a:p>
          <a:p>
            <a:pPr defTabSz="328612">
              <a:defRPr sz="7600">
                <a:solidFill>
                  <a:srgbClr val="FFD479"/>
                </a:solidFill>
                <a:latin typeface="Arial Narrow"/>
                <a:ea typeface="Arial Narrow"/>
                <a:cs typeface="Arial Narrow"/>
                <a:sym typeface="Arial Narrow"/>
              </a:defRPr>
            </a:pPr>
          </a:p>
          <a:p>
            <a:pPr defTabSz="328612">
              <a:defRPr sz="7600">
                <a:solidFill>
                  <a:srgbClr val="FFD479"/>
                </a:solidFill>
                <a:latin typeface="Arial Narrow"/>
                <a:ea typeface="Arial Narrow"/>
                <a:cs typeface="Arial Narrow"/>
                <a:sym typeface="Arial Narrow"/>
              </a:defRPr>
            </a:pPr>
          </a:p>
          <a:p>
            <a:pPr defTabSz="328612">
              <a:defRPr sz="7600">
                <a:latin typeface="Arial Narrow"/>
                <a:ea typeface="Arial Narrow"/>
                <a:cs typeface="Arial Narrow"/>
                <a:sym typeface="Arial Narrow"/>
              </a:defRPr>
            </a:pPr>
            <a:r>
              <a:t>There is little understanding of American political history and philosophy, the federal, state, and community organizations, state and civil rights, freedom safeguards, checks and balances and how these things allegedly operate within his own system. He fails to appreciate the meaning of and the necessity for military or any other form of organization. </a:t>
            </a:r>
          </a:p>
          <a:p>
            <a:pPr defTabSz="328612">
              <a:defRPr sz="3120">
                <a:solidFill>
                  <a:srgbClr val="FFD479"/>
                </a:solidFill>
                <a:latin typeface="Arial Narrow"/>
                <a:ea typeface="Arial Narrow"/>
                <a:cs typeface="Arial Narrow"/>
                <a:sym typeface="Arial Narrow"/>
              </a:defRPr>
            </a:pPr>
          </a:p>
          <a:p>
            <a:pPr defTabSz="328612">
              <a:defRPr sz="3120">
                <a:solidFill>
                  <a:srgbClr val="FFD479"/>
                </a:solidFill>
                <a:latin typeface="Arial Narrow"/>
                <a:ea typeface="Arial Narrow"/>
                <a:cs typeface="Arial Narrow"/>
                <a:sym typeface="Arial Narrow"/>
              </a:defRPr>
            </a:pPr>
          </a:p>
          <a:p>
            <a:pPr defTabSz="328612">
              <a:defRPr sz="3120">
                <a:solidFill>
                  <a:srgbClr val="FFD479"/>
                </a:solidFill>
                <a:latin typeface="Arial Narrow"/>
                <a:ea typeface="Arial Narrow"/>
                <a:cs typeface="Arial Narrow"/>
                <a:sym typeface="Arial Narrow"/>
              </a:defRPr>
            </a:pPr>
          </a:p>
        </p:txBody>
      </p:sp>
    </p:spTree>
  </p:cSld>
  <p:clrMapOvr>
    <a:masterClrMapping/>
  </p:clrMapOvr>
  <p:transition xmlns:p14="http://schemas.microsoft.com/office/powerpoint/2010/main" spd="med" advClick="1"/>
</p:sld>
</file>

<file path=ppt/slides/slide15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04" name="John Stormer in None Dare Call it Treason Wrote:…"/>
          <p:cNvSpPr txBox="1"/>
          <p:nvPr>
            <p:ph type="title"/>
          </p:nvPr>
        </p:nvSpPr>
        <p:spPr>
          <a:xfrm>
            <a:off x="221102" y="357187"/>
            <a:ext cx="23941796" cy="13232403"/>
          </a:xfrm>
          <a:prstGeom prst="rect">
            <a:avLst/>
          </a:prstGeom>
        </p:spPr>
        <p:txBody>
          <a:bodyPr/>
          <a:lstStyle/>
          <a:p>
            <a:pPr>
              <a:defRPr sz="8400">
                <a:solidFill>
                  <a:srgbClr val="FFD479"/>
                </a:solidFill>
                <a:latin typeface="Arial Narrow"/>
                <a:ea typeface="Arial Narrow"/>
                <a:cs typeface="Arial Narrow"/>
                <a:sym typeface="Arial Narrow"/>
              </a:defRPr>
            </a:pPr>
            <a:r>
              <a:t>John Stormer in </a:t>
            </a:r>
            <a:r>
              <a:rPr i="1"/>
              <a:t>None Dare Call it Treason</a:t>
            </a:r>
            <a:r>
              <a:t> Wrote:</a:t>
            </a:r>
          </a:p>
          <a:p>
            <a:pPr>
              <a:defRPr sz="8400">
                <a:latin typeface="Arial Narrow"/>
                <a:ea typeface="Arial Narrow"/>
                <a:cs typeface="Arial Narrow"/>
                <a:sym typeface="Arial Narrow"/>
              </a:defRPr>
            </a:pPr>
          </a:p>
          <a:p>
            <a:pPr>
              <a:defRPr sz="8400">
                <a:latin typeface="Arial Narrow"/>
                <a:ea typeface="Arial Narrow"/>
                <a:cs typeface="Arial Narrow"/>
                <a:sym typeface="Arial Narrow"/>
              </a:defRPr>
            </a:pPr>
            <a:r>
              <a:t>“Indoctrination and re-education” was accomplished in simple “discussion periods.” American-produced books and texts were used which emphasized all that was bad in America. The 12-page course “outline” given each man was</a:t>
            </a:r>
            <a:r>
              <a:rPr>
                <a:solidFill>
                  <a:srgbClr val="FFD479"/>
                </a:solidFill>
              </a:rPr>
              <a:t> prepared in America, at a Communist-operated school, the Jefferson School of Social Science in New York City.</a:t>
            </a:r>
          </a:p>
        </p:txBody>
      </p:sp>
    </p:spTree>
  </p:cSld>
  <p:clrMapOvr>
    <a:masterClrMapping/>
  </p:clrMapOvr>
  <p:transition xmlns:p14="http://schemas.microsoft.com/office/powerpoint/2010/main" spd="med" advClick="1"/>
</p:sld>
</file>

<file path=ppt/slides/slide15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06" name="John Stormer in None Dare Call it Treason Wrote:…"/>
          <p:cNvSpPr txBox="1"/>
          <p:nvPr>
            <p:ph type="title"/>
          </p:nvPr>
        </p:nvSpPr>
        <p:spPr>
          <a:xfrm>
            <a:off x="263983" y="357187"/>
            <a:ext cx="23856034" cy="13101899"/>
          </a:xfrm>
          <a:prstGeom prst="rect">
            <a:avLst/>
          </a:prstGeom>
        </p:spPr>
        <p:txBody>
          <a:bodyPr/>
          <a:lstStyle/>
          <a:p>
            <a:pPr>
              <a:defRPr sz="8400">
                <a:solidFill>
                  <a:srgbClr val="FFD479"/>
                </a:solidFill>
                <a:latin typeface="Arial Narrow"/>
                <a:ea typeface="Arial Narrow"/>
                <a:cs typeface="Arial Narrow"/>
                <a:sym typeface="Arial Narrow"/>
              </a:defRPr>
            </a:pPr>
            <a:r>
              <a:t>John Stormer in </a:t>
            </a:r>
            <a:r>
              <a:rPr i="1"/>
              <a:t>None Dare Call it Treason</a:t>
            </a:r>
            <a:r>
              <a:t> Wrote:</a:t>
            </a:r>
          </a:p>
          <a:p>
            <a:pPr>
              <a:defRPr sz="8400">
                <a:latin typeface="Arial Narrow"/>
                <a:ea typeface="Arial Narrow"/>
                <a:cs typeface="Arial Narrow"/>
                <a:sym typeface="Arial Narrow"/>
              </a:defRPr>
            </a:pPr>
          </a:p>
          <a:p>
            <a:pPr>
              <a:defRPr sz="8400">
                <a:latin typeface="Arial Narrow"/>
                <a:ea typeface="Arial Narrow"/>
                <a:cs typeface="Arial Narrow"/>
                <a:sym typeface="Arial Narrow"/>
              </a:defRPr>
            </a:pPr>
            <a:r>
              <a:t>If the “student” didn’t have a solid foundation in American history, government, and economics, much of the material made sense and sounded reasonable. </a:t>
            </a:r>
          </a:p>
        </p:txBody>
      </p:sp>
    </p:spTree>
  </p:cSld>
  <p:clrMapOvr>
    <a:masterClrMapping/>
  </p:clrMapOvr>
  <p:transition xmlns:p14="http://schemas.microsoft.com/office/powerpoint/2010/main" spd="med" advClick="1"/>
</p:sld>
</file>

<file path=ppt/slides/slide15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08" name="Three Powerful Institutions  For Brainwashing:…"/>
          <p:cNvSpPr txBox="1"/>
          <p:nvPr>
            <p:ph type="title"/>
          </p:nvPr>
        </p:nvSpPr>
        <p:spPr>
          <a:xfrm>
            <a:off x="239334" y="357187"/>
            <a:ext cx="23905332" cy="13159105"/>
          </a:xfrm>
          <a:prstGeom prst="rect">
            <a:avLst/>
          </a:prstGeom>
        </p:spPr>
        <p:txBody>
          <a:bodyPr/>
          <a:lstStyle/>
          <a:p>
            <a:pPr>
              <a:defRPr b="1" sz="9600">
                <a:solidFill>
                  <a:srgbClr val="FFD479"/>
                </a:solidFill>
                <a:latin typeface="Arial Narrow"/>
                <a:ea typeface="Arial Narrow"/>
                <a:cs typeface="Arial Narrow"/>
                <a:sym typeface="Arial Narrow"/>
              </a:defRPr>
            </a:pPr>
            <a:r>
              <a:t>Three Powerful Institutions </a:t>
            </a:r>
            <a:br/>
            <a:r>
              <a:t>For Brainwashing:</a:t>
            </a:r>
          </a:p>
          <a:p>
            <a:pPr>
              <a:defRPr sz="9600">
                <a:latin typeface="Arial Narrow"/>
                <a:ea typeface="Arial Narrow"/>
                <a:cs typeface="Arial Narrow"/>
                <a:sym typeface="Arial Narrow"/>
              </a:defRPr>
            </a:pPr>
          </a:p>
          <a:p>
            <a:pPr>
              <a:defRPr sz="9600">
                <a:latin typeface="Arial Narrow"/>
                <a:ea typeface="Arial Narrow"/>
                <a:cs typeface="Arial Narrow"/>
                <a:sym typeface="Arial Narrow"/>
              </a:defRPr>
            </a:pPr>
            <a:r>
              <a:t>Education </a:t>
            </a:r>
          </a:p>
          <a:p>
            <a:pPr>
              <a:defRPr sz="9600">
                <a:latin typeface="Arial Narrow"/>
                <a:ea typeface="Arial Narrow"/>
                <a:cs typeface="Arial Narrow"/>
                <a:sym typeface="Arial Narrow"/>
              </a:defRPr>
            </a:pPr>
            <a:r>
              <a:t>Media</a:t>
            </a:r>
            <a:br/>
            <a:r>
              <a:t>Religion </a:t>
            </a:r>
          </a:p>
        </p:txBody>
      </p:sp>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0" name="The woman said to the serpent, “From the fruit of the…"/>
          <p:cNvSpPr txBox="1"/>
          <p:nvPr>
            <p:ph type="title"/>
          </p:nvPr>
        </p:nvSpPr>
        <p:spPr>
          <a:xfrm>
            <a:off x="221195" y="357187"/>
            <a:ext cx="23941610" cy="13103201"/>
          </a:xfrm>
          <a:prstGeom prst="rect">
            <a:avLst/>
          </a:prstGeom>
        </p:spPr>
        <p:txBody>
          <a:bodyPr/>
          <a:lstStyle/>
          <a:p>
            <a:pPr>
              <a:defRPr sz="9000">
                <a:latin typeface="Arial Narrow"/>
                <a:ea typeface="Arial Narrow"/>
                <a:cs typeface="Arial Narrow"/>
                <a:sym typeface="Arial Narrow"/>
              </a:defRPr>
            </a:pPr>
            <a:r>
              <a:t>The woman said to the serpent, “From the fruit of the </a:t>
            </a:r>
          </a:p>
          <a:p>
            <a:pPr>
              <a:defRPr sz="9000">
                <a:latin typeface="Arial Narrow"/>
                <a:ea typeface="Arial Narrow"/>
                <a:cs typeface="Arial Narrow"/>
                <a:sym typeface="Arial Narrow"/>
              </a:defRPr>
            </a:pPr>
            <a:r>
              <a:t>tree which is in the middle of the garden, </a:t>
            </a:r>
          </a:p>
          <a:p>
            <a:pPr>
              <a:defRPr sz="9000">
                <a:latin typeface="Arial Narrow"/>
                <a:ea typeface="Arial Narrow"/>
                <a:cs typeface="Arial Narrow"/>
                <a:sym typeface="Arial Narrow"/>
              </a:defRPr>
            </a:pPr>
            <a:r>
              <a:t>God has said, ‘You shall not eat from it or touch it, </a:t>
            </a:r>
          </a:p>
          <a:p>
            <a:pPr>
              <a:defRPr sz="9000">
                <a:latin typeface="Arial Narrow"/>
                <a:ea typeface="Arial Narrow"/>
                <a:cs typeface="Arial Narrow"/>
                <a:sym typeface="Arial Narrow"/>
              </a:defRPr>
            </a:pPr>
            <a:r>
              <a:t>or you will die.’” The serpent said to the woman, </a:t>
            </a:r>
          </a:p>
          <a:p>
            <a:pPr>
              <a:defRPr sz="9000">
                <a:latin typeface="Arial Narrow"/>
                <a:ea typeface="Arial Narrow"/>
                <a:cs typeface="Arial Narrow"/>
                <a:sym typeface="Arial Narrow"/>
              </a:defRPr>
            </a:pPr>
            <a:r>
              <a:t>“</a:t>
            </a:r>
            <a:r>
              <a:rPr>
                <a:solidFill>
                  <a:srgbClr val="FFD479"/>
                </a:solidFill>
              </a:rPr>
              <a:t>You surely will not die. </a:t>
            </a:r>
            <a:r>
              <a:t>For God knows that in the day you eat from it </a:t>
            </a:r>
            <a:r>
              <a:rPr>
                <a:solidFill>
                  <a:srgbClr val="FFD479"/>
                </a:solidFill>
              </a:rPr>
              <a:t>your eyes will be opened</a:t>
            </a:r>
            <a:r>
              <a:t>, </a:t>
            </a:r>
          </a:p>
          <a:p>
            <a:pPr>
              <a:defRPr sz="9000">
                <a:latin typeface="Arial Narrow"/>
                <a:ea typeface="Arial Narrow"/>
                <a:cs typeface="Arial Narrow"/>
                <a:sym typeface="Arial Narrow"/>
              </a:defRPr>
            </a:pPr>
            <a:r>
              <a:t>and </a:t>
            </a:r>
            <a:r>
              <a:rPr>
                <a:solidFill>
                  <a:srgbClr val="FFD479"/>
                </a:solidFill>
              </a:rPr>
              <a:t>you will be like God,</a:t>
            </a:r>
            <a:r>
              <a:t> </a:t>
            </a:r>
            <a:r>
              <a:rPr>
                <a:solidFill>
                  <a:srgbClr val="FFD479"/>
                </a:solidFill>
              </a:rPr>
              <a:t>knowing good from evil.</a:t>
            </a:r>
            <a:r>
              <a:t>” </a:t>
            </a:r>
          </a:p>
        </p:txBody>
      </p:sp>
    </p:spTree>
  </p:cSld>
  <p:clrMapOvr>
    <a:masterClrMapping/>
  </p:clrMapOvr>
  <p:transition xmlns:p14="http://schemas.microsoft.com/office/powerpoint/2010/main" spd="med" advClick="1"/>
</p:sld>
</file>

<file path=ppt/slides/slide16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10" name="The Communists, The Islamists &amp; The United Nations  Hijack American Education For Indoctrination"/>
          <p:cNvSpPr txBox="1"/>
          <p:nvPr>
            <p:ph type="title"/>
          </p:nvPr>
        </p:nvSpPr>
        <p:spPr>
          <a:xfrm>
            <a:off x="246124" y="357187"/>
            <a:ext cx="23891752" cy="13388114"/>
          </a:xfrm>
          <a:prstGeom prst="rect">
            <a:avLst/>
          </a:prstGeom>
        </p:spPr>
        <p:txBody>
          <a:bodyPr/>
          <a:lstStyle/>
          <a:p>
            <a:pPr>
              <a:defRPr sz="9600">
                <a:solidFill>
                  <a:srgbClr val="FFD479"/>
                </a:solidFill>
                <a:latin typeface="Arial Narrow"/>
                <a:ea typeface="Arial Narrow"/>
                <a:cs typeface="Arial Narrow"/>
                <a:sym typeface="Arial Narrow"/>
              </a:defRPr>
            </a:pPr>
            <a:r>
              <a:t>The Communists, The Islamists &amp; The United Nations </a:t>
            </a:r>
            <a:br/>
            <a:r>
              <a:t>Hijack American Education For Indoctrination   </a:t>
            </a:r>
          </a:p>
          <a:p>
            <a:pPr>
              <a:defRPr sz="9600">
                <a:solidFill>
                  <a:srgbClr val="FFD479"/>
                </a:solidFill>
                <a:latin typeface="Arial Narrow"/>
                <a:ea typeface="Arial Narrow"/>
                <a:cs typeface="Arial Narrow"/>
                <a:sym typeface="Arial Narrow"/>
              </a:defRPr>
            </a:pPr>
            <a:r>
              <a:t> </a:t>
            </a:r>
          </a:p>
        </p:txBody>
      </p:sp>
    </p:spTree>
  </p:cSld>
  <p:clrMapOvr>
    <a:masterClrMapping/>
  </p:clrMapOvr>
  <p:transition xmlns:p14="http://schemas.microsoft.com/office/powerpoint/2010/main" spd="med" advClick="1"/>
</p:sld>
</file>

<file path=ppt/slides/slide16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12" name="American Communist Party Leader  William Z. Foster in His 1932,  Toward Soviet America, Wrote:…"/>
          <p:cNvSpPr txBox="1"/>
          <p:nvPr>
            <p:ph type="title"/>
          </p:nvPr>
        </p:nvSpPr>
        <p:spPr>
          <a:xfrm>
            <a:off x="233334" y="247845"/>
            <a:ext cx="23917332" cy="13220310"/>
          </a:xfrm>
          <a:prstGeom prst="rect">
            <a:avLst/>
          </a:prstGeom>
        </p:spPr>
        <p:txBody>
          <a:bodyPr/>
          <a:lstStyle/>
          <a:p>
            <a:pPr defTabSz="328612">
              <a:defRPr sz="7000">
                <a:solidFill>
                  <a:srgbClr val="FFD479"/>
                </a:solidFill>
                <a:latin typeface="Arial Narrow"/>
                <a:ea typeface="Arial Narrow"/>
                <a:cs typeface="Arial Narrow"/>
                <a:sym typeface="Arial Narrow"/>
              </a:defRPr>
            </a:pPr>
            <a:r>
              <a:t>American Communist Party Leader </a:t>
            </a:r>
            <a:br/>
            <a:r>
              <a:t>William Z. Foster in His 1932, </a:t>
            </a:r>
            <a:br/>
            <a:r>
              <a:rPr i="1"/>
              <a:t>Toward Soviet America, </a:t>
            </a:r>
            <a:r>
              <a:t>Wrote:</a:t>
            </a:r>
          </a:p>
          <a:p>
            <a:pPr defTabSz="328612">
              <a:defRPr sz="7000">
                <a:latin typeface="Arial Narrow"/>
                <a:ea typeface="Arial Narrow"/>
                <a:cs typeface="Arial Narrow"/>
                <a:sym typeface="Arial Narrow"/>
              </a:defRPr>
            </a:pPr>
          </a:p>
          <a:p>
            <a:pPr defTabSz="328612">
              <a:defRPr sz="7000">
                <a:latin typeface="Arial Narrow"/>
                <a:ea typeface="Arial Narrow"/>
                <a:cs typeface="Arial Narrow"/>
                <a:sym typeface="Arial Narrow"/>
              </a:defRPr>
            </a:pPr>
            <a:r>
              <a:t>Among the elementary measures the American Soviet government will adopt to further the </a:t>
            </a:r>
            <a:r>
              <a:rPr u="sng">
                <a:solidFill>
                  <a:srgbClr val="FFD479"/>
                </a:solidFill>
              </a:rPr>
              <a:t>cultural revolution</a:t>
            </a:r>
            <a:r>
              <a:t> are the following; the schools, colleges and universities will be coordinated and grouped under the </a:t>
            </a:r>
            <a:r>
              <a:rPr>
                <a:solidFill>
                  <a:srgbClr val="FFD479"/>
                </a:solidFill>
              </a:rPr>
              <a:t>National Department of Education</a:t>
            </a:r>
            <a:r>
              <a:t> and its state and local branches…The studies will be revolutionized being cleansed of religious, patriotic and other features of the bourgeois ideology. </a:t>
            </a:r>
            <a:r>
              <a:rPr>
                <a:solidFill>
                  <a:srgbClr val="FFD479"/>
                </a:solidFill>
              </a:rPr>
              <a:t>The students will be taught on the basis of </a:t>
            </a:r>
            <a:r>
              <a:rPr u="sng">
                <a:solidFill>
                  <a:srgbClr val="FFD479"/>
                </a:solidFill>
              </a:rPr>
              <a:t>Marxian dialectical materialism</a:t>
            </a:r>
            <a:r>
              <a:t>,</a:t>
            </a:r>
            <a:r>
              <a:rPr u="sng"/>
              <a:t> </a:t>
            </a:r>
            <a:r>
              <a:rPr u="sng">
                <a:solidFill>
                  <a:srgbClr val="FFD479"/>
                </a:solidFill>
              </a:rPr>
              <a:t>internationalism</a:t>
            </a:r>
            <a:r>
              <a:t> and the general ethics of the new Socialist society. </a:t>
            </a:r>
          </a:p>
          <a:p>
            <a:pPr defTabSz="328612">
              <a:defRPr sz="4480">
                <a:latin typeface="Arial Narrow"/>
                <a:ea typeface="Arial Narrow"/>
                <a:cs typeface="Arial Narrow"/>
                <a:sym typeface="Arial Narrow"/>
              </a:defRPr>
            </a:pPr>
          </a:p>
          <a:p>
            <a:pPr defTabSz="328612">
              <a:defRPr sz="4480">
                <a:latin typeface="Arial Narrow"/>
                <a:ea typeface="Arial Narrow"/>
                <a:cs typeface="Arial Narrow"/>
                <a:sym typeface="Arial Narrow"/>
              </a:defRPr>
            </a:pPr>
          </a:p>
        </p:txBody>
      </p:sp>
    </p:spTree>
  </p:cSld>
  <p:clrMapOvr>
    <a:masterClrMapping/>
  </p:clrMapOvr>
  <p:transition xmlns:p14="http://schemas.microsoft.com/office/powerpoint/2010/main" spd="med" advClick="1"/>
</p:sld>
</file>

<file path=ppt/slides/slide16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14" name="Double-click to edit"/>
          <p:cNvSpPr txBox="1"/>
          <p:nvPr>
            <p:ph type="title"/>
          </p:nvPr>
        </p:nvSpPr>
        <p:spPr>
          <a:xfrm>
            <a:off x="230311" y="357187"/>
            <a:ext cx="23923378" cy="13249239"/>
          </a:xfrm>
          <a:prstGeom prst="rect">
            <a:avLst/>
          </a:prstGeom>
        </p:spPr>
        <p:txBody>
          <a:bodyPr/>
          <a:lstStyle/>
          <a:p>
            <a:pPr/>
          </a:p>
          <a:p>
            <a:pPr/>
          </a:p>
          <a:p>
            <a:pPr/>
          </a:p>
        </p:txBody>
      </p:sp>
      <p:pic>
        <p:nvPicPr>
          <p:cNvPr id="515" name="Unesco.jpg" descr="Unesco.jpg"/>
          <p:cNvPicPr>
            <a:picLocks noChangeAspect="1"/>
          </p:cNvPicPr>
          <p:nvPr/>
        </p:nvPicPr>
        <p:blipFill>
          <a:blip r:embed="rId2">
            <a:extLst/>
          </a:blip>
          <a:stretch>
            <a:fillRect/>
          </a:stretch>
        </p:blipFill>
        <p:spPr>
          <a:xfrm>
            <a:off x="7808912" y="188318"/>
            <a:ext cx="9805895" cy="13339364"/>
          </a:xfrm>
          <a:prstGeom prst="rect">
            <a:avLst/>
          </a:prstGeom>
          <a:ln w="12700">
            <a:miter lim="400000"/>
          </a:ln>
        </p:spPr>
      </p:pic>
    </p:spTree>
  </p:cSld>
  <p:clrMapOvr>
    <a:masterClrMapping/>
  </p:clrMapOvr>
  <p:transition xmlns:p14="http://schemas.microsoft.com/office/powerpoint/2010/main" spd="med" advClick="1"/>
</p:sld>
</file>

<file path=ppt/slides/slide16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17" name="Julian Huxley 1946:…"/>
          <p:cNvSpPr txBox="1"/>
          <p:nvPr>
            <p:ph type="title"/>
          </p:nvPr>
        </p:nvSpPr>
        <p:spPr>
          <a:xfrm>
            <a:off x="328166" y="169978"/>
            <a:ext cx="23727668" cy="13001626"/>
          </a:xfrm>
          <a:prstGeom prst="rect">
            <a:avLst/>
          </a:prstGeom>
        </p:spPr>
        <p:txBody>
          <a:bodyPr/>
          <a:lstStyle/>
          <a:p>
            <a:pPr defTabSz="187452">
              <a:defRPr sz="7175">
                <a:solidFill>
                  <a:srgbClr val="FFD479"/>
                </a:solidFill>
                <a:uFill>
                  <a:solidFill>
                    <a:srgbClr val="000000"/>
                  </a:solidFill>
                </a:uFill>
                <a:latin typeface="Calibri"/>
                <a:ea typeface="Calibri"/>
                <a:cs typeface="Calibri"/>
                <a:sym typeface="Calibri"/>
              </a:defRPr>
            </a:pPr>
            <a:r>
              <a:rPr>
                <a:latin typeface="Arial Narrow"/>
                <a:ea typeface="Arial Narrow"/>
                <a:cs typeface="Arial Narrow"/>
                <a:sym typeface="Arial Narrow"/>
              </a:rPr>
              <a:t>Julian Huxley 1946: </a:t>
            </a:r>
            <a:endParaRPr>
              <a:latin typeface="Arial Narrow"/>
              <a:ea typeface="Arial Narrow"/>
              <a:cs typeface="Arial Narrow"/>
              <a:sym typeface="Arial Narrow"/>
            </a:endParaRPr>
          </a:p>
          <a:p>
            <a:pPr defTabSz="187452">
              <a:defRPr sz="7175">
                <a:uFill>
                  <a:solidFill>
                    <a:srgbClr val="000000"/>
                  </a:solidFill>
                </a:uFill>
                <a:latin typeface="Calibri"/>
                <a:ea typeface="Calibri"/>
                <a:cs typeface="Calibri"/>
                <a:sym typeface="Calibri"/>
              </a:defRPr>
            </a:pPr>
            <a:endParaRPr>
              <a:latin typeface="Arial Narrow"/>
              <a:ea typeface="Arial Narrow"/>
              <a:cs typeface="Arial Narrow"/>
              <a:sym typeface="Arial Narrow"/>
            </a:endParaRPr>
          </a:p>
          <a:p>
            <a:pPr marL="187452" marR="187452" defTabSz="187452">
              <a:defRPr sz="7175">
                <a:uFill>
                  <a:solidFill>
                    <a:srgbClr val="000000"/>
                  </a:solidFill>
                </a:uFill>
                <a:latin typeface="Calibri"/>
                <a:ea typeface="Calibri"/>
                <a:cs typeface="Calibri"/>
                <a:sym typeface="Calibri"/>
              </a:defRPr>
            </a:pPr>
            <a:r>
              <a:rPr>
                <a:solidFill>
                  <a:srgbClr val="FFD479"/>
                </a:solidFill>
                <a:latin typeface="Arial Narrow"/>
                <a:ea typeface="Arial Narrow"/>
                <a:cs typeface="Arial Narrow"/>
                <a:sym typeface="Arial Narrow"/>
              </a:rPr>
              <a:t>The task is to help the emergence of a single world culture</a:t>
            </a:r>
            <a:r>
              <a:rPr>
                <a:latin typeface="Arial Narrow"/>
                <a:ea typeface="Arial Narrow"/>
                <a:cs typeface="Arial Narrow"/>
                <a:sym typeface="Arial Narrow"/>
              </a:rPr>
              <a:t>…at the moment, two opposing philosophies of life confront each other….You may categorize the two philosophies as super nationalism, or as </a:t>
            </a:r>
            <a:r>
              <a:rPr>
                <a:solidFill>
                  <a:srgbClr val="FFD479"/>
                </a:solidFill>
                <a:latin typeface="Arial Narrow"/>
                <a:ea typeface="Arial Narrow"/>
                <a:cs typeface="Arial Narrow"/>
                <a:sym typeface="Arial Narrow"/>
              </a:rPr>
              <a:t>individualism </a:t>
            </a:r>
            <a:r>
              <a:rPr>
                <a:latin typeface="Arial Narrow"/>
                <a:ea typeface="Arial Narrow"/>
                <a:cs typeface="Arial Narrow"/>
                <a:sym typeface="Arial Narrow"/>
              </a:rPr>
              <a:t>versus </a:t>
            </a:r>
            <a:r>
              <a:rPr>
                <a:solidFill>
                  <a:srgbClr val="FFD479"/>
                </a:solidFill>
                <a:latin typeface="Arial Narrow"/>
                <a:ea typeface="Arial Narrow"/>
                <a:cs typeface="Arial Narrow"/>
                <a:sym typeface="Arial Narrow"/>
              </a:rPr>
              <a:t>collectivism</a:t>
            </a:r>
            <a:r>
              <a:rPr>
                <a:latin typeface="Arial Narrow"/>
                <a:ea typeface="Arial Narrow"/>
                <a:cs typeface="Arial Narrow"/>
                <a:sym typeface="Arial Narrow"/>
              </a:rPr>
              <a:t>…or as </a:t>
            </a:r>
            <a:r>
              <a:rPr>
                <a:solidFill>
                  <a:srgbClr val="FFD479"/>
                </a:solidFill>
                <a:latin typeface="Arial Narrow"/>
                <a:ea typeface="Arial Narrow"/>
                <a:cs typeface="Arial Narrow"/>
                <a:sym typeface="Arial Narrow"/>
              </a:rPr>
              <a:t>capitalism</a:t>
            </a:r>
            <a:r>
              <a:rPr>
                <a:latin typeface="Arial Narrow"/>
                <a:ea typeface="Arial Narrow"/>
                <a:cs typeface="Arial Narrow"/>
                <a:sym typeface="Arial Narrow"/>
              </a:rPr>
              <a:t> versus </a:t>
            </a:r>
            <a:r>
              <a:rPr>
                <a:solidFill>
                  <a:srgbClr val="FFD479"/>
                </a:solidFill>
                <a:latin typeface="Arial Narrow"/>
                <a:ea typeface="Arial Narrow"/>
                <a:cs typeface="Arial Narrow"/>
                <a:sym typeface="Arial Narrow"/>
              </a:rPr>
              <a:t>communism</a:t>
            </a:r>
            <a:r>
              <a:rPr>
                <a:latin typeface="Arial Narrow"/>
                <a:ea typeface="Arial Narrow"/>
                <a:cs typeface="Arial Narrow"/>
                <a:sym typeface="Arial Narrow"/>
              </a:rPr>
              <a:t>, or as </a:t>
            </a:r>
            <a:r>
              <a:rPr>
                <a:solidFill>
                  <a:srgbClr val="FFD479"/>
                </a:solidFill>
                <a:latin typeface="Arial Narrow"/>
                <a:ea typeface="Arial Narrow"/>
                <a:cs typeface="Arial Narrow"/>
                <a:sym typeface="Arial Narrow"/>
              </a:rPr>
              <a:t>Christianity </a:t>
            </a:r>
            <a:r>
              <a:rPr>
                <a:latin typeface="Arial Narrow"/>
                <a:ea typeface="Arial Narrow"/>
                <a:cs typeface="Arial Narrow"/>
                <a:sym typeface="Arial Narrow"/>
              </a:rPr>
              <a:t>verses </a:t>
            </a:r>
            <a:r>
              <a:rPr>
                <a:solidFill>
                  <a:srgbClr val="FFD479"/>
                </a:solidFill>
                <a:latin typeface="Arial Narrow"/>
                <a:ea typeface="Arial Narrow"/>
                <a:cs typeface="Arial Narrow"/>
                <a:sym typeface="Arial Narrow"/>
              </a:rPr>
              <a:t>Marxism</a:t>
            </a:r>
            <a:r>
              <a:rPr>
                <a:latin typeface="Arial Narrow"/>
                <a:ea typeface="Arial Narrow"/>
                <a:cs typeface="Arial Narrow"/>
                <a:sym typeface="Arial Narrow"/>
              </a:rPr>
              <a:t>. Can these opposites be reconciled, this antithesis be resolved in a higher </a:t>
            </a:r>
            <a:r>
              <a:rPr>
                <a:solidFill>
                  <a:srgbClr val="FFD479"/>
                </a:solidFill>
                <a:latin typeface="Arial Narrow"/>
                <a:ea typeface="Arial Narrow"/>
                <a:cs typeface="Arial Narrow"/>
                <a:sym typeface="Arial Narrow"/>
              </a:rPr>
              <a:t>synthesis</a:t>
            </a:r>
            <a:r>
              <a:rPr>
                <a:latin typeface="Arial Narrow"/>
                <a:ea typeface="Arial Narrow"/>
                <a:cs typeface="Arial Narrow"/>
                <a:sym typeface="Arial Narrow"/>
              </a:rPr>
              <a:t>? I believe not only that this can happen, but that, through the inexorable </a:t>
            </a:r>
            <a:r>
              <a:rPr>
                <a:solidFill>
                  <a:srgbClr val="FFD479"/>
                </a:solidFill>
                <a:latin typeface="Arial Narrow"/>
                <a:ea typeface="Arial Narrow"/>
                <a:cs typeface="Arial Narrow"/>
                <a:sym typeface="Arial Narrow"/>
              </a:rPr>
              <a:t>dialectic</a:t>
            </a:r>
            <a:r>
              <a:rPr>
                <a:latin typeface="Arial Narrow"/>
                <a:ea typeface="Arial Narrow"/>
                <a:cs typeface="Arial Narrow"/>
                <a:sym typeface="Arial Narrow"/>
              </a:rPr>
              <a:t> of evolution, it must happen.</a:t>
            </a:r>
            <a:endParaRPr>
              <a:latin typeface="Times New Roman"/>
              <a:ea typeface="Times New Roman"/>
              <a:cs typeface="Times New Roman"/>
              <a:sym typeface="Times New Roman"/>
            </a:endParaRPr>
          </a:p>
          <a:p>
            <a:pPr defTabSz="187452">
              <a:defRPr b="1" sz="3321">
                <a:solidFill>
                  <a:srgbClr val="FFD479"/>
                </a:solidFill>
                <a:uFill>
                  <a:solidFill>
                    <a:srgbClr val="000000"/>
                  </a:solidFill>
                </a:uFill>
                <a:latin typeface="Calibri"/>
                <a:ea typeface="Calibri"/>
                <a:cs typeface="Calibri"/>
                <a:sym typeface="Calibri"/>
              </a:defRPr>
            </a:pPr>
            <a:endParaRPr>
              <a:latin typeface="Times New Roman"/>
              <a:ea typeface="Times New Roman"/>
              <a:cs typeface="Times New Roman"/>
              <a:sym typeface="Times New Roman"/>
            </a:endParaRPr>
          </a:p>
          <a:p>
            <a:pPr defTabSz="187452">
              <a:defRPr b="1" sz="3321">
                <a:uFill>
                  <a:solidFill>
                    <a:srgbClr val="000000"/>
                  </a:solidFill>
                </a:uFill>
                <a:latin typeface="Calibri"/>
                <a:ea typeface="Calibri"/>
                <a:cs typeface="Calibri"/>
                <a:sym typeface="Calibri"/>
              </a:defRPr>
            </a:pPr>
            <a:endParaRPr>
              <a:latin typeface="Times New Roman"/>
              <a:ea typeface="Times New Roman"/>
              <a:cs typeface="Times New Roman"/>
              <a:sym typeface="Times New Roman"/>
            </a:endParaRPr>
          </a:p>
          <a:p>
            <a:pPr defTabSz="187452">
              <a:defRPr b="1" sz="3321">
                <a:uFill>
                  <a:solidFill>
                    <a:srgbClr val="000000"/>
                  </a:solidFill>
                </a:uFill>
                <a:latin typeface="Calibri"/>
                <a:ea typeface="Calibri"/>
                <a:cs typeface="Calibri"/>
                <a:sym typeface="Calibri"/>
              </a:defRPr>
            </a:pPr>
            <a:endParaRPr>
              <a:latin typeface="Times New Roman"/>
              <a:ea typeface="Times New Roman"/>
              <a:cs typeface="Times New Roman"/>
              <a:sym typeface="Times New Roman"/>
            </a:endParaRPr>
          </a:p>
          <a:p>
            <a:pPr defTabSz="187452">
              <a:defRPr b="1" sz="3321">
                <a:uFill>
                  <a:solidFill>
                    <a:srgbClr val="000000"/>
                  </a:solidFill>
                </a:uFill>
                <a:latin typeface="Calibri"/>
                <a:ea typeface="Calibri"/>
                <a:cs typeface="Calibri"/>
                <a:sym typeface="Calibri"/>
              </a:defRPr>
            </a:pPr>
            <a:endParaRPr>
              <a:latin typeface="Times New Roman"/>
              <a:ea typeface="Times New Roman"/>
              <a:cs typeface="Times New Roman"/>
              <a:sym typeface="Times New Roman"/>
            </a:endParaRPr>
          </a:p>
        </p:txBody>
      </p:sp>
    </p:spTree>
  </p:cSld>
  <p:clrMapOvr>
    <a:masterClrMapping/>
  </p:clrMapOvr>
  <p:transition xmlns:p14="http://schemas.microsoft.com/office/powerpoint/2010/main" spd="med" advClick="1"/>
</p:sld>
</file>

<file path=ppt/slides/slide16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19" name="In 1963 Newsweek interviewed the Marxist, United Nations Secretary General U Thant Who Declared:…"/>
          <p:cNvSpPr txBox="1"/>
          <p:nvPr>
            <p:ph type="title"/>
          </p:nvPr>
        </p:nvSpPr>
        <p:spPr>
          <a:xfrm>
            <a:off x="150967" y="357187"/>
            <a:ext cx="24082066" cy="13098922"/>
          </a:xfrm>
          <a:prstGeom prst="rect">
            <a:avLst/>
          </a:prstGeom>
        </p:spPr>
        <p:txBody>
          <a:bodyPr/>
          <a:lstStyle/>
          <a:p>
            <a:pPr>
              <a:defRPr sz="9000">
                <a:solidFill>
                  <a:srgbClr val="FFD479"/>
                </a:solidFill>
                <a:latin typeface="Arial Narrow"/>
                <a:ea typeface="Arial Narrow"/>
                <a:cs typeface="Arial Narrow"/>
                <a:sym typeface="Arial Narrow"/>
              </a:defRPr>
            </a:pPr>
            <a:r>
              <a:t>In 1963 Newsweek interviewed the Marxist, United Nations Secretary General U Thant Who Declared:</a:t>
            </a:r>
          </a:p>
          <a:p>
            <a:pPr>
              <a:defRPr sz="9000">
                <a:latin typeface="Arial Narrow"/>
                <a:ea typeface="Arial Narrow"/>
                <a:cs typeface="Arial Narrow"/>
                <a:sym typeface="Arial Narrow"/>
              </a:defRPr>
            </a:pPr>
          </a:p>
          <a:p>
            <a:pPr>
              <a:defRPr sz="9000">
                <a:latin typeface="Arial Narrow"/>
                <a:ea typeface="Arial Narrow"/>
                <a:cs typeface="Arial Narrow"/>
                <a:sym typeface="Arial Narrow"/>
              </a:defRPr>
            </a:pPr>
            <a:r>
              <a:t>I believe in the philosophy of thesis, antithesis, and synthesis. From its present antithesis, I believe the world is moving towards a new synthesis. </a:t>
            </a:r>
          </a:p>
        </p:txBody>
      </p:sp>
    </p:spTree>
  </p:cSld>
  <p:clrMapOvr>
    <a:masterClrMapping/>
  </p:clrMapOvr>
  <p:transition xmlns:p14="http://schemas.microsoft.com/office/powerpoint/2010/main" spd="med" advClick="1"/>
</p:sld>
</file>

<file path=ppt/slides/slide16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21" name="John Stormer in  None Dare Call it Treason Wrote:…"/>
          <p:cNvSpPr txBox="1"/>
          <p:nvPr>
            <p:ph type="title"/>
          </p:nvPr>
        </p:nvSpPr>
        <p:spPr>
          <a:xfrm>
            <a:off x="197941" y="357187"/>
            <a:ext cx="23988118" cy="13001626"/>
          </a:xfrm>
          <a:prstGeom prst="rect">
            <a:avLst/>
          </a:prstGeom>
        </p:spPr>
        <p:txBody>
          <a:bodyPr/>
          <a:lstStyle/>
          <a:p>
            <a:pPr defTabSz="731162">
              <a:defRPr b="1" sz="8010">
                <a:solidFill>
                  <a:srgbClr val="FFD479"/>
                </a:solidFill>
                <a:latin typeface="Arial Narrow"/>
                <a:ea typeface="Arial Narrow"/>
                <a:cs typeface="Arial Narrow"/>
                <a:sym typeface="Arial Narrow"/>
              </a:defRPr>
            </a:pPr>
            <a:r>
              <a:rPr b="0"/>
              <a:t>John Stormer in </a:t>
            </a:r>
            <a:br>
              <a:rPr b="0"/>
            </a:br>
            <a:r>
              <a:rPr b="0"/>
              <a:t>None Dare Call it Treason Wrote:</a:t>
            </a:r>
            <a:r>
              <a:t> </a:t>
            </a:r>
          </a:p>
          <a:p>
            <a:pPr defTabSz="731162">
              <a:defRPr sz="8010">
                <a:latin typeface="Arial Narrow"/>
                <a:ea typeface="Arial Narrow"/>
                <a:cs typeface="Arial Narrow"/>
                <a:sym typeface="Arial Narrow"/>
              </a:defRPr>
            </a:pPr>
          </a:p>
          <a:p>
            <a:pPr defTabSz="731162">
              <a:defRPr sz="8010">
                <a:latin typeface="Arial Narrow"/>
                <a:ea typeface="Arial Narrow"/>
                <a:cs typeface="Arial Narrow"/>
                <a:sym typeface="Arial Narrow"/>
              </a:defRPr>
            </a:pPr>
            <a:r>
              <a:rPr i="1"/>
              <a:t>Newsweek</a:t>
            </a:r>
            <a:r>
              <a:t> did not tell its readers, but Thant’s “philosophy” is a simple restatement of Hegel’s dialectic, the basis or root of Karl Marx’s </a:t>
            </a:r>
            <a:r>
              <a:rPr>
                <a:solidFill>
                  <a:srgbClr val="FFD479"/>
                </a:solidFill>
              </a:rPr>
              <a:t>dialectical materialism. </a:t>
            </a:r>
            <a:r>
              <a:t>Thant has also adopted another Marxist idea to finance the “synthesis” toward which he sees the world moving — the one-world socialistic government financed by the United States.</a:t>
            </a:r>
          </a:p>
          <a:p>
            <a:pPr defTabSz="731162">
              <a:defRPr sz="8010">
                <a:latin typeface="Arial Narrow"/>
                <a:ea typeface="Arial Narrow"/>
                <a:cs typeface="Arial Narrow"/>
                <a:sym typeface="Arial Narrow"/>
              </a:defRPr>
            </a:pPr>
          </a:p>
        </p:txBody>
      </p:sp>
    </p:spTree>
  </p:cSld>
  <p:clrMapOvr>
    <a:masterClrMapping/>
  </p:clrMapOvr>
  <p:transition xmlns:p14="http://schemas.microsoft.com/office/powerpoint/2010/main" spd="med" advClick="1"/>
</p:sld>
</file>

<file path=ppt/slides/slide16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23" name="Double-click to edit"/>
          <p:cNvSpPr txBox="1"/>
          <p:nvPr>
            <p:ph type="title"/>
          </p:nvPr>
        </p:nvSpPr>
        <p:spPr>
          <a:xfrm>
            <a:off x="52927" y="357187"/>
            <a:ext cx="24186245" cy="13337047"/>
          </a:xfrm>
          <a:prstGeom prst="rect">
            <a:avLst/>
          </a:prstGeom>
        </p:spPr>
        <p:txBody>
          <a:bodyPr/>
          <a:lstStyle/>
          <a:p>
            <a:pPr defTabSz="780454">
              <a:defRPr sz="10640"/>
            </a:pPr>
          </a:p>
          <a:p>
            <a:pPr defTabSz="780454">
              <a:defRPr sz="10640"/>
            </a:pPr>
          </a:p>
          <a:p>
            <a:pPr defTabSz="780454">
              <a:defRPr sz="10640"/>
            </a:pPr>
          </a:p>
          <a:p>
            <a:pPr defTabSz="780454">
              <a:defRPr sz="10640"/>
            </a:pPr>
          </a:p>
          <a:p>
            <a:pPr defTabSz="780454">
              <a:defRPr sz="10640"/>
            </a:pPr>
          </a:p>
          <a:p>
            <a:pPr defTabSz="780454">
              <a:defRPr sz="10640"/>
            </a:pPr>
          </a:p>
          <a:p>
            <a:pPr defTabSz="780454">
              <a:defRPr sz="10640"/>
            </a:pPr>
          </a:p>
        </p:txBody>
      </p:sp>
      <p:pic>
        <p:nvPicPr>
          <p:cNvPr id="524" name="DM#1.jpg" descr="DM#1.jpg"/>
          <p:cNvPicPr>
            <a:picLocks noChangeAspect="1"/>
          </p:cNvPicPr>
          <p:nvPr/>
        </p:nvPicPr>
        <p:blipFill>
          <a:blip r:embed="rId2">
            <a:extLst/>
          </a:blip>
          <a:stretch>
            <a:fillRect/>
          </a:stretch>
        </p:blipFill>
        <p:spPr>
          <a:xfrm>
            <a:off x="4101138" y="1779587"/>
            <a:ext cx="16181724" cy="9177428"/>
          </a:xfrm>
          <a:prstGeom prst="rect">
            <a:avLst/>
          </a:prstGeom>
          <a:ln w="12700">
            <a:miter lim="400000"/>
          </a:ln>
        </p:spPr>
      </p:pic>
    </p:spTree>
  </p:cSld>
  <p:clrMapOvr>
    <a:masterClrMapping/>
  </p:clrMapOvr>
  <p:transition xmlns:p14="http://schemas.microsoft.com/office/powerpoint/2010/main" spd="med" advClick="1"/>
</p:sld>
</file>

<file path=ppt/slides/slide16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26" name="Double-click to edit"/>
          <p:cNvSpPr txBox="1"/>
          <p:nvPr>
            <p:ph type="title"/>
          </p:nvPr>
        </p:nvSpPr>
        <p:spPr>
          <a:xfrm>
            <a:off x="184546" y="357187"/>
            <a:ext cx="23913239" cy="13184406"/>
          </a:xfrm>
          <a:prstGeom prst="rect">
            <a:avLst/>
          </a:prstGeom>
        </p:spPr>
        <p:txBody>
          <a:bodyPr/>
          <a:lstStyle/>
          <a:p>
            <a:pPr defTabSz="764024">
              <a:defRPr sz="10416"/>
            </a:pPr>
          </a:p>
          <a:p>
            <a:pPr defTabSz="764024">
              <a:defRPr sz="10416"/>
            </a:pPr>
          </a:p>
          <a:p>
            <a:pPr defTabSz="764024">
              <a:defRPr sz="10416"/>
            </a:pPr>
          </a:p>
          <a:p>
            <a:pPr defTabSz="764024">
              <a:defRPr sz="10416"/>
            </a:pPr>
          </a:p>
          <a:p>
            <a:pPr defTabSz="764024">
              <a:defRPr sz="10416"/>
            </a:pPr>
          </a:p>
          <a:p>
            <a:pPr defTabSz="764024">
              <a:defRPr sz="10416"/>
            </a:pPr>
          </a:p>
          <a:p>
            <a:pPr defTabSz="764024">
              <a:defRPr sz="10416"/>
            </a:pPr>
          </a:p>
        </p:txBody>
      </p:sp>
      <p:pic>
        <p:nvPicPr>
          <p:cNvPr id="527" name="DM#2.jpg" descr="DM#2.jpg"/>
          <p:cNvPicPr>
            <a:picLocks noChangeAspect="1"/>
          </p:cNvPicPr>
          <p:nvPr/>
        </p:nvPicPr>
        <p:blipFill>
          <a:blip r:embed="rId2">
            <a:extLst/>
          </a:blip>
          <a:stretch>
            <a:fillRect/>
          </a:stretch>
        </p:blipFill>
        <p:spPr>
          <a:xfrm>
            <a:off x="3798992" y="1824037"/>
            <a:ext cx="16786016" cy="9626455"/>
          </a:xfrm>
          <a:prstGeom prst="rect">
            <a:avLst/>
          </a:prstGeom>
          <a:ln w="12700">
            <a:miter lim="400000"/>
          </a:ln>
        </p:spPr>
      </p:pic>
    </p:spTree>
  </p:cSld>
  <p:clrMapOvr>
    <a:masterClrMapping/>
  </p:clrMapOvr>
  <p:transition xmlns:p14="http://schemas.microsoft.com/office/powerpoint/2010/main" spd="med" advClick="1"/>
</p:sld>
</file>

<file path=ppt/slides/slide16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29" name="Double-click to edit"/>
          <p:cNvSpPr txBox="1"/>
          <p:nvPr>
            <p:ph type="title"/>
          </p:nvPr>
        </p:nvSpPr>
        <p:spPr>
          <a:xfrm>
            <a:off x="153106" y="357187"/>
            <a:ext cx="24077788" cy="13093527"/>
          </a:xfrm>
          <a:prstGeom prst="rect">
            <a:avLst/>
          </a:prstGeom>
        </p:spPr>
        <p:txBody>
          <a:bodyPr/>
          <a:lstStyle/>
          <a:p>
            <a:pPr defTabSz="755808">
              <a:defRPr sz="10304"/>
            </a:pPr>
          </a:p>
          <a:p>
            <a:pPr defTabSz="755808">
              <a:defRPr sz="10304"/>
            </a:pPr>
          </a:p>
          <a:p>
            <a:pPr defTabSz="755808">
              <a:defRPr sz="10304"/>
            </a:pPr>
          </a:p>
          <a:p>
            <a:pPr defTabSz="755808">
              <a:defRPr sz="10304"/>
            </a:pPr>
          </a:p>
          <a:p>
            <a:pPr defTabSz="755808">
              <a:defRPr sz="10304"/>
            </a:pPr>
          </a:p>
          <a:p>
            <a:pPr defTabSz="755808">
              <a:defRPr sz="10304"/>
            </a:pPr>
          </a:p>
          <a:p>
            <a:pPr defTabSz="755808">
              <a:defRPr sz="10304"/>
            </a:pPr>
          </a:p>
        </p:txBody>
      </p:sp>
      <p:pic>
        <p:nvPicPr>
          <p:cNvPr id="530" name="DM#3.jpg" descr="DM#3.jpg"/>
          <p:cNvPicPr>
            <a:picLocks noChangeAspect="1"/>
          </p:cNvPicPr>
          <p:nvPr/>
        </p:nvPicPr>
        <p:blipFill>
          <a:blip r:embed="rId2">
            <a:extLst/>
          </a:blip>
          <a:stretch>
            <a:fillRect/>
          </a:stretch>
        </p:blipFill>
        <p:spPr>
          <a:xfrm>
            <a:off x="4197350" y="1833562"/>
            <a:ext cx="16846292" cy="9556852"/>
          </a:xfrm>
          <a:prstGeom prst="rect">
            <a:avLst/>
          </a:prstGeom>
          <a:ln w="12700">
            <a:miter lim="400000"/>
          </a:ln>
        </p:spPr>
      </p:pic>
    </p:spTree>
  </p:cSld>
  <p:clrMapOvr>
    <a:masterClrMapping/>
  </p:clrMapOvr>
  <p:transition xmlns:p14="http://schemas.microsoft.com/office/powerpoint/2010/main" spd="med" advClick="1"/>
</p:sld>
</file>

<file path=ppt/slides/slide16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32" name="Double-click to edit"/>
          <p:cNvSpPr txBox="1"/>
          <p:nvPr>
            <p:ph type="title"/>
          </p:nvPr>
        </p:nvSpPr>
        <p:spPr>
          <a:xfrm>
            <a:off x="216079" y="357187"/>
            <a:ext cx="23835384" cy="13267005"/>
          </a:xfrm>
          <a:prstGeom prst="rect">
            <a:avLst/>
          </a:prstGeom>
        </p:spPr>
        <p:txBody>
          <a:bodyPr/>
          <a:lstStyle/>
          <a:p>
            <a:pPr/>
          </a:p>
          <a:p>
            <a:pPr/>
          </a:p>
          <a:p>
            <a:pPr/>
          </a:p>
          <a:p>
            <a:pPr/>
          </a:p>
          <a:p>
            <a:pPr/>
          </a:p>
          <a:p>
            <a:pPr/>
          </a:p>
        </p:txBody>
      </p:sp>
      <p:pic>
        <p:nvPicPr>
          <p:cNvPr id="533" name="DM#4.jpg" descr="DM#4.jpg"/>
          <p:cNvPicPr>
            <a:picLocks noChangeAspect="1"/>
          </p:cNvPicPr>
          <p:nvPr/>
        </p:nvPicPr>
        <p:blipFill>
          <a:blip r:embed="rId2">
            <a:extLst/>
          </a:blip>
          <a:stretch>
            <a:fillRect/>
          </a:stretch>
        </p:blipFill>
        <p:spPr>
          <a:xfrm>
            <a:off x="4332287" y="1797050"/>
            <a:ext cx="16045626" cy="9087788"/>
          </a:xfrm>
          <a:prstGeom prst="rect">
            <a:avLst/>
          </a:prstGeom>
          <a:ln w="12700">
            <a:miter lim="400000"/>
          </a:ln>
        </p:spPr>
      </p:pic>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2" name="Statement of Ed Hunter on March 13, 1958 U.S. Congressional Committee on Un-American Activities…"/>
          <p:cNvSpPr txBox="1"/>
          <p:nvPr>
            <p:ph type="title"/>
          </p:nvPr>
        </p:nvSpPr>
        <p:spPr>
          <a:xfrm>
            <a:off x="202499" y="357187"/>
            <a:ext cx="23878456" cy="13001626"/>
          </a:xfrm>
          <a:prstGeom prst="rect">
            <a:avLst/>
          </a:prstGeom>
        </p:spPr>
        <p:txBody>
          <a:bodyPr/>
          <a:lstStyle/>
          <a:p>
            <a:pPr defTabSz="731162">
              <a:defRPr sz="8010">
                <a:solidFill>
                  <a:srgbClr val="FFD479"/>
                </a:solidFill>
                <a:latin typeface="Arial Narrow"/>
                <a:ea typeface="Arial Narrow"/>
                <a:cs typeface="Arial Narrow"/>
                <a:sym typeface="Arial Narrow"/>
              </a:defRPr>
            </a:pPr>
            <a:r>
              <a:rPr b="1"/>
              <a:t>Statement of Ed Hunter on March 13, 1958</a:t>
            </a:r>
            <a:br>
              <a:rPr b="1"/>
            </a:br>
            <a:r>
              <a:rPr b="1"/>
              <a:t>U.S. Congressional Committee on Un-American Activities</a:t>
            </a:r>
            <a:r>
              <a:t> </a:t>
            </a:r>
          </a:p>
          <a:p>
            <a:pPr defTabSz="731162">
              <a:defRPr sz="8010">
                <a:solidFill>
                  <a:srgbClr val="FFD479"/>
                </a:solidFill>
                <a:latin typeface="Arial Narrow"/>
                <a:ea typeface="Arial Narrow"/>
                <a:cs typeface="Arial Narrow"/>
                <a:sym typeface="Arial Narrow"/>
              </a:defRPr>
            </a:pPr>
          </a:p>
          <a:p>
            <a:pPr defTabSz="731162">
              <a:defRPr sz="8010">
                <a:latin typeface="Arial Narrow"/>
                <a:ea typeface="Arial Narrow"/>
                <a:cs typeface="Arial Narrow"/>
                <a:sym typeface="Arial Narrow"/>
              </a:defRPr>
            </a:pPr>
            <a:r>
              <a:t>“No man has ever been brainwashed whose mind has not first been </a:t>
            </a:r>
            <a:r>
              <a:rPr>
                <a:solidFill>
                  <a:srgbClr val="FFD479"/>
                </a:solidFill>
              </a:rPr>
              <a:t>put into a fog</a:t>
            </a:r>
            <a:r>
              <a:t>…The patient first has to be deprived of his bearings, to be </a:t>
            </a:r>
            <a:r>
              <a:rPr>
                <a:solidFill>
                  <a:srgbClr val="FFD479"/>
                </a:solidFill>
              </a:rPr>
              <a:t>shaken loose from whatever belief and convictions he formally held </a:t>
            </a:r>
            <a:r>
              <a:t>until he loses faith in them entirely.”</a:t>
            </a:r>
          </a:p>
          <a:p>
            <a:pPr defTabSz="731162">
              <a:defRPr sz="8010">
                <a:solidFill>
                  <a:srgbClr val="FFD479"/>
                </a:solidFill>
                <a:latin typeface="Arial Narrow"/>
                <a:ea typeface="Arial Narrow"/>
                <a:cs typeface="Arial Narrow"/>
                <a:sym typeface="Arial Narrow"/>
              </a:defRPr>
            </a:pPr>
          </a:p>
          <a:p>
            <a:pPr defTabSz="731162">
              <a:defRPr sz="8010">
                <a:solidFill>
                  <a:srgbClr val="FFD479"/>
                </a:solidFill>
                <a:latin typeface="Arial Narrow"/>
                <a:ea typeface="Arial Narrow"/>
                <a:cs typeface="Arial Narrow"/>
                <a:sym typeface="Arial Narrow"/>
              </a:defRPr>
            </a:pPr>
          </a:p>
        </p:txBody>
      </p:sp>
    </p:spTree>
  </p:cSld>
  <p:clrMapOvr>
    <a:masterClrMapping/>
  </p:clrMapOvr>
  <p:transition xmlns:p14="http://schemas.microsoft.com/office/powerpoint/2010/main" spd="med" advClick="1"/>
</p:sld>
</file>

<file path=ppt/slides/slide17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35" name="Double-click to edit"/>
          <p:cNvSpPr txBox="1"/>
          <p:nvPr>
            <p:ph type="title"/>
          </p:nvPr>
        </p:nvSpPr>
        <p:spPr>
          <a:xfrm>
            <a:off x="-4279" y="-40384"/>
            <a:ext cx="23842452" cy="13164871"/>
          </a:xfrm>
          <a:prstGeom prst="rect">
            <a:avLst/>
          </a:prstGeom>
        </p:spPr>
        <p:txBody>
          <a:bodyPr/>
          <a:lstStyle/>
          <a:p>
            <a:pPr defTabSz="764024">
              <a:defRPr sz="10416"/>
            </a:pPr>
          </a:p>
          <a:p>
            <a:pPr defTabSz="764024">
              <a:defRPr sz="10416"/>
            </a:pPr>
          </a:p>
          <a:p>
            <a:pPr defTabSz="764024">
              <a:defRPr sz="10416"/>
            </a:pPr>
          </a:p>
          <a:p>
            <a:pPr defTabSz="764024">
              <a:defRPr sz="10416"/>
            </a:pPr>
          </a:p>
          <a:p>
            <a:pPr defTabSz="764024">
              <a:defRPr sz="10416"/>
            </a:pPr>
          </a:p>
          <a:p>
            <a:pPr defTabSz="764024">
              <a:defRPr sz="10416"/>
            </a:pPr>
          </a:p>
          <a:p>
            <a:pPr defTabSz="764024">
              <a:defRPr sz="10416"/>
            </a:pPr>
          </a:p>
        </p:txBody>
      </p:sp>
      <p:pic>
        <p:nvPicPr>
          <p:cNvPr id="536" name="DM#10.jpg" descr="DM#10.jpg"/>
          <p:cNvPicPr>
            <a:picLocks noChangeAspect="1"/>
          </p:cNvPicPr>
          <p:nvPr/>
        </p:nvPicPr>
        <p:blipFill>
          <a:blip r:embed="rId2">
            <a:extLst/>
          </a:blip>
          <a:stretch>
            <a:fillRect/>
          </a:stretch>
        </p:blipFill>
        <p:spPr>
          <a:xfrm>
            <a:off x="1270799" y="880595"/>
            <a:ext cx="21292296" cy="11954810"/>
          </a:xfrm>
          <a:prstGeom prst="rect">
            <a:avLst/>
          </a:prstGeom>
          <a:ln w="12700">
            <a:miter lim="400000"/>
          </a:ln>
        </p:spPr>
      </p:pic>
    </p:spTree>
  </p:cSld>
  <p:clrMapOvr>
    <a:masterClrMapping/>
  </p:clrMapOvr>
  <p:transition xmlns:p14="http://schemas.microsoft.com/office/powerpoint/2010/main" spd="med" advClick="1"/>
</p:sld>
</file>

<file path=ppt/slides/slide17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38" name="American Communist Support For  The Founding of the United Nations"/>
          <p:cNvSpPr txBox="1"/>
          <p:nvPr>
            <p:ph type="title"/>
          </p:nvPr>
        </p:nvSpPr>
        <p:spPr>
          <a:xfrm>
            <a:off x="193197" y="357187"/>
            <a:ext cx="23997606" cy="13001626"/>
          </a:xfrm>
          <a:prstGeom prst="rect">
            <a:avLst/>
          </a:prstGeom>
        </p:spPr>
        <p:txBody>
          <a:bodyPr/>
          <a:lstStyle/>
          <a:p>
            <a:pPr>
              <a:defRPr sz="9000">
                <a:solidFill>
                  <a:srgbClr val="FFD479"/>
                </a:solidFill>
                <a:latin typeface="Arial Narrow"/>
                <a:ea typeface="Arial Narrow"/>
                <a:cs typeface="Arial Narrow"/>
                <a:sym typeface="Arial Narrow"/>
              </a:defRPr>
            </a:pPr>
            <a:r>
              <a:t>American Communist Support For </a:t>
            </a:r>
            <a:br/>
            <a:r>
              <a:t>The Founding of the United Nations </a:t>
            </a:r>
          </a:p>
        </p:txBody>
      </p:sp>
    </p:spTree>
  </p:cSld>
  <p:clrMapOvr>
    <a:masterClrMapping/>
  </p:clrMapOvr>
  <p:transition xmlns:p14="http://schemas.microsoft.com/office/powerpoint/2010/main" spd="med" advClick="1"/>
</p:sld>
</file>

<file path=ppt/slides/slide17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40" name="In April 1945, The Communist Party USA Used Their Journal To Call For Support of the Formation of the U.N.…"/>
          <p:cNvSpPr txBox="1"/>
          <p:nvPr>
            <p:ph type="title"/>
          </p:nvPr>
        </p:nvSpPr>
        <p:spPr>
          <a:xfrm>
            <a:off x="218033" y="357187"/>
            <a:ext cx="23947934" cy="13140408"/>
          </a:xfrm>
          <a:prstGeom prst="rect">
            <a:avLst/>
          </a:prstGeom>
        </p:spPr>
        <p:txBody>
          <a:bodyPr/>
          <a:lstStyle/>
          <a:p>
            <a:pPr defTabSz="731162">
              <a:defRPr sz="8099">
                <a:solidFill>
                  <a:srgbClr val="FFD479"/>
                </a:solidFill>
                <a:latin typeface="Arial Narrow"/>
                <a:ea typeface="Arial Narrow"/>
                <a:cs typeface="Arial Narrow"/>
                <a:sym typeface="Arial Narrow"/>
              </a:defRPr>
            </a:pPr>
            <a:r>
              <a:t>In April 1945, The Communist Party USA Used Their Journal To Call For Support of the Formation of the U.N. </a:t>
            </a:r>
          </a:p>
          <a:p>
            <a:pPr defTabSz="731162">
              <a:defRPr sz="8099">
                <a:latin typeface="Arial Narrow"/>
                <a:ea typeface="Arial Narrow"/>
                <a:cs typeface="Arial Narrow"/>
                <a:sym typeface="Arial Narrow"/>
              </a:defRPr>
            </a:pPr>
          </a:p>
          <a:p>
            <a:pPr defTabSz="731162">
              <a:defRPr sz="8099">
                <a:latin typeface="Arial Narrow"/>
                <a:ea typeface="Arial Narrow"/>
                <a:cs typeface="Arial Narrow"/>
                <a:sym typeface="Arial Narrow"/>
              </a:defRPr>
            </a:pPr>
          </a:p>
          <a:p>
            <a:pPr defTabSz="731162">
              <a:defRPr sz="8099">
                <a:latin typeface="Arial Narrow"/>
                <a:ea typeface="Arial Narrow"/>
                <a:cs typeface="Arial Narrow"/>
                <a:sym typeface="Arial Narrow"/>
              </a:defRPr>
            </a:pPr>
            <a:r>
              <a:t>Great popular support and enthusiasm for the United Nations policies should be built up, well organized and fully articulate. But it is also necessary to do more than that. The opposition must be rendered so impotent that it will be unable to gather any significant support in the Senate against the U.N. Charter and the treaties which will follow </a:t>
            </a:r>
          </a:p>
        </p:txBody>
      </p:sp>
    </p:spTree>
  </p:cSld>
  <p:clrMapOvr>
    <a:masterClrMapping/>
  </p:clrMapOvr>
  <p:transition xmlns:p14="http://schemas.microsoft.com/office/powerpoint/2010/main" spd="med" advClick="1"/>
</p:sld>
</file>

<file path=ppt/slides/slide17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42" name="John Stormer in None Dare Call it Treason Wrote:…"/>
          <p:cNvSpPr txBox="1"/>
          <p:nvPr>
            <p:ph type="title"/>
          </p:nvPr>
        </p:nvSpPr>
        <p:spPr>
          <a:xfrm>
            <a:off x="221846" y="357187"/>
            <a:ext cx="24050719" cy="13109991"/>
          </a:xfrm>
          <a:prstGeom prst="rect">
            <a:avLst/>
          </a:prstGeom>
        </p:spPr>
        <p:txBody>
          <a:bodyPr/>
          <a:lstStyle/>
          <a:p>
            <a:pPr defTabSz="533995">
              <a:defRPr sz="7410">
                <a:solidFill>
                  <a:srgbClr val="FFD479"/>
                </a:solidFill>
                <a:latin typeface="Arial Narrow"/>
                <a:ea typeface="Arial Narrow"/>
                <a:cs typeface="Arial Narrow"/>
                <a:sym typeface="Arial Narrow"/>
              </a:defRPr>
            </a:pPr>
            <a:r>
              <a:t>John Stormer in </a:t>
            </a:r>
            <a:r>
              <a:rPr i="1"/>
              <a:t>None Dare Call it Treason</a:t>
            </a:r>
            <a:r>
              <a:t> Wrote:</a:t>
            </a:r>
          </a:p>
          <a:p>
            <a:pPr defTabSz="533995">
              <a:defRPr sz="7279">
                <a:latin typeface="Arial Narrow"/>
                <a:ea typeface="Arial Narrow"/>
                <a:cs typeface="Arial Narrow"/>
                <a:sym typeface="Arial Narrow"/>
              </a:defRPr>
            </a:pPr>
          </a:p>
          <a:p>
            <a:pPr defTabSz="533995">
              <a:defRPr sz="7735">
                <a:latin typeface="Arial Narrow"/>
                <a:ea typeface="Arial Narrow"/>
                <a:cs typeface="Arial Narrow"/>
                <a:sym typeface="Arial Narrow"/>
              </a:defRPr>
            </a:pPr>
            <a:r>
              <a:t>The communists knew in advance that the structure of the UN could be used to prevent it from ever acting against the Communists. They knew what few Americans realize even today…In 1948, when Alger Hess was exposed as a Communist agent, the web of protective propaganda which guards the UN prevented most Americans from learning that he had been the UN chief architect.</a:t>
            </a:r>
          </a:p>
          <a:p>
            <a:pPr defTabSz="533995">
              <a:defRPr sz="7279">
                <a:latin typeface="Arial Narrow"/>
                <a:ea typeface="Arial Narrow"/>
                <a:cs typeface="Arial Narrow"/>
                <a:sym typeface="Arial Narrow"/>
              </a:defRPr>
            </a:pPr>
          </a:p>
          <a:p>
            <a:pPr defTabSz="533995">
              <a:defRPr sz="7279">
                <a:latin typeface="Arial Narrow"/>
                <a:ea typeface="Arial Narrow"/>
                <a:cs typeface="Arial Narrow"/>
                <a:sym typeface="Arial Narrow"/>
              </a:defRPr>
            </a:pPr>
          </a:p>
          <a:p>
            <a:pPr defTabSz="533995">
              <a:defRPr sz="5200">
                <a:latin typeface="Arial Narrow"/>
                <a:ea typeface="Arial Narrow"/>
                <a:cs typeface="Arial Narrow"/>
                <a:sym typeface="Arial Narrow"/>
              </a:defRPr>
            </a:pPr>
            <a:r>
              <a:t>p. 277</a:t>
            </a:r>
          </a:p>
        </p:txBody>
      </p:sp>
    </p:spTree>
  </p:cSld>
  <p:clrMapOvr>
    <a:masterClrMapping/>
  </p:clrMapOvr>
  <p:transition xmlns:p14="http://schemas.microsoft.com/office/powerpoint/2010/main" spd="med" advClick="1"/>
</p:sld>
</file>

<file path=ppt/slides/slide17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44" name="2. Entice the brainwashing subjects into questioning…"/>
          <p:cNvSpPr txBox="1"/>
          <p:nvPr>
            <p:ph type="title"/>
          </p:nvPr>
        </p:nvSpPr>
        <p:spPr>
          <a:xfrm>
            <a:off x="218405" y="357187"/>
            <a:ext cx="23517418" cy="13164686"/>
          </a:xfrm>
          <a:prstGeom prst="rect">
            <a:avLst/>
          </a:prstGeom>
        </p:spPr>
        <p:txBody>
          <a:bodyPr/>
          <a:lstStyle/>
          <a:p>
            <a:pPr algn="l">
              <a:defRPr sz="9000">
                <a:latin typeface="Arial Narrow"/>
                <a:ea typeface="Arial Narrow"/>
                <a:cs typeface="Arial Narrow"/>
                <a:sym typeface="Arial Narrow"/>
              </a:defRPr>
            </a:pPr>
            <a:r>
              <a:t>  </a:t>
            </a:r>
            <a:r>
              <a:rPr>
                <a:solidFill>
                  <a:srgbClr val="FFD479"/>
                </a:solidFill>
              </a:rPr>
              <a:t>2. Entice the brainwashing subjects into questioning</a:t>
            </a:r>
            <a:endParaRPr>
              <a:solidFill>
                <a:srgbClr val="FFD479"/>
              </a:solidFill>
            </a:endParaRPr>
          </a:p>
          <a:p>
            <a:pPr algn="l">
              <a:defRPr sz="9000">
                <a:solidFill>
                  <a:srgbClr val="FFD479"/>
                </a:solidFill>
                <a:latin typeface="Arial Narrow"/>
                <a:ea typeface="Arial Narrow"/>
                <a:cs typeface="Arial Narrow"/>
                <a:sym typeface="Arial Narrow"/>
              </a:defRPr>
            </a:pPr>
            <a:r>
              <a:t>      and doubting their foundational worldview, values,       </a:t>
            </a:r>
          </a:p>
          <a:p>
            <a:pPr algn="l">
              <a:defRPr sz="9000">
                <a:latin typeface="Arial Narrow"/>
                <a:ea typeface="Arial Narrow"/>
                <a:cs typeface="Arial Narrow"/>
                <a:sym typeface="Arial Narrow"/>
              </a:defRPr>
            </a:pPr>
            <a:r>
              <a:rPr>
                <a:solidFill>
                  <a:srgbClr val="FFD479"/>
                </a:solidFill>
              </a:rPr>
              <a:t>      &amp; convictions.</a:t>
            </a:r>
            <a:r>
              <a:t> </a:t>
            </a:r>
          </a:p>
        </p:txBody>
      </p:sp>
    </p:spTree>
  </p:cSld>
  <p:clrMapOvr>
    <a:masterClrMapping/>
  </p:clrMapOvr>
  <p:transition xmlns:p14="http://schemas.microsoft.com/office/powerpoint/2010/main" spd="med" advClick="1"/>
</p:sld>
</file>

<file path=ppt/slides/slide17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46" name="In 1968 UNESCO Helped To Found  The International Baccalaureate"/>
          <p:cNvSpPr txBox="1"/>
          <p:nvPr>
            <p:ph type="title"/>
          </p:nvPr>
        </p:nvSpPr>
        <p:spPr>
          <a:xfrm>
            <a:off x="167617" y="357187"/>
            <a:ext cx="24048766" cy="13362813"/>
          </a:xfrm>
          <a:prstGeom prst="rect">
            <a:avLst/>
          </a:prstGeom>
        </p:spPr>
        <p:txBody>
          <a:bodyPr/>
          <a:lstStyle/>
          <a:p>
            <a:pPr/>
          </a:p>
          <a:p>
            <a:pPr/>
          </a:p>
          <a:p>
            <a:pPr/>
          </a:p>
          <a:p>
            <a:pPr/>
          </a:p>
          <a:p>
            <a:pPr/>
          </a:p>
          <a:p>
            <a:pPr>
              <a:defRPr sz="7500">
                <a:latin typeface="Arial Narrow"/>
                <a:ea typeface="Arial Narrow"/>
                <a:cs typeface="Arial Narrow"/>
                <a:sym typeface="Arial Narrow"/>
              </a:defRPr>
            </a:pPr>
            <a:r>
              <a:t>In 1968 UNESCO Helped To Found </a:t>
            </a:r>
            <a:br/>
            <a:r>
              <a:t>The International Baccalaureate </a:t>
            </a:r>
          </a:p>
        </p:txBody>
      </p:sp>
      <p:pic>
        <p:nvPicPr>
          <p:cNvPr id="547" name="IB#7.jpg" descr="IB#7.jpg"/>
          <p:cNvPicPr>
            <a:picLocks noChangeAspect="1"/>
          </p:cNvPicPr>
          <p:nvPr/>
        </p:nvPicPr>
        <p:blipFill>
          <a:blip r:embed="rId2">
            <a:extLst/>
          </a:blip>
          <a:stretch>
            <a:fillRect/>
          </a:stretch>
        </p:blipFill>
        <p:spPr>
          <a:xfrm>
            <a:off x="1151450" y="2631059"/>
            <a:ext cx="22081100" cy="6218682"/>
          </a:xfrm>
          <a:prstGeom prst="rect">
            <a:avLst/>
          </a:prstGeom>
          <a:ln w="12700">
            <a:miter lim="400000"/>
          </a:ln>
        </p:spPr>
      </p:pic>
    </p:spTree>
  </p:cSld>
  <p:clrMapOvr>
    <a:masterClrMapping/>
  </p:clrMapOvr>
  <p:transition xmlns:p14="http://schemas.microsoft.com/office/powerpoint/2010/main" spd="med" advClick="1"/>
</p:sld>
</file>

<file path=ppt/slides/slide17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49" name="Double-click to edit"/>
          <p:cNvSpPr txBox="1"/>
          <p:nvPr>
            <p:ph type="title"/>
          </p:nvPr>
        </p:nvSpPr>
        <p:spPr>
          <a:xfrm>
            <a:off x="313376" y="357187"/>
            <a:ext cx="23902449" cy="13001626"/>
          </a:xfrm>
          <a:prstGeom prst="rect">
            <a:avLst/>
          </a:prstGeom>
        </p:spPr>
        <p:txBody>
          <a:bodyPr/>
          <a:lstStyle/>
          <a:p>
            <a:pPr/>
          </a:p>
          <a:p>
            <a:pPr/>
          </a:p>
          <a:p>
            <a:pPr/>
          </a:p>
          <a:p>
            <a:pPr/>
          </a:p>
          <a:p>
            <a:pPr/>
          </a:p>
        </p:txBody>
      </p:sp>
      <p:pic>
        <p:nvPicPr>
          <p:cNvPr id="550" name="IB#8.jpg" descr="IB#8.jpg"/>
          <p:cNvPicPr>
            <a:picLocks noChangeAspect="1"/>
          </p:cNvPicPr>
          <p:nvPr/>
        </p:nvPicPr>
        <p:blipFill>
          <a:blip r:embed="rId2">
            <a:extLst/>
          </a:blip>
          <a:stretch>
            <a:fillRect/>
          </a:stretch>
        </p:blipFill>
        <p:spPr>
          <a:xfrm>
            <a:off x="2913062" y="4514850"/>
            <a:ext cx="19890215" cy="3720640"/>
          </a:xfrm>
          <a:prstGeom prst="rect">
            <a:avLst/>
          </a:prstGeom>
          <a:ln w="12700">
            <a:miter lim="400000"/>
          </a:ln>
        </p:spPr>
      </p:pic>
    </p:spTree>
  </p:cSld>
  <p:clrMapOvr>
    <a:masterClrMapping/>
  </p:clrMapOvr>
  <p:transition xmlns:p14="http://schemas.microsoft.com/office/powerpoint/2010/main" spd="med" advClick="1"/>
</p:sld>
</file>

<file path=ppt/slides/slide17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52" name="Double-click to edit"/>
          <p:cNvSpPr txBox="1"/>
          <p:nvPr>
            <p:ph type="title"/>
          </p:nvPr>
        </p:nvSpPr>
        <p:spPr>
          <a:xfrm>
            <a:off x="367140" y="357187"/>
            <a:ext cx="23534657" cy="12898934"/>
          </a:xfrm>
          <a:prstGeom prst="rect">
            <a:avLst/>
          </a:prstGeom>
        </p:spPr>
        <p:txBody>
          <a:bodyPr/>
          <a:lstStyle/>
          <a:p>
            <a:pPr/>
          </a:p>
          <a:p>
            <a:pPr/>
          </a:p>
          <a:p>
            <a:pPr/>
          </a:p>
          <a:p>
            <a:pPr/>
          </a:p>
          <a:p>
            <a:pPr/>
          </a:p>
          <a:p>
            <a:pPr/>
          </a:p>
        </p:txBody>
      </p:sp>
      <p:pic>
        <p:nvPicPr>
          <p:cNvPr id="553" name="IB#10.jpg" descr="IB#10.jpg"/>
          <p:cNvPicPr>
            <a:picLocks noChangeAspect="1"/>
          </p:cNvPicPr>
          <p:nvPr/>
        </p:nvPicPr>
        <p:blipFill>
          <a:blip r:embed="rId2">
            <a:extLst/>
          </a:blip>
          <a:stretch>
            <a:fillRect/>
          </a:stretch>
        </p:blipFill>
        <p:spPr>
          <a:xfrm>
            <a:off x="2061991" y="2693993"/>
            <a:ext cx="20260018" cy="6977120"/>
          </a:xfrm>
          <a:prstGeom prst="rect">
            <a:avLst/>
          </a:prstGeom>
          <a:ln w="12700">
            <a:miter lim="400000"/>
          </a:ln>
        </p:spPr>
      </p:pic>
    </p:spTree>
  </p:cSld>
  <p:clrMapOvr>
    <a:masterClrMapping/>
  </p:clrMapOvr>
  <p:transition xmlns:p14="http://schemas.microsoft.com/office/powerpoint/2010/main" spd="med" advClick="1"/>
</p:sld>
</file>

<file path=ppt/slides/slide17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55" name="Double-click to edit"/>
          <p:cNvSpPr txBox="1"/>
          <p:nvPr>
            <p:ph type="title"/>
          </p:nvPr>
        </p:nvSpPr>
        <p:spPr>
          <a:xfrm>
            <a:off x="183337" y="357187"/>
            <a:ext cx="23775852" cy="13001626"/>
          </a:xfrm>
          <a:prstGeom prst="rect">
            <a:avLst/>
          </a:prstGeom>
        </p:spPr>
        <p:txBody>
          <a:bodyPr/>
          <a:lstStyle/>
          <a:p>
            <a:pPr/>
          </a:p>
          <a:p>
            <a:pPr/>
          </a:p>
          <a:p>
            <a:pPr/>
          </a:p>
        </p:txBody>
      </p:sp>
      <p:pic>
        <p:nvPicPr>
          <p:cNvPr id="556" name="IB#11.jpg" descr="IB#11.jpg"/>
          <p:cNvPicPr>
            <a:picLocks noChangeAspect="1"/>
          </p:cNvPicPr>
          <p:nvPr/>
        </p:nvPicPr>
        <p:blipFill>
          <a:blip r:embed="rId2">
            <a:extLst/>
          </a:blip>
          <a:stretch>
            <a:fillRect/>
          </a:stretch>
        </p:blipFill>
        <p:spPr>
          <a:xfrm>
            <a:off x="2136508" y="3163887"/>
            <a:ext cx="20110984" cy="6382254"/>
          </a:xfrm>
          <a:prstGeom prst="rect">
            <a:avLst/>
          </a:prstGeom>
          <a:ln w="12700">
            <a:miter lim="400000"/>
          </a:ln>
        </p:spPr>
      </p:pic>
    </p:spTree>
  </p:cSld>
  <p:clrMapOvr>
    <a:masterClrMapping/>
  </p:clrMapOvr>
  <p:transition xmlns:p14="http://schemas.microsoft.com/office/powerpoint/2010/main" spd="med" advClick="1"/>
</p:sld>
</file>

<file path=ppt/slides/slide17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58" name="Therese Maurette: Founder of  The International Baccalaureate Declared:…"/>
          <p:cNvSpPr txBox="1"/>
          <p:nvPr>
            <p:ph type="title"/>
          </p:nvPr>
        </p:nvSpPr>
        <p:spPr>
          <a:xfrm>
            <a:off x="243054" y="357187"/>
            <a:ext cx="23897892" cy="13115480"/>
          </a:xfrm>
          <a:prstGeom prst="rect">
            <a:avLst/>
          </a:prstGeom>
        </p:spPr>
        <p:txBody>
          <a:bodyPr/>
          <a:lstStyle/>
          <a:p>
            <a:pPr defTabSz="425195">
              <a:defRPr sz="8370">
                <a:solidFill>
                  <a:srgbClr val="FFD479"/>
                </a:solidFill>
                <a:latin typeface="Arial Narrow"/>
                <a:ea typeface="Arial Narrow"/>
                <a:cs typeface="Arial Narrow"/>
                <a:sym typeface="Arial Narrow"/>
              </a:defRPr>
            </a:pPr>
            <a:r>
              <a:t>Therese Maurette: Founder of </a:t>
            </a:r>
            <a:br/>
            <a:r>
              <a:t>The International Baccalaureate Declared: </a:t>
            </a:r>
          </a:p>
          <a:p>
            <a:pPr defTabSz="425195">
              <a:defRPr sz="8370">
                <a:latin typeface="Arial Narrow"/>
                <a:ea typeface="Arial Narrow"/>
                <a:cs typeface="Arial Narrow"/>
                <a:sym typeface="Arial Narrow"/>
              </a:defRPr>
            </a:pPr>
          </a:p>
          <a:p>
            <a:pPr defTabSz="425195">
              <a:defRPr sz="8370">
                <a:latin typeface="Arial Narrow"/>
                <a:ea typeface="Arial Narrow"/>
                <a:cs typeface="Arial Narrow"/>
                <a:sym typeface="Arial Narrow"/>
              </a:defRPr>
            </a:pPr>
            <a:r>
              <a:rPr>
                <a:solidFill>
                  <a:srgbClr val="FFD479"/>
                </a:solidFill>
              </a:rPr>
              <a:t>The concept of “nationality”</a:t>
            </a:r>
            <a:r>
              <a:t> must be minimized in order to encourage students to develop a picture of the whole world…History should not be taught until well into adolescence because, for the younger student, it inevitably consists of a series of stories and myths glorifying violence and misrepresenting events by giving them a nationalistic bias.”</a:t>
            </a:r>
          </a:p>
        </p:txBody>
      </p:sp>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4" name="Yuri Bezmenov"/>
          <p:cNvSpPr txBox="1"/>
          <p:nvPr>
            <p:ph type="title"/>
          </p:nvPr>
        </p:nvSpPr>
        <p:spPr>
          <a:xfrm>
            <a:off x="259239" y="403370"/>
            <a:ext cx="23865522" cy="12909260"/>
          </a:xfrm>
          <a:prstGeom prst="rect">
            <a:avLst/>
          </a:prstGeom>
        </p:spPr>
        <p:txBody>
          <a:bodyPr/>
          <a:lstStyle/>
          <a:p>
            <a:pPr>
              <a:defRPr sz="9000">
                <a:latin typeface="Arial Narrow"/>
                <a:ea typeface="Arial Narrow"/>
                <a:cs typeface="Arial Narrow"/>
                <a:sym typeface="Arial Narrow"/>
              </a:defRPr>
            </a:pPr>
            <a:r>
              <a:t>Yuri Bezmenov</a:t>
            </a:r>
          </a:p>
          <a:p>
            <a:pPr>
              <a:defRPr sz="9000">
                <a:latin typeface="Arial Narrow"/>
                <a:ea typeface="Arial Narrow"/>
                <a:cs typeface="Arial Narrow"/>
                <a:sym typeface="Arial Narrow"/>
              </a:defRPr>
            </a:pPr>
          </a:p>
          <a:p>
            <a:pPr>
              <a:defRPr sz="9000">
                <a:latin typeface="Arial Narrow"/>
                <a:ea typeface="Arial Narrow"/>
                <a:cs typeface="Arial Narrow"/>
                <a:sym typeface="Arial Narrow"/>
              </a:defRPr>
            </a:pPr>
          </a:p>
          <a:p>
            <a:pPr>
              <a:defRPr sz="9000">
                <a:latin typeface="Arial Narrow"/>
                <a:ea typeface="Arial Narrow"/>
                <a:cs typeface="Arial Narrow"/>
                <a:sym typeface="Arial Narrow"/>
              </a:defRPr>
            </a:pPr>
          </a:p>
          <a:p>
            <a:pPr>
              <a:defRPr sz="9000">
                <a:latin typeface="Arial Narrow"/>
                <a:ea typeface="Arial Narrow"/>
                <a:cs typeface="Arial Narrow"/>
                <a:sym typeface="Arial Narrow"/>
              </a:defRPr>
            </a:pPr>
          </a:p>
          <a:p>
            <a:pPr>
              <a:defRPr sz="9000">
                <a:latin typeface="Arial Narrow"/>
                <a:ea typeface="Arial Narrow"/>
                <a:cs typeface="Arial Narrow"/>
                <a:sym typeface="Arial Narrow"/>
              </a:defRPr>
            </a:pPr>
          </a:p>
          <a:p>
            <a:pPr>
              <a:defRPr sz="9000">
                <a:latin typeface="Arial Narrow"/>
                <a:ea typeface="Arial Narrow"/>
                <a:cs typeface="Arial Narrow"/>
                <a:sym typeface="Arial Narrow"/>
              </a:defRPr>
            </a:pPr>
          </a:p>
        </p:txBody>
      </p:sp>
      <p:pic>
        <p:nvPicPr>
          <p:cNvPr id="175" name="Yuri Bezmenov.png" descr="Yuri Bezmenov.png"/>
          <p:cNvPicPr>
            <a:picLocks noChangeAspect="1"/>
          </p:cNvPicPr>
          <p:nvPr/>
        </p:nvPicPr>
        <p:blipFill>
          <a:blip r:embed="rId2">
            <a:extLst/>
          </a:blip>
          <a:stretch>
            <a:fillRect/>
          </a:stretch>
        </p:blipFill>
        <p:spPr>
          <a:xfrm>
            <a:off x="8233171" y="3114476"/>
            <a:ext cx="7917844" cy="9010880"/>
          </a:xfrm>
          <a:prstGeom prst="rect">
            <a:avLst/>
          </a:prstGeom>
          <a:ln w="12700">
            <a:miter lim="400000"/>
          </a:ln>
        </p:spPr>
      </p:pic>
    </p:spTree>
  </p:cSld>
  <p:clrMapOvr>
    <a:masterClrMapping/>
  </p:clrMapOvr>
  <p:transition xmlns:p14="http://schemas.microsoft.com/office/powerpoint/2010/main" spd="med" advClick="1"/>
</p:sld>
</file>

<file path=ppt/slides/slide18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60" name="“IB is Showing the Way,” Was published by IB World, stated in May of 2008 and Declared:…"/>
          <p:cNvSpPr txBox="1"/>
          <p:nvPr>
            <p:ph type="title"/>
          </p:nvPr>
        </p:nvSpPr>
        <p:spPr>
          <a:xfrm>
            <a:off x="240357" y="357187"/>
            <a:ext cx="23903286" cy="13001626"/>
          </a:xfrm>
          <a:prstGeom prst="rect">
            <a:avLst/>
          </a:prstGeom>
        </p:spPr>
        <p:txBody>
          <a:bodyPr/>
          <a:lstStyle/>
          <a:p>
            <a:pPr defTabSz="457200">
              <a:defRPr sz="9000">
                <a:latin typeface="Arial Narrow"/>
                <a:ea typeface="Arial Narrow"/>
                <a:cs typeface="Arial Narrow"/>
                <a:sym typeface="Arial Narrow"/>
              </a:defRPr>
            </a:pPr>
            <a:r>
              <a:rPr>
                <a:solidFill>
                  <a:srgbClr val="FFD479"/>
                </a:solidFill>
              </a:rPr>
              <a:t>“IB is Showing the Way,” Was published by IB World, stated in May of 2008 and Declared:</a:t>
            </a:r>
            <a:r>
              <a:t> </a:t>
            </a:r>
          </a:p>
          <a:p>
            <a:pPr defTabSz="457200">
              <a:defRPr sz="9000">
                <a:latin typeface="Arial Narrow"/>
                <a:ea typeface="Arial Narrow"/>
                <a:cs typeface="Arial Narrow"/>
                <a:sym typeface="Arial Narrow"/>
              </a:defRPr>
            </a:pPr>
          </a:p>
          <a:p>
            <a:pPr defTabSz="457200">
              <a:defRPr sz="9000">
                <a:latin typeface="Arial Narrow"/>
                <a:ea typeface="Arial Narrow"/>
                <a:cs typeface="Arial Narrow"/>
                <a:sym typeface="Arial Narrow"/>
              </a:defRPr>
            </a:pPr>
            <a:r>
              <a:t>“Young people need to feel first of all global citizens, </a:t>
            </a:r>
            <a:r>
              <a:rPr>
                <a:solidFill>
                  <a:srgbClr val="FFD479"/>
                </a:solidFill>
              </a:rPr>
              <a:t>second national citizens</a:t>
            </a:r>
            <a:r>
              <a:t> and third local citizens. Among my generation, it is the other way around. Change will be difficult, but schools are already thinking about curriculum changes.”</a:t>
            </a:r>
          </a:p>
        </p:txBody>
      </p:sp>
    </p:spTree>
  </p:cSld>
  <p:clrMapOvr>
    <a:masterClrMapping/>
  </p:clrMapOvr>
  <p:transition xmlns:p14="http://schemas.microsoft.com/office/powerpoint/2010/main" spd="med" advClick="1"/>
</p:sld>
</file>

<file path=ppt/slides/slide18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62" name="Ileana Johnson Writes in an Article Titled “The Link Between Declining National Education Quality and UN Agenda 2030”:…"/>
          <p:cNvSpPr txBox="1"/>
          <p:nvPr>
            <p:ph type="title"/>
          </p:nvPr>
        </p:nvSpPr>
        <p:spPr>
          <a:xfrm>
            <a:off x="333561" y="357187"/>
            <a:ext cx="23716878" cy="13001626"/>
          </a:xfrm>
          <a:prstGeom prst="rect">
            <a:avLst/>
          </a:prstGeom>
        </p:spPr>
        <p:txBody>
          <a:bodyPr/>
          <a:lstStyle/>
          <a:p>
            <a:pPr defTabSz="457200">
              <a:defRPr sz="9000">
                <a:solidFill>
                  <a:srgbClr val="FFD479"/>
                </a:solidFill>
                <a:latin typeface="Arial Narrow"/>
                <a:ea typeface="Arial Narrow"/>
                <a:cs typeface="Arial Narrow"/>
                <a:sym typeface="Arial Narrow"/>
              </a:defRPr>
            </a:pPr>
            <a:r>
              <a:t>Ileana Johnson Writes in an Article Titled “The Link Between Declining National Education Quality and UN Agenda 2030”:</a:t>
            </a:r>
          </a:p>
          <a:p>
            <a:pPr defTabSz="457200">
              <a:defRPr sz="9000">
                <a:latin typeface="Arial Narrow"/>
                <a:ea typeface="Arial Narrow"/>
                <a:cs typeface="Arial Narrow"/>
                <a:sym typeface="Arial Narrow"/>
              </a:defRPr>
            </a:pPr>
          </a:p>
          <a:p>
            <a:pPr defTabSz="457200">
              <a:defRPr sz="9000">
                <a:latin typeface="Arial Narrow"/>
                <a:ea typeface="Arial Narrow"/>
                <a:cs typeface="Arial Narrow"/>
                <a:sym typeface="Arial Narrow"/>
              </a:defRPr>
            </a:pPr>
          </a:p>
          <a:p>
            <a:pPr defTabSz="457200">
              <a:defRPr sz="9000">
                <a:latin typeface="Arial Narrow"/>
                <a:ea typeface="Arial Narrow"/>
                <a:cs typeface="Arial Narrow"/>
                <a:sym typeface="Arial Narrow"/>
              </a:defRPr>
            </a:pPr>
            <a:r>
              <a:t>With grants and taxpayer dollars, students are </a:t>
            </a:r>
            <a:r>
              <a:rPr>
                <a:solidFill>
                  <a:srgbClr val="FFD479"/>
                </a:solidFill>
              </a:rPr>
              <a:t>brainwashed </a:t>
            </a:r>
            <a:r>
              <a:t>into “global citizenship, social justice, intercultural understanding and respect”—in other words, submission to one-world socialist government.</a:t>
            </a:r>
          </a:p>
        </p:txBody>
      </p:sp>
    </p:spTree>
  </p:cSld>
  <p:clrMapOvr>
    <a:masterClrMapping/>
  </p:clrMapOvr>
  <p:transition xmlns:p14="http://schemas.microsoft.com/office/powerpoint/2010/main" spd="med" advClick="1"/>
</p:sld>
</file>

<file path=ppt/slides/slide18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64" name="Double-click to edit"/>
          <p:cNvSpPr txBox="1"/>
          <p:nvPr>
            <p:ph type="title"/>
          </p:nvPr>
        </p:nvSpPr>
        <p:spPr>
          <a:xfrm>
            <a:off x="275052" y="357187"/>
            <a:ext cx="23706554" cy="13140036"/>
          </a:xfrm>
          <a:prstGeom prst="rect">
            <a:avLst/>
          </a:prstGeom>
        </p:spPr>
        <p:txBody>
          <a:bodyPr/>
          <a:lstStyle/>
          <a:p>
            <a:pPr defTabSz="681870">
              <a:defRPr sz="9296"/>
            </a:pPr>
          </a:p>
          <a:p>
            <a:pPr defTabSz="681870">
              <a:defRPr sz="9296"/>
            </a:pPr>
          </a:p>
          <a:p>
            <a:pPr defTabSz="681870">
              <a:defRPr sz="9296"/>
            </a:pPr>
          </a:p>
          <a:p>
            <a:pPr defTabSz="681870">
              <a:defRPr sz="9296"/>
            </a:pPr>
          </a:p>
          <a:p>
            <a:pPr defTabSz="681870">
              <a:defRPr sz="9296"/>
            </a:pPr>
          </a:p>
          <a:p>
            <a:pPr defTabSz="681870">
              <a:defRPr sz="9296"/>
            </a:pPr>
          </a:p>
          <a:p>
            <a:pPr defTabSz="681870">
              <a:defRPr sz="9296"/>
            </a:pPr>
          </a:p>
          <a:p>
            <a:pPr defTabSz="681870">
              <a:defRPr sz="9296"/>
            </a:pPr>
          </a:p>
        </p:txBody>
      </p:sp>
      <p:pic>
        <p:nvPicPr>
          <p:cNvPr id="565" name="IB#5.jpg" descr="IB#5.jpg"/>
          <p:cNvPicPr>
            <a:picLocks noChangeAspect="1"/>
          </p:cNvPicPr>
          <p:nvPr/>
        </p:nvPicPr>
        <p:blipFill>
          <a:blip r:embed="rId2">
            <a:extLst/>
          </a:blip>
          <a:stretch>
            <a:fillRect/>
          </a:stretch>
        </p:blipFill>
        <p:spPr>
          <a:xfrm>
            <a:off x="3147436" y="2176462"/>
            <a:ext cx="17961787" cy="8787756"/>
          </a:xfrm>
          <a:prstGeom prst="rect">
            <a:avLst/>
          </a:prstGeom>
          <a:ln w="12700">
            <a:miter lim="400000"/>
          </a:ln>
        </p:spPr>
      </p:pic>
    </p:spTree>
  </p:cSld>
  <p:clrMapOvr>
    <a:masterClrMapping/>
  </p:clrMapOvr>
  <p:transition xmlns:p14="http://schemas.microsoft.com/office/powerpoint/2010/main" spd="med" advClick="1"/>
</p:sld>
</file>

<file path=ppt/slides/slide18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67" name="Double-click to edit"/>
          <p:cNvSpPr txBox="1"/>
          <p:nvPr>
            <p:ph type="title"/>
          </p:nvPr>
        </p:nvSpPr>
        <p:spPr>
          <a:xfrm>
            <a:off x="152548" y="357187"/>
            <a:ext cx="23841244" cy="13001626"/>
          </a:xfrm>
          <a:prstGeom prst="rect">
            <a:avLst/>
          </a:prstGeom>
        </p:spPr>
        <p:txBody>
          <a:bodyPr/>
          <a:lstStyle/>
          <a:p>
            <a:pPr/>
          </a:p>
          <a:p>
            <a:pPr/>
          </a:p>
          <a:p>
            <a:pPr/>
          </a:p>
        </p:txBody>
      </p:sp>
      <p:pic>
        <p:nvPicPr>
          <p:cNvPr id="568" name="IB#6.jpg" descr="IB#6.jpg"/>
          <p:cNvPicPr>
            <a:picLocks noChangeAspect="1"/>
          </p:cNvPicPr>
          <p:nvPr/>
        </p:nvPicPr>
        <p:blipFill>
          <a:blip r:embed="rId2">
            <a:extLst/>
          </a:blip>
          <a:stretch>
            <a:fillRect/>
          </a:stretch>
        </p:blipFill>
        <p:spPr>
          <a:xfrm>
            <a:off x="4813279" y="969962"/>
            <a:ext cx="14757442" cy="11268686"/>
          </a:xfrm>
          <a:prstGeom prst="rect">
            <a:avLst/>
          </a:prstGeom>
          <a:ln w="12700">
            <a:miter lim="400000"/>
          </a:ln>
        </p:spPr>
      </p:pic>
    </p:spTree>
  </p:cSld>
  <p:clrMapOvr>
    <a:masterClrMapping/>
  </p:clrMapOvr>
  <p:transition xmlns:p14="http://schemas.microsoft.com/office/powerpoint/2010/main" spd="med" advClick="1"/>
</p:sld>
</file>

<file path=ppt/slides/slide18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70" name="Double-click to edit"/>
          <p:cNvSpPr txBox="1"/>
          <p:nvPr>
            <p:ph type="title"/>
          </p:nvPr>
        </p:nvSpPr>
        <p:spPr>
          <a:xfrm>
            <a:off x="197290" y="476250"/>
            <a:ext cx="23989420" cy="13217333"/>
          </a:xfrm>
          <a:prstGeom prst="rect">
            <a:avLst/>
          </a:prstGeom>
        </p:spPr>
        <p:txBody>
          <a:bodyPr/>
          <a:lstStyle/>
          <a:p>
            <a:pPr/>
          </a:p>
          <a:p>
            <a:pPr/>
          </a:p>
          <a:p>
            <a:pPr/>
          </a:p>
          <a:p>
            <a:pPr/>
          </a:p>
          <a:p>
            <a:pPr/>
          </a:p>
        </p:txBody>
      </p:sp>
      <p:pic>
        <p:nvPicPr>
          <p:cNvPr id="571" name="IB#3.jpg" descr="IB#3.jpg"/>
          <p:cNvPicPr>
            <a:picLocks noChangeAspect="1"/>
          </p:cNvPicPr>
          <p:nvPr/>
        </p:nvPicPr>
        <p:blipFill>
          <a:blip r:embed="rId2">
            <a:extLst/>
          </a:blip>
          <a:stretch>
            <a:fillRect/>
          </a:stretch>
        </p:blipFill>
        <p:spPr>
          <a:xfrm>
            <a:off x="3515782" y="1347787"/>
            <a:ext cx="18484625" cy="2848827"/>
          </a:xfrm>
          <a:prstGeom prst="rect">
            <a:avLst/>
          </a:prstGeom>
          <a:ln w="12700">
            <a:miter lim="400000"/>
          </a:ln>
        </p:spPr>
      </p:pic>
      <p:pic>
        <p:nvPicPr>
          <p:cNvPr id="572" name="IB#4.jpg" descr="IB#4.jpg"/>
          <p:cNvPicPr>
            <a:picLocks noChangeAspect="1"/>
          </p:cNvPicPr>
          <p:nvPr/>
        </p:nvPicPr>
        <p:blipFill>
          <a:blip r:embed="rId3">
            <a:extLst/>
          </a:blip>
          <a:stretch>
            <a:fillRect/>
          </a:stretch>
        </p:blipFill>
        <p:spPr>
          <a:xfrm>
            <a:off x="3259137" y="5422900"/>
            <a:ext cx="18997915" cy="6040235"/>
          </a:xfrm>
          <a:prstGeom prst="rect">
            <a:avLst/>
          </a:prstGeom>
          <a:ln w="12700">
            <a:miter lim="400000"/>
          </a:ln>
        </p:spPr>
      </p:pic>
    </p:spTree>
  </p:cSld>
  <p:clrMapOvr>
    <a:masterClrMapping/>
  </p:clrMapOvr>
  <p:transition xmlns:p14="http://schemas.microsoft.com/office/powerpoint/2010/main" spd="med" advClick="1"/>
</p:sld>
</file>

<file path=ppt/slides/slide18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74" name="Double-click to edit"/>
          <p:cNvSpPr txBox="1"/>
          <p:nvPr>
            <p:ph type="title"/>
          </p:nvPr>
        </p:nvSpPr>
        <p:spPr>
          <a:xfrm>
            <a:off x="250775" y="357187"/>
            <a:ext cx="23882450" cy="13121340"/>
          </a:xfrm>
          <a:prstGeom prst="rect">
            <a:avLst/>
          </a:prstGeom>
        </p:spPr>
        <p:txBody>
          <a:bodyPr/>
          <a:lstStyle/>
          <a:p>
            <a:pPr/>
          </a:p>
          <a:p>
            <a:pPr/>
          </a:p>
          <a:p>
            <a:pPr/>
          </a:p>
          <a:p>
            <a:pPr/>
          </a:p>
          <a:p>
            <a:pPr/>
          </a:p>
        </p:txBody>
      </p:sp>
      <p:pic>
        <p:nvPicPr>
          <p:cNvPr id="575" name="IB#1.jpg" descr="IB#1.jpg"/>
          <p:cNvPicPr>
            <a:picLocks noChangeAspect="1"/>
          </p:cNvPicPr>
          <p:nvPr/>
        </p:nvPicPr>
        <p:blipFill>
          <a:blip r:embed="rId2">
            <a:extLst/>
          </a:blip>
          <a:stretch>
            <a:fillRect/>
          </a:stretch>
        </p:blipFill>
        <p:spPr>
          <a:xfrm>
            <a:off x="2790825" y="2600532"/>
            <a:ext cx="19465093" cy="6279736"/>
          </a:xfrm>
          <a:prstGeom prst="rect">
            <a:avLst/>
          </a:prstGeom>
          <a:ln w="12700">
            <a:miter lim="400000"/>
          </a:ln>
        </p:spPr>
      </p:pic>
    </p:spTree>
  </p:cSld>
  <p:clrMapOvr>
    <a:masterClrMapping/>
  </p:clrMapOvr>
  <p:transition xmlns:p14="http://schemas.microsoft.com/office/powerpoint/2010/main" spd="med" advClick="1"/>
</p:sld>
</file>

<file path=ppt/slides/slide18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77" name="United Nations Secretary General &amp; Marxist U Thant in a  Speech in 1962 Declared:…"/>
          <p:cNvSpPr txBox="1"/>
          <p:nvPr>
            <p:ph type="title"/>
          </p:nvPr>
        </p:nvSpPr>
        <p:spPr>
          <a:xfrm>
            <a:off x="265007" y="357187"/>
            <a:ext cx="23853986" cy="13001626"/>
          </a:xfrm>
          <a:prstGeom prst="rect">
            <a:avLst/>
          </a:prstGeom>
        </p:spPr>
        <p:txBody>
          <a:bodyPr/>
          <a:lstStyle/>
          <a:p>
            <a:pPr defTabSz="435411">
              <a:defRPr sz="5829">
                <a:solidFill>
                  <a:srgbClr val="FFD479"/>
                </a:solidFill>
                <a:latin typeface="Arial Narrow"/>
                <a:ea typeface="Arial Narrow"/>
                <a:cs typeface="Arial Narrow"/>
                <a:sym typeface="Arial Narrow"/>
              </a:defRPr>
            </a:pPr>
          </a:p>
          <a:p>
            <a:pPr defTabSz="435411">
              <a:defRPr sz="7685">
                <a:solidFill>
                  <a:srgbClr val="FFD479"/>
                </a:solidFill>
                <a:latin typeface="Arial Narrow"/>
                <a:ea typeface="Arial Narrow"/>
                <a:cs typeface="Arial Narrow"/>
                <a:sym typeface="Arial Narrow"/>
              </a:defRPr>
            </a:pPr>
            <a:r>
              <a:t>United Nations Secretary General &amp; Marxist U Thant in a </a:t>
            </a:r>
            <a:br/>
            <a:r>
              <a:t>Speech in 1962 Declared:</a:t>
            </a:r>
          </a:p>
          <a:p>
            <a:pPr defTabSz="435411">
              <a:defRPr sz="7685"/>
            </a:pPr>
          </a:p>
          <a:p>
            <a:pPr defTabSz="435411">
              <a:defRPr sz="7685">
                <a:latin typeface="Arial Narrow"/>
                <a:ea typeface="Arial Narrow"/>
                <a:cs typeface="Arial Narrow"/>
                <a:sym typeface="Arial Narrow"/>
              </a:defRPr>
            </a:pPr>
            <a:r>
              <a:t>The concept of taxing the rich according to their capacity to pay, in order to </a:t>
            </a:r>
            <a:r>
              <a:rPr>
                <a:solidFill>
                  <a:srgbClr val="FFD479"/>
                </a:solidFill>
              </a:rPr>
              <a:t>cater to the poor according to their needs</a:t>
            </a:r>
            <a:r>
              <a:t>, is now well established as a simple </a:t>
            </a:r>
            <a:r>
              <a:rPr>
                <a:solidFill>
                  <a:srgbClr val="FFD479"/>
                </a:solidFill>
              </a:rPr>
              <a:t>cannon of social justice</a:t>
            </a:r>
            <a:r>
              <a:t> in all democratic countries. It requires only a little imagination to lift this concept to a higher plane, namely the international plane, and to extend its scope from the country to the universe. </a:t>
            </a:r>
          </a:p>
          <a:p>
            <a:pPr defTabSz="435411">
              <a:defRPr sz="5935"/>
            </a:pPr>
          </a:p>
        </p:txBody>
      </p:sp>
    </p:spTree>
  </p:cSld>
  <p:clrMapOvr>
    <a:masterClrMapping/>
  </p:clrMapOvr>
  <p:transition xmlns:p14="http://schemas.microsoft.com/office/powerpoint/2010/main" spd="med" advClick="1"/>
</p:sld>
</file>

<file path=ppt/slides/slide18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79" name="In the 1946 book, The World Charter and Road to Peace  by Stuart Chevalier we find this statement:  &quot;Peace is not the absence of war. Peace is  the presence of justice.&quot;"/>
          <p:cNvSpPr txBox="1"/>
          <p:nvPr>
            <p:ph type="title"/>
          </p:nvPr>
        </p:nvSpPr>
        <p:spPr>
          <a:xfrm>
            <a:off x="306120" y="357187"/>
            <a:ext cx="23883474" cy="13001626"/>
          </a:xfrm>
          <a:prstGeom prst="rect">
            <a:avLst/>
          </a:prstGeom>
        </p:spPr>
        <p:txBody>
          <a:bodyPr/>
          <a:lstStyle/>
          <a:p>
            <a:pPr defTabSz="1285875">
              <a:defRPr b="1" sz="6600">
                <a:latin typeface="Gill Sans"/>
                <a:ea typeface="Gill Sans"/>
                <a:cs typeface="Gill Sans"/>
                <a:sym typeface="Gill Sans"/>
              </a:defRPr>
            </a:pPr>
            <a:br>
              <a:rPr sz="9500">
                <a:solidFill>
                  <a:srgbClr val="FFD479"/>
                </a:solidFill>
                <a:latin typeface="Arial Narrow"/>
                <a:ea typeface="Arial Narrow"/>
                <a:cs typeface="Arial Narrow"/>
                <a:sym typeface="Arial Narrow"/>
              </a:rPr>
            </a:br>
            <a:r>
              <a:rPr b="0" sz="8500">
                <a:solidFill>
                  <a:srgbClr val="FFD479"/>
                </a:solidFill>
                <a:latin typeface="Arial Narrow"/>
                <a:ea typeface="Arial Narrow"/>
                <a:cs typeface="Arial Narrow"/>
                <a:sym typeface="Arial Narrow"/>
              </a:rPr>
              <a:t>In the 1946 book, The World Charter and Road to Peace </a:t>
            </a:r>
            <a:br>
              <a:rPr b="0" sz="8500">
                <a:solidFill>
                  <a:srgbClr val="FFD479"/>
                </a:solidFill>
                <a:latin typeface="Arial Narrow"/>
                <a:ea typeface="Arial Narrow"/>
                <a:cs typeface="Arial Narrow"/>
                <a:sym typeface="Arial Narrow"/>
              </a:rPr>
            </a:br>
            <a:r>
              <a:rPr b="0" sz="8500">
                <a:solidFill>
                  <a:srgbClr val="FFD479"/>
                </a:solidFill>
                <a:latin typeface="Arial Narrow"/>
                <a:ea typeface="Arial Narrow"/>
                <a:cs typeface="Arial Narrow"/>
                <a:sym typeface="Arial Narrow"/>
              </a:rPr>
              <a:t>by Stuart Chevalier we find this statement:</a:t>
            </a:r>
            <a:br>
              <a:rPr sz="8500">
                <a:solidFill>
                  <a:srgbClr val="FFC000"/>
                </a:solidFill>
                <a:latin typeface="Arial Narrow"/>
                <a:ea typeface="Arial Narrow"/>
                <a:cs typeface="Arial Narrow"/>
                <a:sym typeface="Arial Narrow"/>
              </a:rPr>
            </a:br>
            <a:br>
              <a:rPr sz="8500">
                <a:solidFill>
                  <a:srgbClr val="FFC000"/>
                </a:solidFill>
                <a:latin typeface="Arial Narrow"/>
                <a:ea typeface="Arial Narrow"/>
                <a:cs typeface="Arial Narrow"/>
                <a:sym typeface="Arial Narrow"/>
              </a:rPr>
            </a:br>
            <a:r>
              <a:rPr b="0" sz="8500">
                <a:latin typeface="Arial Narrow"/>
                <a:ea typeface="Arial Narrow"/>
                <a:cs typeface="Arial Narrow"/>
                <a:sym typeface="Arial Narrow"/>
              </a:rPr>
              <a:t>"Peace is not the absence of war. Peace is</a:t>
            </a:r>
            <a:br>
              <a:rPr b="0" sz="8500">
                <a:latin typeface="Arial Narrow"/>
                <a:ea typeface="Arial Narrow"/>
                <a:cs typeface="Arial Narrow"/>
                <a:sym typeface="Arial Narrow"/>
              </a:rPr>
            </a:br>
            <a:r>
              <a:rPr b="0" sz="8500">
                <a:latin typeface="Arial Narrow"/>
                <a:ea typeface="Arial Narrow"/>
                <a:cs typeface="Arial Narrow"/>
                <a:sym typeface="Arial Narrow"/>
              </a:rPr>
              <a:t> the presence of justice." </a:t>
            </a:r>
            <a:endParaRPr sz="9500">
              <a:latin typeface="Arial Narrow"/>
              <a:ea typeface="Arial Narrow"/>
              <a:cs typeface="Arial Narrow"/>
              <a:sym typeface="Arial Narrow"/>
            </a:endParaRPr>
          </a:p>
          <a:p>
            <a:pPr defTabSz="1285875">
              <a:defRPr b="1" sz="6600">
                <a:latin typeface="Gill Sans"/>
                <a:ea typeface="Gill Sans"/>
                <a:cs typeface="Gill Sans"/>
                <a:sym typeface="Gill Sans"/>
              </a:defRPr>
            </a:pPr>
            <a:br/>
          </a:p>
        </p:txBody>
      </p:sp>
    </p:spTree>
  </p:cSld>
  <p:clrMapOvr>
    <a:masterClrMapping/>
  </p:clrMapOvr>
  <p:transition xmlns:p14="http://schemas.microsoft.com/office/powerpoint/2010/main" spd="med" advClick="1"/>
</p:sld>
</file>

<file path=ppt/slides/slide18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81" name="Brainwashed America: Part 5"/>
          <p:cNvSpPr txBox="1"/>
          <p:nvPr>
            <p:ph type="title"/>
          </p:nvPr>
        </p:nvSpPr>
        <p:spPr>
          <a:xfrm>
            <a:off x="167710" y="357187"/>
            <a:ext cx="24048580" cy="13117991"/>
          </a:xfrm>
          <a:prstGeom prst="rect">
            <a:avLst/>
          </a:prstGeom>
        </p:spPr>
        <p:txBody>
          <a:bodyPr/>
          <a:lstStyle>
            <a:lvl1pPr>
              <a:defRPr b="1" sz="9000">
                <a:solidFill>
                  <a:srgbClr val="FFD479"/>
                </a:solidFill>
                <a:latin typeface="Arial Narrow"/>
                <a:ea typeface="Arial Narrow"/>
                <a:cs typeface="Arial Narrow"/>
                <a:sym typeface="Arial Narrow"/>
              </a:defRPr>
            </a:lvl1pPr>
          </a:lstStyle>
          <a:p>
            <a:pPr/>
            <a:r>
              <a:t>Brainwashed America: Part 5 </a:t>
            </a:r>
          </a:p>
        </p:txBody>
      </p:sp>
    </p:spTree>
  </p:cSld>
  <p:clrMapOvr>
    <a:masterClrMapping/>
  </p:clrMapOvr>
  <p:transition xmlns:p14="http://schemas.microsoft.com/office/powerpoint/2010/main" spd="med" advClick="1"/>
</p:sld>
</file>

<file path=ppt/slides/slide18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83" name="Brainwashing by Edward Hunter…"/>
          <p:cNvSpPr txBox="1"/>
          <p:nvPr>
            <p:ph type="title"/>
          </p:nvPr>
        </p:nvSpPr>
        <p:spPr>
          <a:xfrm>
            <a:off x="361931" y="357187"/>
            <a:ext cx="23660138" cy="13001626"/>
          </a:xfrm>
          <a:prstGeom prst="rect">
            <a:avLst/>
          </a:prstGeom>
        </p:spPr>
        <p:txBody>
          <a:bodyPr/>
          <a:lstStyle/>
          <a:p>
            <a:pPr/>
          </a:p>
          <a:p>
            <a:pPr/>
          </a:p>
          <a:p>
            <a:pPr/>
          </a:p>
          <a:p>
            <a:pPr>
              <a:defRPr sz="10400">
                <a:latin typeface="Arial Narrow"/>
                <a:ea typeface="Arial Narrow"/>
                <a:cs typeface="Arial Narrow"/>
                <a:sym typeface="Arial Narrow"/>
              </a:defRPr>
            </a:pPr>
          </a:p>
          <a:p>
            <a:pPr>
              <a:defRPr sz="10400">
                <a:latin typeface="Arial Narrow"/>
                <a:ea typeface="Arial Narrow"/>
                <a:cs typeface="Arial Narrow"/>
                <a:sym typeface="Arial Narrow"/>
              </a:defRPr>
            </a:pPr>
          </a:p>
          <a:p>
            <a:pPr>
              <a:defRPr sz="10400">
                <a:latin typeface="Arial Narrow"/>
                <a:ea typeface="Arial Narrow"/>
                <a:cs typeface="Arial Narrow"/>
                <a:sym typeface="Arial Narrow"/>
              </a:defRPr>
            </a:pPr>
            <a:r>
              <a:t>Brainwashing by Edward Hunter</a:t>
            </a:r>
          </a:p>
          <a:p>
            <a:pPr/>
            <a:r>
              <a:rPr sz="10400">
                <a:latin typeface="Arial Narrow"/>
                <a:ea typeface="Arial Narrow"/>
                <a:cs typeface="Arial Narrow"/>
                <a:sym typeface="Arial Narrow"/>
              </a:rPr>
              <a:t>Published in 1956</a:t>
            </a:r>
            <a:r>
              <a:t> </a:t>
            </a:r>
          </a:p>
        </p:txBody>
      </p:sp>
      <p:pic>
        <p:nvPicPr>
          <p:cNvPr id="584" name="brainwashing1958.jpg" descr="brainwashing1958.jpg"/>
          <p:cNvPicPr>
            <a:picLocks noChangeAspect="1"/>
          </p:cNvPicPr>
          <p:nvPr/>
        </p:nvPicPr>
        <p:blipFill>
          <a:blip r:embed="rId2">
            <a:extLst/>
          </a:blip>
          <a:stretch>
            <a:fillRect/>
          </a:stretch>
        </p:blipFill>
        <p:spPr>
          <a:xfrm>
            <a:off x="8551862" y="766762"/>
            <a:ext cx="6757972" cy="8096508"/>
          </a:xfrm>
          <a:prstGeom prst="rect">
            <a:avLst/>
          </a:prstGeom>
          <a:ln w="12700">
            <a:miter lim="400000"/>
          </a:ln>
        </p:spPr>
      </p:pic>
    </p:spTree>
  </p:cSld>
  <p:clrMapOvr>
    <a:masterClrMapping/>
  </p:clrMapOvr>
  <p:transition xmlns:p14="http://schemas.microsoft.com/office/powerpoint/2010/main" spd="med" advClick="1"/>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7" name="G. Edward Griffin Interview with Yuri in 1984:  “The KGB was even curious about this gentleman..Maharishi Mahesh Yogi, a great spiritual leader, or maybe a great charlatan and crook,…"/>
          <p:cNvSpPr txBox="1"/>
          <p:nvPr>
            <p:ph type="title"/>
          </p:nvPr>
        </p:nvSpPr>
        <p:spPr>
          <a:xfrm>
            <a:off x="215661" y="357187"/>
            <a:ext cx="23952678" cy="13001626"/>
          </a:xfrm>
          <a:prstGeom prst="rect">
            <a:avLst/>
          </a:prstGeom>
        </p:spPr>
        <p:txBody>
          <a:bodyPr/>
          <a:lstStyle/>
          <a:p>
            <a:pPr algn="l" defTabSz="457200">
              <a:lnSpc>
                <a:spcPts val="3000"/>
              </a:lnSpc>
              <a:defRPr sz="1300">
                <a:solidFill>
                  <a:srgbClr val="666666"/>
                </a:solidFill>
                <a:latin typeface="Arial"/>
                <a:ea typeface="Arial"/>
                <a:cs typeface="Arial"/>
                <a:sym typeface="Arial"/>
              </a:defRPr>
            </a:pPr>
          </a:p>
          <a:p>
            <a:pPr defTabSz="355600">
              <a:defRPr sz="9000">
                <a:latin typeface="Arial Narrow"/>
                <a:ea typeface="Arial Narrow"/>
                <a:cs typeface="Arial Narrow"/>
                <a:sym typeface="Arial Narrow"/>
              </a:defRPr>
            </a:pPr>
            <a:r>
              <a:rPr b="1"/>
              <a:t> </a:t>
            </a:r>
            <a:r>
              <a:rPr>
                <a:solidFill>
                  <a:srgbClr val="FFD479"/>
                </a:solidFill>
              </a:rPr>
              <a:t>G. Edward Griffin Interview with Yuri in 1984:</a:t>
            </a:r>
            <a:br>
              <a:rPr b="1"/>
            </a:br>
            <a:br>
              <a:rPr b="1"/>
            </a:br>
            <a:r>
              <a:rPr b="1"/>
              <a:t>“</a:t>
            </a:r>
            <a:r>
              <a:t>The KGB was even curious about this gentleman..</a:t>
            </a:r>
            <a:r>
              <a:rPr>
                <a:hlinkClick r:id="rId2" invalidUrl="" action="" tgtFrame="" tooltip="" history="1" highlightClick="0" endSnd="0"/>
              </a:rPr>
              <a:t>Maharishi Mahesh Yogi</a:t>
            </a:r>
            <a:r>
              <a:t>, a great spiritual leader, or maybe a great charlatan and crook, </a:t>
            </a:r>
          </a:p>
          <a:p>
            <a:pPr defTabSz="355600">
              <a:defRPr sz="9000">
                <a:latin typeface="Arial Narrow"/>
                <a:ea typeface="Arial Narrow"/>
                <a:cs typeface="Arial Narrow"/>
                <a:sym typeface="Arial Narrow"/>
              </a:defRPr>
            </a:pPr>
            <a:r>
              <a:t>depending on from which side you are looking at him. </a:t>
            </a:r>
          </a:p>
        </p:txBody>
      </p:sp>
    </p:spTree>
  </p:cSld>
  <p:clrMapOvr>
    <a:masterClrMapping/>
  </p:clrMapOvr>
  <p:transition xmlns:p14="http://schemas.microsoft.com/office/powerpoint/2010/main" spd="med" advClick="1"/>
</p:sld>
</file>

<file path=ppt/slides/slide19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86" name="Edward Hunter Interview with…"/>
          <p:cNvSpPr txBox="1"/>
          <p:nvPr>
            <p:ph type="title"/>
          </p:nvPr>
        </p:nvSpPr>
        <p:spPr>
          <a:xfrm>
            <a:off x="254682" y="357187"/>
            <a:ext cx="23708321" cy="13145524"/>
          </a:xfrm>
          <a:prstGeom prst="rect">
            <a:avLst/>
          </a:prstGeom>
        </p:spPr>
        <p:txBody>
          <a:bodyPr/>
          <a:lstStyle/>
          <a:p>
            <a:pPr defTabSz="550425">
              <a:defRPr sz="8375">
                <a:solidFill>
                  <a:srgbClr val="FFD479"/>
                </a:solidFill>
                <a:latin typeface="Arial Narrow"/>
                <a:ea typeface="Arial Narrow"/>
                <a:cs typeface="Arial Narrow"/>
                <a:sym typeface="Arial Narrow"/>
              </a:defRPr>
            </a:pPr>
            <a:r>
              <a:t>Edward Hunter Interview with </a:t>
            </a:r>
          </a:p>
          <a:p>
            <a:pPr defTabSz="550425">
              <a:defRPr sz="8375">
                <a:solidFill>
                  <a:srgbClr val="FFD479"/>
                </a:solidFill>
                <a:latin typeface="Arial Narrow"/>
                <a:ea typeface="Arial Narrow"/>
                <a:cs typeface="Arial Narrow"/>
                <a:sym typeface="Arial Narrow"/>
              </a:defRPr>
            </a:pPr>
          </a:p>
          <a:p>
            <a:pPr defTabSz="550425">
              <a:defRPr sz="8375">
                <a:solidFill>
                  <a:srgbClr val="FFD479"/>
                </a:solidFill>
                <a:latin typeface="Arial Narrow"/>
                <a:ea typeface="Arial Narrow"/>
                <a:cs typeface="Arial Narrow"/>
                <a:sym typeface="Arial Narrow"/>
              </a:defRPr>
            </a:pPr>
            <a:r>
              <a:t>Captain Zach W. Dean</a:t>
            </a:r>
            <a:br/>
            <a:r>
              <a:t>U.S. Air Force</a:t>
            </a:r>
            <a:br/>
            <a:r>
              <a:t>Korean P.O.W. </a:t>
            </a:r>
          </a:p>
          <a:p>
            <a:pPr defTabSz="550425">
              <a:defRPr sz="8375">
                <a:latin typeface="Arial Narrow"/>
                <a:ea typeface="Arial Narrow"/>
                <a:cs typeface="Arial Narrow"/>
                <a:sym typeface="Arial Narrow"/>
              </a:defRPr>
            </a:pPr>
          </a:p>
          <a:p>
            <a:pPr defTabSz="550425">
              <a:defRPr sz="8375">
                <a:latin typeface="Arial Narrow"/>
                <a:ea typeface="Arial Narrow"/>
                <a:cs typeface="Arial Narrow"/>
                <a:sym typeface="Arial Narrow"/>
              </a:defRPr>
            </a:pPr>
            <a:r>
              <a:t>The Reds were able to break a man’s mind only when they accomplished two things, he said. They had to deprive him of </a:t>
            </a:r>
            <a:r>
              <a:rPr>
                <a:solidFill>
                  <a:srgbClr val="FFD479"/>
                </a:solidFill>
              </a:rPr>
              <a:t>clarity of thought </a:t>
            </a:r>
            <a:r>
              <a:t>and </a:t>
            </a:r>
            <a:r>
              <a:rPr>
                <a:solidFill>
                  <a:srgbClr val="FFD479"/>
                </a:solidFill>
              </a:rPr>
              <a:t>upset his sense of values</a:t>
            </a:r>
            <a:r>
              <a:t>. </a:t>
            </a:r>
          </a:p>
          <a:p>
            <a:pPr defTabSz="550425">
              <a:defRPr sz="6365">
                <a:latin typeface="Arial Narrow"/>
                <a:ea typeface="Arial Narrow"/>
                <a:cs typeface="Arial Narrow"/>
                <a:sym typeface="Arial Narrow"/>
              </a:defRPr>
            </a:pPr>
          </a:p>
        </p:txBody>
      </p:sp>
    </p:spTree>
  </p:cSld>
  <p:clrMapOvr>
    <a:masterClrMapping/>
  </p:clrMapOvr>
  <p:transition xmlns:p14="http://schemas.microsoft.com/office/powerpoint/2010/main" spd="med" advClick="1"/>
</p:sld>
</file>

<file path=ppt/slides/slide19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88" name="2. Entice the brainwashing subjects into questioning…"/>
          <p:cNvSpPr txBox="1"/>
          <p:nvPr>
            <p:ph type="title"/>
          </p:nvPr>
        </p:nvSpPr>
        <p:spPr>
          <a:xfrm>
            <a:off x="218405" y="357187"/>
            <a:ext cx="23517418" cy="13164686"/>
          </a:xfrm>
          <a:prstGeom prst="rect">
            <a:avLst/>
          </a:prstGeom>
        </p:spPr>
        <p:txBody>
          <a:bodyPr/>
          <a:lstStyle/>
          <a:p>
            <a:pPr algn="l">
              <a:defRPr sz="9000">
                <a:latin typeface="Arial Narrow"/>
                <a:ea typeface="Arial Narrow"/>
                <a:cs typeface="Arial Narrow"/>
                <a:sym typeface="Arial Narrow"/>
              </a:defRPr>
            </a:pPr>
            <a:r>
              <a:t>  </a:t>
            </a:r>
            <a:r>
              <a:rPr>
                <a:solidFill>
                  <a:srgbClr val="FFD479"/>
                </a:solidFill>
              </a:rPr>
              <a:t>2. Entice the brainwashing subjects into questioning</a:t>
            </a:r>
            <a:endParaRPr>
              <a:solidFill>
                <a:srgbClr val="FFD479"/>
              </a:solidFill>
            </a:endParaRPr>
          </a:p>
          <a:p>
            <a:pPr algn="l">
              <a:defRPr sz="9000">
                <a:solidFill>
                  <a:srgbClr val="FFD479"/>
                </a:solidFill>
                <a:latin typeface="Arial Narrow"/>
                <a:ea typeface="Arial Narrow"/>
                <a:cs typeface="Arial Narrow"/>
                <a:sym typeface="Arial Narrow"/>
              </a:defRPr>
            </a:pPr>
            <a:r>
              <a:t>      and doubting their foundational worldview, values,       </a:t>
            </a:r>
          </a:p>
          <a:p>
            <a:pPr algn="l">
              <a:defRPr sz="9000">
                <a:latin typeface="Arial Narrow"/>
                <a:ea typeface="Arial Narrow"/>
                <a:cs typeface="Arial Narrow"/>
                <a:sym typeface="Arial Narrow"/>
              </a:defRPr>
            </a:pPr>
            <a:r>
              <a:rPr>
                <a:solidFill>
                  <a:srgbClr val="FFD479"/>
                </a:solidFill>
              </a:rPr>
              <a:t>      &amp; convictions.</a:t>
            </a:r>
            <a:r>
              <a:t> </a:t>
            </a:r>
          </a:p>
        </p:txBody>
      </p:sp>
    </p:spTree>
  </p:cSld>
  <p:clrMapOvr>
    <a:masterClrMapping/>
  </p:clrMapOvr>
  <p:transition xmlns:p14="http://schemas.microsoft.com/office/powerpoint/2010/main" spd="med" advClick="1"/>
</p:sld>
</file>

<file path=ppt/slides/slide19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90" name="Teach Thinking Skills  Based on Feelings Not Facts"/>
          <p:cNvSpPr txBox="1"/>
          <p:nvPr>
            <p:ph type="title"/>
          </p:nvPr>
        </p:nvSpPr>
        <p:spPr>
          <a:xfrm>
            <a:off x="228637" y="357187"/>
            <a:ext cx="23926726" cy="13170081"/>
          </a:xfrm>
          <a:prstGeom prst="rect">
            <a:avLst/>
          </a:prstGeom>
        </p:spPr>
        <p:txBody>
          <a:bodyPr/>
          <a:lstStyle/>
          <a:p>
            <a:pPr>
              <a:defRPr sz="9500">
                <a:solidFill>
                  <a:srgbClr val="FFD479"/>
                </a:solidFill>
                <a:latin typeface="Arial Narrow"/>
                <a:ea typeface="Arial Narrow"/>
                <a:cs typeface="Arial Narrow"/>
                <a:sym typeface="Arial Narrow"/>
              </a:defRPr>
            </a:pPr>
            <a:r>
              <a:t>Teach Thinking Skills </a:t>
            </a:r>
            <a:br/>
            <a:r>
              <a:t>Based on Feelings Not Facts </a:t>
            </a:r>
          </a:p>
        </p:txBody>
      </p:sp>
    </p:spTree>
  </p:cSld>
  <p:clrMapOvr>
    <a:masterClrMapping/>
  </p:clrMapOvr>
  <p:transition xmlns:p14="http://schemas.microsoft.com/office/powerpoint/2010/main" spd="med" advClick="1"/>
</p:sld>
</file>

<file path=ppt/slides/slide19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92" name="Millennials Would Rather Live in Socialist or Communist Nation than Under Capitalism: Poll…"/>
          <p:cNvSpPr txBox="1"/>
          <p:nvPr>
            <p:ph type="title"/>
          </p:nvPr>
        </p:nvSpPr>
        <p:spPr>
          <a:xfrm>
            <a:off x="175803" y="357187"/>
            <a:ext cx="23902728" cy="13001626"/>
          </a:xfrm>
          <a:prstGeom prst="rect">
            <a:avLst/>
          </a:prstGeom>
        </p:spPr>
        <p:txBody>
          <a:bodyPr/>
          <a:lstStyle/>
          <a:p>
            <a:pPr defTabSz="328612">
              <a:defRPr b="1" sz="3120">
                <a:solidFill>
                  <a:srgbClr val="FFD479"/>
                </a:solidFill>
                <a:latin typeface="Arial Narrow"/>
                <a:ea typeface="Arial Narrow"/>
                <a:cs typeface="Arial Narrow"/>
                <a:sym typeface="Arial Narrow"/>
              </a:defRPr>
            </a:pPr>
          </a:p>
          <a:p>
            <a:pPr defTabSz="328612">
              <a:defRPr b="1" sz="7760">
                <a:solidFill>
                  <a:srgbClr val="FFD479"/>
                </a:solidFill>
                <a:latin typeface="Arial Narrow"/>
                <a:ea typeface="Arial Narrow"/>
                <a:cs typeface="Arial Narrow"/>
                <a:sym typeface="Arial Narrow"/>
              </a:defRPr>
            </a:pPr>
            <a:r>
              <a:t>Millennials Would Rather Live in Socialist or Communist Nation than Under Capitalism: Poll </a:t>
            </a:r>
          </a:p>
          <a:p>
            <a:pPr defTabSz="328612">
              <a:defRPr b="1" sz="7760">
                <a:solidFill>
                  <a:srgbClr val="FFD479"/>
                </a:solidFill>
                <a:latin typeface="Arial Narrow"/>
                <a:ea typeface="Arial Narrow"/>
                <a:cs typeface="Arial Narrow"/>
                <a:sym typeface="Arial Narrow"/>
              </a:defRPr>
            </a:pPr>
          </a:p>
          <a:p>
            <a:pPr defTabSz="328612">
              <a:defRPr b="1" sz="7760">
                <a:solidFill>
                  <a:srgbClr val="FFD479"/>
                </a:solidFill>
                <a:latin typeface="Arial Narrow"/>
                <a:ea typeface="Arial Narrow"/>
                <a:cs typeface="Arial Narrow"/>
                <a:sym typeface="Arial Narrow"/>
              </a:defRPr>
            </a:pPr>
            <a:r>
              <a:rPr i="1"/>
              <a:t>Washington Times,</a:t>
            </a:r>
            <a:r>
              <a:t> </a:t>
            </a:r>
            <a:br/>
            <a:r>
              <a:t>November 4, 2017</a:t>
            </a:r>
          </a:p>
          <a:p>
            <a:pPr defTabSz="328612">
              <a:defRPr b="1" sz="7760">
                <a:latin typeface="Arial Narrow"/>
                <a:ea typeface="Arial Narrow"/>
                <a:cs typeface="Arial Narrow"/>
                <a:sym typeface="Arial Narrow"/>
              </a:defRPr>
            </a:pPr>
          </a:p>
          <a:p>
            <a:pPr defTabSz="328612">
              <a:defRPr b="1" sz="7760">
                <a:latin typeface="Helvetica Neue"/>
                <a:ea typeface="Helvetica Neue"/>
                <a:cs typeface="Helvetica Neue"/>
                <a:sym typeface="Helvetica Neue"/>
              </a:defRPr>
            </a:pPr>
            <a:r>
              <a:rPr>
                <a:latin typeface="Arial Narrow"/>
                <a:ea typeface="Arial Narrow"/>
                <a:cs typeface="Arial Narrow"/>
                <a:sym typeface="Arial Narrow"/>
              </a:rPr>
              <a:t>The majority of millennials would prefer to live in a socialist, communist or fascist nation rather than a capitalistic one, [58%] according to a new poll.</a:t>
            </a:r>
            <a:r>
              <a:t> </a:t>
            </a:r>
          </a:p>
          <a:p>
            <a:pPr defTabSz="328612">
              <a:defRPr b="1" sz="3120">
                <a:solidFill>
                  <a:srgbClr val="FFD479"/>
                </a:solidFill>
                <a:latin typeface="Helvetica Neue"/>
                <a:ea typeface="Helvetica Neue"/>
                <a:cs typeface="Helvetica Neue"/>
                <a:sym typeface="Helvetica Neue"/>
              </a:defRPr>
            </a:pPr>
          </a:p>
          <a:p>
            <a:pPr defTabSz="328612">
              <a:defRPr b="1" sz="3120">
                <a:solidFill>
                  <a:srgbClr val="FFD479"/>
                </a:solidFill>
                <a:latin typeface="Helvetica Neue"/>
                <a:ea typeface="Helvetica Neue"/>
                <a:cs typeface="Helvetica Neue"/>
                <a:sym typeface="Helvetica Neue"/>
              </a:defRPr>
            </a:pPr>
          </a:p>
          <a:p>
            <a:pPr defTabSz="328612">
              <a:defRPr b="1" sz="3120">
                <a:solidFill>
                  <a:srgbClr val="FFD479"/>
                </a:solidFill>
                <a:latin typeface="Helvetica Neue"/>
                <a:ea typeface="Helvetica Neue"/>
                <a:cs typeface="Helvetica Neue"/>
                <a:sym typeface="Helvetica Neue"/>
              </a:defRPr>
            </a:pPr>
          </a:p>
        </p:txBody>
      </p:sp>
    </p:spTree>
  </p:cSld>
  <p:clrMapOvr>
    <a:masterClrMapping/>
  </p:clrMapOvr>
  <p:transition xmlns:p14="http://schemas.microsoft.com/office/powerpoint/2010/main" spd="med" advClick="1"/>
</p:sld>
</file>

<file path=ppt/slides/slide19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94" name="Thomas Sowell: &quot;Indoctrinating the Children,&quot;  Forbes, February 1, 1993, p. 65.…"/>
          <p:cNvSpPr txBox="1"/>
          <p:nvPr>
            <p:ph type="title"/>
          </p:nvPr>
        </p:nvSpPr>
        <p:spPr>
          <a:xfrm>
            <a:off x="258216" y="357187"/>
            <a:ext cx="23867568" cy="13155756"/>
          </a:xfrm>
          <a:prstGeom prst="rect">
            <a:avLst/>
          </a:prstGeom>
        </p:spPr>
        <p:txBody>
          <a:bodyPr/>
          <a:lstStyle/>
          <a:p>
            <a:pPr defTabSz="457200">
              <a:defRPr sz="7200">
                <a:solidFill>
                  <a:srgbClr val="FFD479"/>
                </a:solidFill>
                <a:latin typeface="Arial"/>
                <a:ea typeface="Arial"/>
                <a:cs typeface="Arial"/>
                <a:sym typeface="Arial"/>
              </a:defRPr>
            </a:pPr>
            <a:r>
              <a:t>Thomas Sowell: "Indoctrinating the Children," </a:t>
            </a:r>
            <a:br/>
            <a:r>
              <a:t>Forbes, February 1, 1993, p. 65.</a:t>
            </a:r>
          </a:p>
          <a:p>
            <a:pPr defTabSz="457200">
              <a:defRPr sz="7200">
                <a:latin typeface="Arial"/>
                <a:ea typeface="Arial"/>
                <a:cs typeface="Arial"/>
                <a:sym typeface="Arial"/>
              </a:defRPr>
            </a:pPr>
          </a:p>
          <a:p>
            <a:pPr defTabSz="457200">
              <a:defRPr sz="7200">
                <a:solidFill>
                  <a:srgbClr val="000000"/>
                </a:solidFill>
                <a:latin typeface="Arial"/>
                <a:ea typeface="Arial"/>
                <a:cs typeface="Arial"/>
                <a:sym typeface="Arial"/>
              </a:defRPr>
            </a:pPr>
            <a:r>
              <a:t>"</a:t>
            </a:r>
            <a:r>
              <a:rPr>
                <a:solidFill>
                  <a:srgbClr val="FFD479"/>
                </a:solidFill>
              </a:rPr>
              <a:t>The techniques of brainwashing</a:t>
            </a:r>
            <a:r>
              <a:rPr>
                <a:solidFill>
                  <a:srgbClr val="FFFFFF"/>
                </a:solidFill>
              </a:rPr>
              <a:t> developed in totalitarian countries are routinely used in psychological conditioning programs imposed on American school children. These include </a:t>
            </a:r>
            <a:r>
              <a:rPr>
                <a:solidFill>
                  <a:srgbClr val="FFD479"/>
                </a:solidFill>
              </a:rPr>
              <a:t>emotional shock and desensitization</a:t>
            </a:r>
            <a:r>
              <a:rPr>
                <a:solidFill>
                  <a:srgbClr val="FFFFFF"/>
                </a:solidFill>
              </a:rPr>
              <a:t>, </a:t>
            </a:r>
            <a:r>
              <a:rPr u="sng">
                <a:solidFill>
                  <a:srgbClr val="FFD479"/>
                </a:solidFill>
              </a:rPr>
              <a:t>psychological isolation from sources of support</a:t>
            </a:r>
            <a:r>
              <a:rPr>
                <a:solidFill>
                  <a:srgbClr val="FFFFFF"/>
                </a:solidFill>
              </a:rPr>
              <a:t>, stripping away defenses, manipulative cross-examination of the individual's underlying moral values, and </a:t>
            </a:r>
            <a:r>
              <a:rPr>
                <a:solidFill>
                  <a:srgbClr val="FFD479"/>
                </a:solidFill>
              </a:rPr>
              <a:t>inducing acceptance of alternative values </a:t>
            </a:r>
            <a:r>
              <a:rPr>
                <a:solidFill>
                  <a:srgbClr val="FFFFFF"/>
                </a:solidFill>
              </a:rPr>
              <a:t>by psychological rather than rational means."</a:t>
            </a:r>
          </a:p>
        </p:txBody>
      </p:sp>
    </p:spTree>
  </p:cSld>
  <p:clrMapOvr>
    <a:masterClrMapping/>
  </p:clrMapOvr>
  <p:transition xmlns:p14="http://schemas.microsoft.com/office/powerpoint/2010/main" spd="med" advClick="1"/>
</p:sld>
</file>

<file path=ppt/slides/slide19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96" name="ACT Prep Guide"/>
          <p:cNvSpPr txBox="1"/>
          <p:nvPr>
            <p:ph type="title"/>
          </p:nvPr>
        </p:nvSpPr>
        <p:spPr>
          <a:xfrm>
            <a:off x="147153" y="357187"/>
            <a:ext cx="24089694" cy="13001626"/>
          </a:xfrm>
          <a:prstGeom prst="rect">
            <a:avLst/>
          </a:prstGeom>
        </p:spPr>
        <p:txBody>
          <a:bodyPr/>
          <a:lstStyle/>
          <a:p>
            <a:pPr/>
          </a:p>
          <a:p>
            <a:pPr/>
          </a:p>
          <a:p>
            <a:pPr/>
          </a:p>
          <a:p>
            <a:pPr/>
          </a:p>
          <a:p>
            <a:pPr/>
          </a:p>
          <a:p>
            <a:pPr>
              <a:defRPr sz="9500">
                <a:latin typeface="Arial Narrow"/>
                <a:ea typeface="Arial Narrow"/>
                <a:cs typeface="Arial Narrow"/>
                <a:sym typeface="Arial Narrow"/>
              </a:defRPr>
            </a:pPr>
          </a:p>
          <a:p>
            <a:pPr>
              <a:defRPr sz="9500">
                <a:latin typeface="Arial Narrow"/>
                <a:ea typeface="Arial Narrow"/>
                <a:cs typeface="Arial Narrow"/>
                <a:sym typeface="Arial Narrow"/>
              </a:defRPr>
            </a:pPr>
          </a:p>
          <a:p>
            <a:pPr>
              <a:defRPr sz="9500">
                <a:latin typeface="Arial Narrow"/>
                <a:ea typeface="Arial Narrow"/>
                <a:cs typeface="Arial Narrow"/>
                <a:sym typeface="Arial Narrow"/>
              </a:defRPr>
            </a:pPr>
            <a:r>
              <a:t>ACT Prep Guide </a:t>
            </a:r>
          </a:p>
        </p:txBody>
      </p:sp>
      <p:pic>
        <p:nvPicPr>
          <p:cNvPr id="597" name="ACT#1.jpeg" descr="ACT#1.jpeg"/>
          <p:cNvPicPr>
            <a:picLocks noChangeAspect="1"/>
          </p:cNvPicPr>
          <p:nvPr/>
        </p:nvPicPr>
        <p:blipFill>
          <a:blip r:embed="rId2">
            <a:extLst/>
          </a:blip>
          <a:stretch>
            <a:fillRect/>
          </a:stretch>
        </p:blipFill>
        <p:spPr>
          <a:xfrm>
            <a:off x="8553670" y="604242"/>
            <a:ext cx="7704126" cy="10272168"/>
          </a:xfrm>
          <a:prstGeom prst="rect">
            <a:avLst/>
          </a:prstGeom>
          <a:ln w="12700">
            <a:miter lim="400000"/>
          </a:ln>
        </p:spPr>
      </p:pic>
      <p:sp>
        <p:nvSpPr>
          <p:cNvPr id="598" name="Arrow"/>
          <p:cNvSpPr/>
          <p:nvPr/>
        </p:nvSpPr>
        <p:spPr>
          <a:xfrm>
            <a:off x="11064875" y="8636000"/>
            <a:ext cx="1270000" cy="1270000"/>
          </a:xfrm>
          <a:prstGeom prst="rightArrow">
            <a:avLst>
              <a:gd name="adj1" fmla="val 32000"/>
              <a:gd name="adj2" fmla="val 64000"/>
            </a:avLst>
          </a:prstGeom>
          <a:solidFill>
            <a:schemeClr val="accent1">
              <a:lumOff val="13529"/>
            </a:schemeClr>
          </a:solidFill>
          <a:ln w="12700">
            <a:miter lim="400000"/>
          </a:ln>
        </p:spPr>
        <p:txBody>
          <a:bodyPr lIns="71437" tIns="71437" rIns="71437" bIns="71437" anchor="ctr"/>
          <a:lstStyle/>
          <a:p>
            <a:pPr>
              <a:defRPr b="0" sz="3000">
                <a:latin typeface="+mn-lt"/>
                <a:ea typeface="+mn-ea"/>
                <a:cs typeface="+mn-cs"/>
                <a:sym typeface="Helvetica Neue Medium"/>
              </a:defRPr>
            </a:pPr>
          </a:p>
        </p:txBody>
      </p:sp>
    </p:spTree>
  </p:cSld>
  <p:clrMapOvr>
    <a:masterClrMapping/>
  </p:clrMapOvr>
  <p:transition xmlns:p14="http://schemas.microsoft.com/office/powerpoint/2010/main" spd="med" advClick="1"/>
</p:sld>
</file>

<file path=ppt/slides/slide19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00" name="ACT Prep Guide"/>
          <p:cNvSpPr txBox="1"/>
          <p:nvPr>
            <p:ph type="title"/>
          </p:nvPr>
        </p:nvSpPr>
        <p:spPr>
          <a:xfrm>
            <a:off x="308539" y="357187"/>
            <a:ext cx="23766922" cy="13090923"/>
          </a:xfrm>
          <a:prstGeom prst="rect">
            <a:avLst/>
          </a:prstGeom>
        </p:spPr>
        <p:txBody>
          <a:bodyPr/>
          <a:lstStyle/>
          <a:p>
            <a:pPr/>
          </a:p>
          <a:p>
            <a:pPr/>
          </a:p>
          <a:p>
            <a:pPr/>
          </a:p>
          <a:p>
            <a:pPr/>
          </a:p>
          <a:p>
            <a:pPr/>
          </a:p>
          <a:p>
            <a:pPr>
              <a:defRPr sz="9500">
                <a:latin typeface="Arial Narrow"/>
                <a:ea typeface="Arial Narrow"/>
                <a:cs typeface="Arial Narrow"/>
                <a:sym typeface="Arial Narrow"/>
              </a:defRPr>
            </a:pPr>
            <a:r>
              <a:t>ACT Prep Guide </a:t>
            </a:r>
          </a:p>
        </p:txBody>
      </p:sp>
      <p:pic>
        <p:nvPicPr>
          <p:cNvPr id="601" name="ACT#3.jpg" descr="ACT#3.jpg"/>
          <p:cNvPicPr>
            <a:picLocks noChangeAspect="1"/>
          </p:cNvPicPr>
          <p:nvPr/>
        </p:nvPicPr>
        <p:blipFill>
          <a:blip r:embed="rId2">
            <a:extLst/>
          </a:blip>
          <a:stretch>
            <a:fillRect/>
          </a:stretch>
        </p:blipFill>
        <p:spPr>
          <a:xfrm>
            <a:off x="7021512" y="5087937"/>
            <a:ext cx="11129359" cy="3104757"/>
          </a:xfrm>
          <a:prstGeom prst="rect">
            <a:avLst/>
          </a:prstGeom>
          <a:ln w="12700">
            <a:miter lim="400000"/>
          </a:ln>
        </p:spPr>
      </p:pic>
    </p:spTree>
  </p:cSld>
  <p:clrMapOvr>
    <a:masterClrMapping/>
  </p:clrMapOvr>
  <p:transition xmlns:p14="http://schemas.microsoft.com/office/powerpoint/2010/main" spd="med" advClick="1"/>
</p:sld>
</file>

<file path=ppt/slides/slide19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03" name="Double-click to edit"/>
          <p:cNvSpPr txBox="1"/>
          <p:nvPr>
            <p:ph type="title"/>
          </p:nvPr>
        </p:nvSpPr>
        <p:spPr>
          <a:xfrm>
            <a:off x="230776" y="357187"/>
            <a:ext cx="23922448" cy="13140129"/>
          </a:xfrm>
          <a:prstGeom prst="rect">
            <a:avLst/>
          </a:prstGeom>
        </p:spPr>
        <p:txBody>
          <a:bodyPr/>
          <a:lstStyle/>
          <a:p>
            <a:pPr defTabSz="558641">
              <a:defRPr sz="7616"/>
            </a:pPr>
          </a:p>
          <a:p>
            <a:pPr defTabSz="558641">
              <a:defRPr sz="7616"/>
            </a:pPr>
          </a:p>
          <a:p>
            <a:pPr defTabSz="558641">
              <a:defRPr sz="7616"/>
            </a:pPr>
          </a:p>
          <a:p>
            <a:pPr defTabSz="558641">
              <a:defRPr sz="7616"/>
            </a:pPr>
          </a:p>
          <a:p>
            <a:pPr defTabSz="558641">
              <a:defRPr sz="7616"/>
            </a:pPr>
          </a:p>
          <a:p>
            <a:pPr defTabSz="558641">
              <a:defRPr sz="7616"/>
            </a:pPr>
          </a:p>
          <a:p>
            <a:pPr defTabSz="558641">
              <a:defRPr sz="7616"/>
            </a:pPr>
          </a:p>
          <a:p>
            <a:pPr defTabSz="558641">
              <a:defRPr sz="7616"/>
            </a:pPr>
          </a:p>
          <a:p>
            <a:pPr defTabSz="558641">
              <a:defRPr sz="7616"/>
            </a:pPr>
          </a:p>
          <a:p>
            <a:pPr defTabSz="558641">
              <a:defRPr sz="7616"/>
            </a:pPr>
          </a:p>
        </p:txBody>
      </p:sp>
      <p:pic>
        <p:nvPicPr>
          <p:cNvPr id="604" name="ACT#4jpeg.jpeg" descr="ACT#4jpeg.jpeg"/>
          <p:cNvPicPr>
            <a:picLocks noChangeAspect="1"/>
          </p:cNvPicPr>
          <p:nvPr/>
        </p:nvPicPr>
        <p:blipFill>
          <a:blip r:embed="rId2">
            <a:extLst/>
          </a:blip>
          <a:stretch>
            <a:fillRect/>
          </a:stretch>
        </p:blipFill>
        <p:spPr>
          <a:xfrm>
            <a:off x="6818623" y="-4094068"/>
            <a:ext cx="11787591" cy="20955716"/>
          </a:xfrm>
          <a:prstGeom prst="rect">
            <a:avLst/>
          </a:prstGeom>
          <a:ln w="12700">
            <a:miter lim="400000"/>
          </a:ln>
        </p:spPr>
      </p:pic>
      <p:sp>
        <p:nvSpPr>
          <p:cNvPr id="605" name="Arrow"/>
          <p:cNvSpPr/>
          <p:nvPr/>
        </p:nvSpPr>
        <p:spPr>
          <a:xfrm>
            <a:off x="6294437" y="3984625"/>
            <a:ext cx="1270001" cy="1270000"/>
          </a:xfrm>
          <a:prstGeom prst="rightArrow">
            <a:avLst>
              <a:gd name="adj1" fmla="val 32000"/>
              <a:gd name="adj2" fmla="val 64000"/>
            </a:avLst>
          </a:prstGeom>
          <a:solidFill>
            <a:schemeClr val="accent1">
              <a:lumOff val="13529"/>
            </a:schemeClr>
          </a:solidFill>
          <a:ln w="12700">
            <a:miter lim="400000"/>
          </a:ln>
        </p:spPr>
        <p:txBody>
          <a:bodyPr lIns="71437" tIns="71437" rIns="71437" bIns="71437" anchor="ctr"/>
          <a:lstStyle/>
          <a:p>
            <a:pPr>
              <a:defRPr b="0" sz="3000">
                <a:latin typeface="+mn-lt"/>
                <a:ea typeface="+mn-ea"/>
                <a:cs typeface="+mn-cs"/>
                <a:sym typeface="Helvetica Neue Medium"/>
              </a:defRPr>
            </a:pPr>
          </a:p>
        </p:txBody>
      </p:sp>
    </p:spTree>
  </p:cSld>
  <p:clrMapOvr>
    <a:masterClrMapping/>
  </p:clrMapOvr>
  <p:transition xmlns:p14="http://schemas.microsoft.com/office/powerpoint/2010/main" spd="med" advClick="1"/>
</p:sld>
</file>

<file path=ppt/slides/slide19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07" name="Thomas Sowell:…"/>
          <p:cNvSpPr txBox="1"/>
          <p:nvPr>
            <p:ph type="title"/>
          </p:nvPr>
        </p:nvSpPr>
        <p:spPr>
          <a:xfrm>
            <a:off x="203243" y="357187"/>
            <a:ext cx="23977514" cy="13095109"/>
          </a:xfrm>
          <a:prstGeom prst="rect">
            <a:avLst/>
          </a:prstGeom>
        </p:spPr>
        <p:txBody>
          <a:bodyPr/>
          <a:lstStyle/>
          <a:p>
            <a:pPr>
              <a:defRPr sz="9500">
                <a:solidFill>
                  <a:srgbClr val="FFD479"/>
                </a:solidFill>
                <a:latin typeface="Arial Narrow"/>
                <a:ea typeface="Arial Narrow"/>
                <a:cs typeface="Arial Narrow"/>
                <a:sym typeface="Arial Narrow"/>
              </a:defRPr>
            </a:pPr>
            <a:r>
              <a:t>Thomas Sowell:</a:t>
            </a:r>
          </a:p>
          <a:p>
            <a:pPr>
              <a:defRPr sz="9500">
                <a:latin typeface="Arial Narrow"/>
                <a:ea typeface="Arial Narrow"/>
                <a:cs typeface="Arial Narrow"/>
                <a:sym typeface="Arial Narrow"/>
              </a:defRPr>
            </a:pPr>
          </a:p>
          <a:p>
            <a:pPr>
              <a:defRPr sz="9500">
                <a:latin typeface="Arial Narrow"/>
                <a:ea typeface="Arial Narrow"/>
                <a:cs typeface="Arial Narrow"/>
                <a:sym typeface="Arial Narrow"/>
              </a:defRPr>
            </a:pPr>
            <a:r>
              <a:t>Parents are the greatest obstacle to any brainwashing of children…If parents cannot be gotten out of the picture or at least moved to the periphery, the whole </a:t>
            </a:r>
            <a:r>
              <a:rPr>
                <a:solidFill>
                  <a:srgbClr val="FFD479"/>
                </a:solidFill>
              </a:rPr>
              <a:t>brainwashing </a:t>
            </a:r>
            <a:r>
              <a:t>operation is jeopardized. </a:t>
            </a:r>
          </a:p>
        </p:txBody>
      </p:sp>
    </p:spTree>
  </p:cSld>
  <p:clrMapOvr>
    <a:masterClrMapping/>
  </p:clrMapOvr>
  <p:transition xmlns:p14="http://schemas.microsoft.com/office/powerpoint/2010/main" spd="med" advClick="1"/>
</p:sld>
</file>

<file path=ppt/slides/slide19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09" name="Carolyn Warner Was Arizona Superintendent of Public Instruction When She Declared:…"/>
          <p:cNvSpPr txBox="1"/>
          <p:nvPr>
            <p:ph type="title"/>
          </p:nvPr>
        </p:nvSpPr>
        <p:spPr>
          <a:xfrm>
            <a:off x="-43440" y="357187"/>
            <a:ext cx="24028860" cy="13109619"/>
          </a:xfrm>
          <a:prstGeom prst="rect">
            <a:avLst/>
          </a:prstGeom>
        </p:spPr>
        <p:txBody>
          <a:bodyPr/>
          <a:lstStyle/>
          <a:p>
            <a:pPr>
              <a:defRPr sz="9000">
                <a:solidFill>
                  <a:srgbClr val="FFD479"/>
                </a:solidFill>
                <a:latin typeface="Arial Narrow"/>
                <a:ea typeface="Arial Narrow"/>
                <a:cs typeface="Arial Narrow"/>
                <a:sym typeface="Arial Narrow"/>
              </a:defRPr>
            </a:pPr>
            <a:r>
              <a:t>Carolyn Warner Was Arizona Superintendent of Public Instruction When She Declared:</a:t>
            </a:r>
          </a:p>
          <a:p>
            <a:pPr>
              <a:defRPr sz="9000">
                <a:latin typeface="Arial Narrow"/>
                <a:ea typeface="Arial Narrow"/>
                <a:cs typeface="Arial Narrow"/>
                <a:sym typeface="Arial Narrow"/>
              </a:defRPr>
            </a:pPr>
          </a:p>
          <a:p>
            <a:pPr>
              <a:defRPr sz="9000">
                <a:latin typeface="Arial Narrow"/>
                <a:ea typeface="Arial Narrow"/>
                <a:cs typeface="Arial Narrow"/>
                <a:sym typeface="Arial Narrow"/>
              </a:defRPr>
            </a:pPr>
            <a:r>
              <a:t>Those who educate are more to be honored than those who bear the children. The latter gave them only life, </a:t>
            </a:r>
            <a:br/>
            <a:r>
              <a:t>the former teach them the art of living. </a:t>
            </a:r>
          </a:p>
          <a:p>
            <a:pPr>
              <a:defRPr sz="8000">
                <a:latin typeface="Arial Narrow"/>
                <a:ea typeface="Arial Narrow"/>
                <a:cs typeface="Arial Narrow"/>
                <a:sym typeface="Arial Narrow"/>
              </a:defRPr>
            </a:pPr>
          </a:p>
        </p:txBody>
      </p:sp>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9" name="Merriam-Webster Dictionary  Definition of Brainwashing…"/>
          <p:cNvSpPr txBox="1"/>
          <p:nvPr>
            <p:ph type="title"/>
          </p:nvPr>
        </p:nvSpPr>
        <p:spPr>
          <a:xfrm>
            <a:off x="304260" y="166687"/>
            <a:ext cx="23775480" cy="13001626"/>
          </a:xfrm>
          <a:prstGeom prst="rect">
            <a:avLst/>
          </a:prstGeom>
        </p:spPr>
        <p:txBody>
          <a:bodyPr/>
          <a:lstStyle/>
          <a:p>
            <a:pPr defTabSz="457200">
              <a:defRPr b="1" sz="8500">
                <a:solidFill>
                  <a:srgbClr val="FFD479"/>
                </a:solidFill>
                <a:latin typeface="Arial Narrow"/>
                <a:ea typeface="Arial Narrow"/>
                <a:cs typeface="Arial Narrow"/>
                <a:sym typeface="Arial Narrow"/>
              </a:defRPr>
            </a:pPr>
            <a:r>
              <a:t>Merriam-Webster Dictionary </a:t>
            </a:r>
            <a:br/>
            <a:r>
              <a:t>Definition of Brainwashing</a:t>
            </a:r>
          </a:p>
          <a:p>
            <a:pPr defTabSz="457200">
              <a:defRPr b="1" sz="5500">
                <a:latin typeface="Helvetica"/>
                <a:ea typeface="Helvetica"/>
                <a:cs typeface="Helvetica"/>
                <a:sym typeface="Helvetica"/>
              </a:defRPr>
            </a:pPr>
          </a:p>
          <a:p>
            <a:pPr defTabSz="457200">
              <a:defRPr b="1" sz="5500">
                <a:latin typeface="Helvetica"/>
                <a:ea typeface="Helvetica"/>
                <a:cs typeface="Helvetica"/>
                <a:sym typeface="Helvetica"/>
              </a:defRPr>
            </a:pPr>
          </a:p>
          <a:p>
            <a:pPr defTabSz="457200">
              <a:defRPr sz="6800">
                <a:latin typeface="Arial Narrow"/>
                <a:ea typeface="Arial Narrow"/>
                <a:cs typeface="Arial Narrow"/>
                <a:sym typeface="Arial Narrow"/>
              </a:defRPr>
            </a:pPr>
            <a:r>
              <a:t>-A forcible indoctrination to induce someone to give up </a:t>
            </a:r>
          </a:p>
          <a:p>
            <a:pPr defTabSz="457200">
              <a:defRPr sz="6800">
                <a:latin typeface="Arial Narrow"/>
                <a:ea typeface="Arial Narrow"/>
                <a:cs typeface="Arial Narrow"/>
                <a:sym typeface="Arial Narrow"/>
              </a:defRPr>
            </a:pPr>
            <a:r>
              <a:t>basic political, social, or religious </a:t>
            </a:r>
            <a:r>
              <a:rPr>
                <a:solidFill>
                  <a:srgbClr val="FFD479"/>
                </a:solidFill>
              </a:rPr>
              <a:t>beliefs </a:t>
            </a:r>
            <a:r>
              <a:t>and </a:t>
            </a:r>
            <a:r>
              <a:rPr>
                <a:solidFill>
                  <a:srgbClr val="FFD479"/>
                </a:solidFill>
              </a:rPr>
              <a:t>attitudes</a:t>
            </a:r>
            <a:r>
              <a:t> </a:t>
            </a:r>
          </a:p>
          <a:p>
            <a:pPr defTabSz="457200">
              <a:defRPr sz="6800">
                <a:latin typeface="Arial Narrow"/>
                <a:ea typeface="Arial Narrow"/>
                <a:cs typeface="Arial Narrow"/>
                <a:sym typeface="Arial Narrow"/>
              </a:defRPr>
            </a:pPr>
            <a:r>
              <a:t>and to accept contrasting regimented ideas;</a:t>
            </a:r>
          </a:p>
          <a:p>
            <a:pPr defTabSz="457200">
              <a:defRPr sz="6800">
                <a:latin typeface="Arial Narrow"/>
                <a:ea typeface="Arial Narrow"/>
                <a:cs typeface="Arial Narrow"/>
                <a:sym typeface="Arial Narrow"/>
              </a:defRPr>
            </a:pPr>
          </a:p>
          <a:p>
            <a:pPr defTabSz="457200">
              <a:defRPr sz="6800">
                <a:latin typeface="Arial Narrow"/>
                <a:ea typeface="Arial Narrow"/>
                <a:cs typeface="Arial Narrow"/>
                <a:sym typeface="Arial Narrow"/>
              </a:defRPr>
            </a:pPr>
            <a:r>
              <a:t>-persuasion by </a:t>
            </a:r>
            <a:r>
              <a:rPr>
                <a:solidFill>
                  <a:srgbClr val="FFD479"/>
                </a:solidFill>
              </a:rPr>
              <a:t>propaganda</a:t>
            </a:r>
            <a:r>
              <a:t> or </a:t>
            </a:r>
            <a:r>
              <a:rPr>
                <a:solidFill>
                  <a:srgbClr val="FFD479"/>
                </a:solidFill>
              </a:rPr>
              <a:t>salesmanship</a:t>
            </a:r>
            <a:endParaRPr>
              <a:solidFill>
                <a:srgbClr val="FFD479"/>
              </a:solidFill>
            </a:endParaRPr>
          </a:p>
        </p:txBody>
      </p:sp>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9" name="[The] Beatles were trained at his ashram in Haridwar…"/>
          <p:cNvSpPr txBox="1"/>
          <p:nvPr>
            <p:ph type="title"/>
          </p:nvPr>
        </p:nvSpPr>
        <p:spPr>
          <a:xfrm>
            <a:off x="259146" y="357187"/>
            <a:ext cx="23629443" cy="13131293"/>
          </a:xfrm>
          <a:prstGeom prst="rect">
            <a:avLst/>
          </a:prstGeom>
        </p:spPr>
        <p:txBody>
          <a:bodyPr/>
          <a:lstStyle/>
          <a:p>
            <a:pPr defTabSz="355600">
              <a:defRPr sz="1200">
                <a:solidFill>
                  <a:srgbClr val="454545"/>
                </a:solidFill>
                <a:latin typeface="Helvetica Neue"/>
                <a:ea typeface="Helvetica Neue"/>
                <a:cs typeface="Helvetica Neue"/>
                <a:sym typeface="Helvetica Neue"/>
              </a:defRPr>
            </a:pPr>
            <a:r>
              <a:rPr sz="9000">
                <a:solidFill>
                  <a:srgbClr val="FFFFFF"/>
                </a:solidFill>
                <a:latin typeface="Arial Narrow"/>
                <a:ea typeface="Arial Narrow"/>
                <a:cs typeface="Arial Narrow"/>
                <a:sym typeface="Arial Narrow"/>
              </a:rPr>
              <a:t>[The] Beatles were trained at his ashram in </a:t>
            </a:r>
            <a:r>
              <a:rPr sz="9000">
                <a:solidFill>
                  <a:srgbClr val="FFFFFF"/>
                </a:solidFill>
                <a:latin typeface="Arial Narrow"/>
                <a:ea typeface="Arial Narrow"/>
                <a:cs typeface="Arial Narrow"/>
                <a:sym typeface="Arial Narrow"/>
                <a:hlinkClick r:id="rId2" invalidUrl="" action="" tgtFrame="" tooltip="" history="1" highlightClick="0" endSnd="0"/>
              </a:rPr>
              <a:t>Haridwar</a:t>
            </a:r>
            <a:r>
              <a:rPr sz="9000">
                <a:solidFill>
                  <a:srgbClr val="FFFFFF"/>
                </a:solidFill>
                <a:latin typeface="Arial Narrow"/>
                <a:ea typeface="Arial Narrow"/>
                <a:cs typeface="Arial Narrow"/>
                <a:sym typeface="Arial Narrow"/>
              </a:rPr>
              <a:t> </a:t>
            </a:r>
            <a:endParaRPr sz="9000">
              <a:solidFill>
                <a:srgbClr val="FFFFFF"/>
              </a:solidFill>
              <a:latin typeface="Arial Narrow"/>
              <a:ea typeface="Arial Narrow"/>
              <a:cs typeface="Arial Narrow"/>
              <a:sym typeface="Arial Narrow"/>
            </a:endParaRPr>
          </a:p>
          <a:p>
            <a:pPr defTabSz="355600">
              <a:defRPr sz="1200">
                <a:solidFill>
                  <a:srgbClr val="454545"/>
                </a:solidFill>
                <a:latin typeface="Helvetica Neue"/>
                <a:ea typeface="Helvetica Neue"/>
                <a:cs typeface="Helvetica Neue"/>
                <a:sym typeface="Helvetica Neue"/>
              </a:defRPr>
            </a:pPr>
            <a:r>
              <a:rPr sz="9000">
                <a:solidFill>
                  <a:srgbClr val="FFFFFF"/>
                </a:solidFill>
                <a:latin typeface="Arial Narrow"/>
                <a:ea typeface="Arial Narrow"/>
                <a:cs typeface="Arial Narrow"/>
                <a:sym typeface="Arial Narrow"/>
              </a:rPr>
              <a:t>in India [in] how to meditate; Mia Farrow and other useful idiots from Hollywood visited his school </a:t>
            </a:r>
            <a:endParaRPr sz="9000">
              <a:solidFill>
                <a:srgbClr val="FFFFFF"/>
              </a:solidFill>
              <a:latin typeface="Arial Narrow"/>
              <a:ea typeface="Arial Narrow"/>
              <a:cs typeface="Arial Narrow"/>
              <a:sym typeface="Arial Narrow"/>
            </a:endParaRPr>
          </a:p>
          <a:p>
            <a:pPr defTabSz="355600">
              <a:defRPr sz="1200">
                <a:solidFill>
                  <a:srgbClr val="454545"/>
                </a:solidFill>
                <a:latin typeface="Helvetica Neue"/>
                <a:ea typeface="Helvetica Neue"/>
                <a:cs typeface="Helvetica Neue"/>
                <a:sym typeface="Helvetica Neue"/>
              </a:defRPr>
            </a:pPr>
            <a:r>
              <a:rPr sz="9000">
                <a:solidFill>
                  <a:srgbClr val="FFFFFF"/>
                </a:solidFill>
                <a:latin typeface="Arial Narrow"/>
                <a:ea typeface="Arial Narrow"/>
                <a:cs typeface="Arial Narrow"/>
                <a:sym typeface="Arial Narrow"/>
              </a:rPr>
              <a:t>and they returned back to [the] United States </a:t>
            </a:r>
            <a:endParaRPr sz="9000">
              <a:solidFill>
                <a:srgbClr val="FFFFFF"/>
              </a:solidFill>
              <a:latin typeface="Arial Narrow"/>
              <a:ea typeface="Arial Narrow"/>
              <a:cs typeface="Arial Narrow"/>
              <a:sym typeface="Arial Narrow"/>
            </a:endParaRPr>
          </a:p>
          <a:p>
            <a:pPr defTabSz="355600">
              <a:defRPr sz="1200">
                <a:solidFill>
                  <a:srgbClr val="454545"/>
                </a:solidFill>
                <a:latin typeface="Helvetica Neue"/>
                <a:ea typeface="Helvetica Neue"/>
                <a:cs typeface="Helvetica Neue"/>
                <a:sym typeface="Helvetica Neue"/>
              </a:defRPr>
            </a:pPr>
            <a:r>
              <a:rPr sz="9000">
                <a:solidFill>
                  <a:srgbClr val="FFFFFF"/>
                </a:solidFill>
                <a:latin typeface="Arial Narrow"/>
                <a:ea typeface="Arial Narrow"/>
                <a:cs typeface="Arial Narrow"/>
                <a:sym typeface="Arial Narrow"/>
              </a:rPr>
              <a:t>absolutely zonked out of their minds with marijuana, hashish, and crazy ideas of meditation.</a:t>
            </a:r>
          </a:p>
        </p:txBody>
      </p:sp>
    </p:spTree>
  </p:cSld>
  <p:clrMapOvr>
    <a:masterClrMapping/>
  </p:clrMapOvr>
  <p:transition xmlns:p14="http://schemas.microsoft.com/office/powerpoint/2010/main" spd="med" advClick="1"/>
</p:sld>
</file>

<file path=ppt/slides/slide20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11" name="In Her Book, The Story of the Trapp Family Singers Maria Trapp Recalls:…"/>
          <p:cNvSpPr txBox="1"/>
          <p:nvPr>
            <p:ph type="title"/>
          </p:nvPr>
        </p:nvSpPr>
        <p:spPr>
          <a:xfrm>
            <a:off x="218126" y="357187"/>
            <a:ext cx="23947748" cy="13001626"/>
          </a:xfrm>
          <a:prstGeom prst="rect">
            <a:avLst/>
          </a:prstGeom>
        </p:spPr>
        <p:txBody>
          <a:bodyPr/>
          <a:lstStyle/>
          <a:p>
            <a:pPr defTabSz="755808">
              <a:defRPr sz="8740">
                <a:solidFill>
                  <a:srgbClr val="FFD479"/>
                </a:solidFill>
                <a:latin typeface="Arial Narrow"/>
                <a:ea typeface="Arial Narrow"/>
                <a:cs typeface="Arial Narrow"/>
                <a:sym typeface="Arial Narrow"/>
              </a:defRPr>
            </a:pPr>
            <a:r>
              <a:t>In Her Book, The Story of the Trapp Family Singers Maria Trapp Recalls:</a:t>
            </a:r>
          </a:p>
          <a:p>
            <a:pPr defTabSz="755808">
              <a:defRPr sz="8740">
                <a:latin typeface="Arial Narrow"/>
                <a:ea typeface="Arial Narrow"/>
                <a:cs typeface="Arial Narrow"/>
                <a:sym typeface="Arial Narrow"/>
              </a:defRPr>
            </a:pPr>
          </a:p>
          <a:p>
            <a:pPr defTabSz="755808">
              <a:defRPr sz="8740">
                <a:latin typeface="Arial Narrow"/>
                <a:ea typeface="Arial Narrow"/>
                <a:cs typeface="Arial Narrow"/>
                <a:sym typeface="Arial Narrow"/>
              </a:defRPr>
            </a:pPr>
            <a:r>
              <a:t>This morning we were told [by the Nazis] at the [school] assembly that our parents are nice, old-fashioned people who don’t understand the new Party. We should leave them alone and not bother. We are the hope of the nation, the hope of the world. We should never mention at home what learn at school. </a:t>
            </a:r>
          </a:p>
        </p:txBody>
      </p:sp>
    </p:spTree>
  </p:cSld>
  <p:clrMapOvr>
    <a:masterClrMapping/>
  </p:clrMapOvr>
  <p:transition xmlns:p14="http://schemas.microsoft.com/office/powerpoint/2010/main" spd="med" advClick="1"/>
</p:sld>
</file>

<file path=ppt/slides/slide20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13" name="Nebraska State Senator (future U.S. Congressman)…"/>
          <p:cNvSpPr txBox="1"/>
          <p:nvPr>
            <p:ph type="title"/>
          </p:nvPr>
        </p:nvSpPr>
        <p:spPr>
          <a:xfrm>
            <a:off x="257379" y="357187"/>
            <a:ext cx="23231513" cy="13001626"/>
          </a:xfrm>
          <a:prstGeom prst="rect">
            <a:avLst/>
          </a:prstGeom>
        </p:spPr>
        <p:txBody>
          <a:bodyPr/>
          <a:lstStyle/>
          <a:p>
            <a:pPr defTabSz="457200">
              <a:defRPr sz="7000">
                <a:latin typeface="Arial Narrow"/>
                <a:ea typeface="Arial Narrow"/>
                <a:cs typeface="Arial Narrow"/>
                <a:sym typeface="Arial Narrow"/>
              </a:defRPr>
            </a:pPr>
            <a:r>
              <a:rPr b="1">
                <a:solidFill>
                  <a:srgbClr val="FFD479"/>
                </a:solidFill>
              </a:rPr>
              <a:t>Nebraska State Senator (future U.S. Congressman) </a:t>
            </a:r>
            <a:endParaRPr b="1">
              <a:solidFill>
                <a:srgbClr val="FFD479"/>
              </a:solidFill>
            </a:endParaRPr>
          </a:p>
          <a:p>
            <a:pPr defTabSz="457200">
              <a:defRPr sz="7000">
                <a:latin typeface="Arial Narrow"/>
                <a:ea typeface="Arial Narrow"/>
                <a:cs typeface="Arial Narrow"/>
                <a:sym typeface="Arial Narrow"/>
              </a:defRPr>
            </a:pPr>
            <a:r>
              <a:rPr b="1">
                <a:solidFill>
                  <a:srgbClr val="FFD479"/>
                </a:solidFill>
              </a:rPr>
              <a:t>Peter Hoagland, on April 12, 1982 </a:t>
            </a:r>
            <a:endParaRPr b="1">
              <a:solidFill>
                <a:srgbClr val="FFD479"/>
              </a:solidFill>
            </a:endParaRPr>
          </a:p>
          <a:p>
            <a:pPr defTabSz="457200">
              <a:defRPr sz="7000">
                <a:latin typeface="Arial Narrow"/>
                <a:ea typeface="Arial Narrow"/>
                <a:cs typeface="Arial Narrow"/>
                <a:sym typeface="Arial Narrow"/>
              </a:defRPr>
            </a:pPr>
            <a:r>
              <a:rPr b="1">
                <a:solidFill>
                  <a:srgbClr val="FFD479"/>
                </a:solidFill>
              </a:rPr>
              <a:t>on Channel 6 television, in Omaha declared:</a:t>
            </a:r>
            <a:r>
              <a:t> </a:t>
            </a:r>
          </a:p>
          <a:p>
            <a:pPr defTabSz="457200">
              <a:defRPr sz="7000">
                <a:latin typeface="Arial Narrow"/>
                <a:ea typeface="Arial Narrow"/>
                <a:cs typeface="Arial Narrow"/>
                <a:sym typeface="Arial Narrow"/>
              </a:defRPr>
            </a:pPr>
          </a:p>
          <a:p>
            <a:pPr defTabSz="457200">
              <a:defRPr sz="7000">
                <a:latin typeface="Arial Narrow"/>
                <a:ea typeface="Arial Narrow"/>
                <a:cs typeface="Arial Narrow"/>
                <a:sym typeface="Arial Narrow"/>
              </a:defRPr>
            </a:pPr>
            <a:r>
              <a:t>"What we are most interested in, of course, are the children themselves. I don't think any of us in the legislature have any quarrel with the right of the Reverend (Everett Sileven) or the members of his flock to practice their religion, but we don't think that they should be entitled to impose decisions or religious philosophies on their children, which could seriously</a:t>
            </a:r>
            <a:r>
              <a:rPr>
                <a:solidFill>
                  <a:srgbClr val="FFD479"/>
                </a:solidFill>
              </a:rPr>
              <a:t> undermine</a:t>
            </a:r>
            <a:r>
              <a:t> those children's ability to deal </a:t>
            </a:r>
          </a:p>
          <a:p>
            <a:pPr defTabSz="457200">
              <a:defRPr sz="7000">
                <a:latin typeface="Arial Narrow"/>
                <a:ea typeface="Arial Narrow"/>
                <a:cs typeface="Arial Narrow"/>
                <a:sym typeface="Arial Narrow"/>
              </a:defRPr>
            </a:pPr>
            <a:r>
              <a:t>in this complicated world when they grow up."</a:t>
            </a:r>
          </a:p>
        </p:txBody>
      </p:sp>
    </p:spTree>
  </p:cSld>
  <p:clrMapOvr>
    <a:masterClrMapping/>
  </p:clrMapOvr>
  <p:transition xmlns:p14="http://schemas.microsoft.com/office/powerpoint/2010/main" spd="med" advClick="1"/>
</p:sld>
</file>

<file path=ppt/slides/slide20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15" name="This Statement by John Dunphy Was First Published in the January/February 1983 Humanist Magazine:…"/>
          <p:cNvSpPr txBox="1"/>
          <p:nvPr>
            <p:ph type="title"/>
          </p:nvPr>
        </p:nvSpPr>
        <p:spPr>
          <a:xfrm>
            <a:off x="168640" y="357187"/>
            <a:ext cx="23754365" cy="13241425"/>
          </a:xfrm>
          <a:prstGeom prst="rect">
            <a:avLst/>
          </a:prstGeom>
        </p:spPr>
        <p:txBody>
          <a:bodyPr/>
          <a:lstStyle/>
          <a:p>
            <a:pPr>
              <a:defRPr sz="9000">
                <a:solidFill>
                  <a:srgbClr val="FFD479"/>
                </a:solidFill>
                <a:latin typeface="Arial Narrow"/>
                <a:ea typeface="Arial Narrow"/>
                <a:cs typeface="Arial Narrow"/>
                <a:sym typeface="Arial Narrow"/>
              </a:defRPr>
            </a:pPr>
            <a:r>
              <a:t>This Statement by John Dunphy Was First Published in the January/February 1983 Humanist Magazine:</a:t>
            </a:r>
          </a:p>
          <a:p>
            <a:pPr>
              <a:defRPr sz="9000">
                <a:latin typeface="Arial Narrow"/>
                <a:ea typeface="Arial Narrow"/>
                <a:cs typeface="Arial Narrow"/>
                <a:sym typeface="Arial Narrow"/>
              </a:defRPr>
            </a:pPr>
          </a:p>
          <a:p>
            <a:pPr>
              <a:defRPr sz="9000">
                <a:latin typeface="Arial Narrow"/>
                <a:ea typeface="Arial Narrow"/>
                <a:cs typeface="Arial Narrow"/>
                <a:sym typeface="Arial Narrow"/>
              </a:defRPr>
            </a:pPr>
          </a:p>
          <a:p>
            <a:pPr>
              <a:defRPr sz="9000">
                <a:latin typeface="Arial Narrow"/>
                <a:ea typeface="Arial Narrow"/>
                <a:cs typeface="Arial Narrow"/>
                <a:sym typeface="Arial Narrow"/>
              </a:defRPr>
            </a:pPr>
            <a:r>
              <a:t>I am convinced that the battle for humankind’s future must be waged and won in the public school classroom by teachers…These teachers must embody the same selfless dedication as the most rabid fundamentalist preachers for they will be ministers of another sort, </a:t>
            </a:r>
          </a:p>
        </p:txBody>
      </p:sp>
    </p:spTree>
  </p:cSld>
  <p:clrMapOvr>
    <a:masterClrMapping/>
  </p:clrMapOvr>
  <p:transition xmlns:p14="http://schemas.microsoft.com/office/powerpoint/2010/main" spd="med" advClick="1"/>
</p:sld>
</file>

<file path=ppt/slides/slide20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17" name="utilizing a classroom instead of a pulpit to convey humanist values in whatever subject they teach, regardless of the education level — preschool, day-care or large state university. The classroom must and will become an arena of conflict between the old"/>
          <p:cNvSpPr txBox="1"/>
          <p:nvPr>
            <p:ph type="title"/>
          </p:nvPr>
        </p:nvSpPr>
        <p:spPr>
          <a:xfrm>
            <a:off x="174128" y="357187"/>
            <a:ext cx="23828147" cy="13116410"/>
          </a:xfrm>
          <a:prstGeom prst="rect">
            <a:avLst/>
          </a:prstGeom>
        </p:spPr>
        <p:txBody>
          <a:bodyPr/>
          <a:lstStyle/>
          <a:p>
            <a:pPr>
              <a:defRPr sz="9000">
                <a:latin typeface="Arial Narrow"/>
                <a:ea typeface="Arial Narrow"/>
                <a:cs typeface="Arial Narrow"/>
                <a:sym typeface="Arial Narrow"/>
              </a:defRPr>
            </a:pPr>
            <a:r>
              <a:t>utilizing a classroom instead of a pulpit to convey humanist values in whatever subject they teach, regardless of the education level — preschool, day-care or large state university. The classroom must and will become an arena of conflict between the old and the new — the rotting corpse of Christianity, together with all its adjacent evils and misery, and the new faith </a:t>
            </a:r>
          </a:p>
          <a:p>
            <a:pPr>
              <a:defRPr sz="9000">
                <a:latin typeface="Arial Narrow"/>
                <a:ea typeface="Arial Narrow"/>
                <a:cs typeface="Arial Narrow"/>
                <a:sym typeface="Arial Narrow"/>
              </a:defRPr>
            </a:pPr>
            <a:r>
              <a:t>of humanism. Humanism will emerge triumphant. </a:t>
            </a:r>
          </a:p>
          <a:p>
            <a:pPr>
              <a:defRPr sz="9000">
                <a:latin typeface="Arial Narrow"/>
                <a:ea typeface="Arial Narrow"/>
                <a:cs typeface="Arial Narrow"/>
                <a:sym typeface="Arial Narrow"/>
              </a:defRPr>
            </a:pPr>
            <a:r>
              <a:t>It must if the family of humankind is to survive. </a:t>
            </a:r>
          </a:p>
        </p:txBody>
      </p:sp>
    </p:spTree>
  </p:cSld>
  <p:clrMapOvr>
    <a:masterClrMapping/>
  </p:clrMapOvr>
  <p:transition xmlns:p14="http://schemas.microsoft.com/office/powerpoint/2010/main" spd="med" advClick="1"/>
</p:sld>
</file>

<file path=ppt/slides/slide20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19" name="March 20, 1952, Congressional Record U.S. Senator William Jenner:…"/>
          <p:cNvSpPr txBox="1"/>
          <p:nvPr>
            <p:ph type="title"/>
          </p:nvPr>
        </p:nvSpPr>
        <p:spPr>
          <a:xfrm>
            <a:off x="125666" y="357187"/>
            <a:ext cx="24132668" cy="13001626"/>
          </a:xfrm>
          <a:prstGeom prst="rect">
            <a:avLst/>
          </a:prstGeom>
        </p:spPr>
        <p:txBody>
          <a:bodyPr/>
          <a:lstStyle/>
          <a:p>
            <a:pPr defTabSz="780454">
              <a:defRPr sz="8550">
                <a:solidFill>
                  <a:srgbClr val="FFD479"/>
                </a:solidFill>
                <a:latin typeface="Arial Narrow"/>
                <a:ea typeface="Arial Narrow"/>
                <a:cs typeface="Arial Narrow"/>
                <a:sym typeface="Arial Narrow"/>
              </a:defRPr>
            </a:pPr>
            <a:r>
              <a:t>March 20, 1952, Congressional Record</a:t>
            </a:r>
            <a:br/>
            <a:r>
              <a:t>U.S. Senator William Jenner:</a:t>
            </a:r>
          </a:p>
          <a:p>
            <a:pPr defTabSz="780454">
              <a:defRPr sz="8550">
                <a:latin typeface="Arial Narrow"/>
                <a:ea typeface="Arial Narrow"/>
                <a:cs typeface="Arial Narrow"/>
                <a:sym typeface="Arial Narrow"/>
              </a:defRPr>
            </a:pPr>
          </a:p>
          <a:p>
            <a:pPr defTabSz="780454">
              <a:defRPr sz="8550">
                <a:latin typeface="Arial Narrow"/>
                <a:ea typeface="Arial Narrow"/>
                <a:cs typeface="Arial Narrow"/>
                <a:sym typeface="Arial Narrow"/>
              </a:defRPr>
            </a:pPr>
          </a:p>
          <a:p>
            <a:pPr defTabSz="780454">
              <a:defRPr sz="8550">
                <a:latin typeface="Arial Narrow"/>
                <a:ea typeface="Arial Narrow"/>
                <a:cs typeface="Arial Narrow"/>
                <a:sym typeface="Arial Narrow"/>
              </a:defRPr>
            </a:pPr>
            <a:r>
              <a:t>I want to make one thing clear. This war against our Constitution is not being fought way off in Madagascar or in Mandalay. It is being fought here — in our schools, our colleges, our churches, our women’s clubs. It is being fought with our money, channeled through the State Department. </a:t>
            </a:r>
          </a:p>
        </p:txBody>
      </p:sp>
    </p:spTree>
  </p:cSld>
  <p:clrMapOvr>
    <a:masterClrMapping/>
  </p:clrMapOvr>
  <p:transition xmlns:p14="http://schemas.microsoft.com/office/powerpoint/2010/main" spd="med" advClick="1"/>
</p:sld>
</file>

<file path=ppt/slides/slide20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21" name="It is being fought twenty-four hours a day — while we remain asleep. How many of you Senators know what the U.N. is doing to change the teaching of the children in your own hometown? The UN is at work there, every day and night, changing the teachers, ch"/>
          <p:cNvSpPr txBox="1"/>
          <p:nvPr>
            <p:ph type="title"/>
          </p:nvPr>
        </p:nvSpPr>
        <p:spPr>
          <a:xfrm>
            <a:off x="215335" y="357187"/>
            <a:ext cx="23813710" cy="13001626"/>
          </a:xfrm>
          <a:prstGeom prst="rect">
            <a:avLst/>
          </a:prstGeom>
        </p:spPr>
        <p:txBody>
          <a:bodyPr/>
          <a:lstStyle>
            <a:lvl1pPr>
              <a:defRPr sz="9500">
                <a:latin typeface="Arial Narrow"/>
                <a:ea typeface="Arial Narrow"/>
                <a:cs typeface="Arial Narrow"/>
                <a:sym typeface="Arial Narrow"/>
              </a:defRPr>
            </a:lvl1pPr>
          </a:lstStyle>
          <a:p>
            <a:pPr/>
            <a:r>
              <a:t>It is being fought twenty-four hours a day — while we remain asleep. How many of you Senators know what the U.N. is doing to change the teaching of the children in your own hometown? The UN is at work there, every day and night, changing the teachers, changing the teaching materials, changing the very words and tones — changing all the essential ideas</a:t>
            </a:r>
          </a:p>
        </p:txBody>
      </p:sp>
    </p:spTree>
  </p:cSld>
  <p:clrMapOvr>
    <a:masterClrMapping/>
  </p:clrMapOvr>
  <p:transition xmlns:p14="http://schemas.microsoft.com/office/powerpoint/2010/main" spd="med" advClick="1"/>
</p:sld>
</file>

<file path=ppt/slides/slide20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23" name="which we imagine our schools are teaching to our young folks. How in the name of heaven are we to sit here, approve these programs, appropriate our own peoples’ money — for such outrageous “orientation” of our own children, and of the men and women who t"/>
          <p:cNvSpPr txBox="1"/>
          <p:nvPr>
            <p:ph type="title"/>
          </p:nvPr>
        </p:nvSpPr>
        <p:spPr>
          <a:xfrm>
            <a:off x="251891" y="357187"/>
            <a:ext cx="23880218" cy="13001626"/>
          </a:xfrm>
          <a:prstGeom prst="rect">
            <a:avLst/>
          </a:prstGeom>
        </p:spPr>
        <p:txBody>
          <a:bodyPr/>
          <a:lstStyle>
            <a:lvl1pPr>
              <a:defRPr sz="9500">
                <a:latin typeface="Arial Narrow"/>
                <a:ea typeface="Arial Narrow"/>
                <a:cs typeface="Arial Narrow"/>
                <a:sym typeface="Arial Narrow"/>
              </a:defRPr>
            </a:lvl1pPr>
          </a:lstStyle>
          <a:p>
            <a:pPr/>
            <a:r>
              <a:t>which we imagine our schools are teaching to our young folks. How in the name of heaven are we to sit here, approve these programs, appropriate our own peoples’ money — for such outrageous “orientation” of our own children, and of the men and women who teach our children, in this nation’s schools?</a:t>
            </a:r>
          </a:p>
        </p:txBody>
      </p:sp>
    </p:spTree>
  </p:cSld>
  <p:clrMapOvr>
    <a:masterClrMapping/>
  </p:clrMapOvr>
  <p:transition xmlns:p14="http://schemas.microsoft.com/office/powerpoint/2010/main" spd="med" advClick="1"/>
</p:sld>
</file>

<file path=ppt/slides/slide20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25" name="October 1947, NEA Journal “On the Waging of Peace” by William Carr:…"/>
          <p:cNvSpPr txBox="1"/>
          <p:nvPr>
            <p:ph type="title"/>
          </p:nvPr>
        </p:nvSpPr>
        <p:spPr>
          <a:xfrm>
            <a:off x="287424" y="357187"/>
            <a:ext cx="23809152" cy="13215845"/>
          </a:xfrm>
          <a:prstGeom prst="rect">
            <a:avLst/>
          </a:prstGeom>
        </p:spPr>
        <p:txBody>
          <a:bodyPr/>
          <a:lstStyle/>
          <a:p>
            <a:pPr>
              <a:defRPr sz="9000">
                <a:solidFill>
                  <a:srgbClr val="FFD479"/>
                </a:solidFill>
                <a:latin typeface="Arial Narrow"/>
                <a:ea typeface="Arial Narrow"/>
                <a:cs typeface="Arial Narrow"/>
                <a:sym typeface="Arial Narrow"/>
              </a:defRPr>
            </a:pPr>
            <a:r>
              <a:t>October 1947, </a:t>
            </a:r>
            <a:r>
              <a:rPr i="1"/>
              <a:t>NEA Journal</a:t>
            </a:r>
            <a:br>
              <a:rPr i="1"/>
            </a:br>
            <a:r>
              <a:rPr i="1"/>
              <a:t>“On the Waging of Peace” by William Carr:</a:t>
            </a:r>
          </a:p>
          <a:p>
            <a:pPr>
              <a:defRPr sz="9000">
                <a:latin typeface="Arial Narrow"/>
                <a:ea typeface="Arial Narrow"/>
                <a:cs typeface="Arial Narrow"/>
                <a:sym typeface="Arial Narrow"/>
              </a:defRPr>
            </a:pPr>
          </a:p>
          <a:p>
            <a:pPr>
              <a:defRPr sz="9000">
                <a:latin typeface="Arial Narrow"/>
                <a:ea typeface="Arial Narrow"/>
                <a:cs typeface="Arial Narrow"/>
                <a:sym typeface="Arial Narrow"/>
              </a:defRPr>
            </a:pPr>
            <a:r>
              <a:t>As you teach about the United Nations, lay the ground for a stronger United Nations by developing in your students a sense of world community. The United Nations should be transformed into a limited world government. The psychological foundations for wider loyalties must be laid…</a:t>
            </a:r>
          </a:p>
        </p:txBody>
      </p:sp>
    </p:spTree>
  </p:cSld>
  <p:clrMapOvr>
    <a:masterClrMapping/>
  </p:clrMapOvr>
  <p:transition xmlns:p14="http://schemas.microsoft.com/office/powerpoint/2010/main" spd="med" advClick="1"/>
</p:sld>
</file>

<file path=ppt/slides/slide20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27" name="Teach about the various proposals that have been made for strengthening the United Nations and the establishment of world law. Teach those attitudes which will result ultimately in the creation of a world citizenship and world government…We cannot direct"/>
          <p:cNvSpPr txBox="1"/>
          <p:nvPr>
            <p:ph type="title"/>
          </p:nvPr>
        </p:nvSpPr>
        <p:spPr>
          <a:xfrm>
            <a:off x="264262" y="357187"/>
            <a:ext cx="23855476" cy="13177429"/>
          </a:xfrm>
          <a:prstGeom prst="rect">
            <a:avLst/>
          </a:prstGeom>
        </p:spPr>
        <p:txBody>
          <a:bodyPr/>
          <a:lstStyle>
            <a:lvl1pPr>
              <a:defRPr sz="9500">
                <a:latin typeface="Arial Narrow"/>
                <a:ea typeface="Arial Narrow"/>
                <a:cs typeface="Arial Narrow"/>
                <a:sym typeface="Arial Narrow"/>
              </a:defRPr>
            </a:lvl1pPr>
          </a:lstStyle>
          <a:p>
            <a:pPr/>
            <a:r>
              <a:t>Teach about the various proposals that have been made for strengthening the United Nations and the establishment of world law. Teach those attitudes which will result ultimately in the creation of a world citizenship and world government…We cannot directly teach loyalty to a society that does not yet exist,</a:t>
            </a:r>
          </a:p>
        </p:txBody>
      </p:sp>
    </p:spTree>
  </p:cSld>
  <p:clrMapOvr>
    <a:masterClrMapping/>
  </p:clrMapOvr>
  <p:transition xmlns:p14="http://schemas.microsoft.com/office/powerpoint/2010/main" spd="med" advClick="1"/>
</p:sld>
</file>

<file path=ppt/slides/slide20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29" name="but we can and should teach those skills and attitudes which will help to create a society in which world citizenship is possible."/>
          <p:cNvSpPr txBox="1"/>
          <p:nvPr>
            <p:ph type="title"/>
          </p:nvPr>
        </p:nvSpPr>
        <p:spPr>
          <a:xfrm>
            <a:off x="258774" y="357187"/>
            <a:ext cx="23758737" cy="13001626"/>
          </a:xfrm>
          <a:prstGeom prst="rect">
            <a:avLst/>
          </a:prstGeom>
        </p:spPr>
        <p:txBody>
          <a:bodyPr/>
          <a:lstStyle>
            <a:lvl1pPr>
              <a:defRPr sz="9500">
                <a:latin typeface="Arial Narrow"/>
                <a:ea typeface="Arial Narrow"/>
                <a:cs typeface="Arial Narrow"/>
                <a:sym typeface="Arial Narrow"/>
              </a:defRPr>
            </a:lvl1pPr>
          </a:lstStyle>
          <a:p>
            <a:pPr/>
            <a:r>
              <a:t>but we can and should teach those skills and attitudes which will help to create a society in which world citizenship is possible. </a:t>
            </a:r>
          </a:p>
        </p:txBody>
      </p:sp>
    </p:spTree>
  </p:cSld>
  <p:clrMapOvr>
    <a:masterClrMapping/>
  </p:clrMapOvr>
  <p:transition xmlns:p14="http://schemas.microsoft.com/office/powerpoint/2010/main" spd="med" advClick="1"/>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1" name="To meditate, in other words, to isolate oneself from the current social and political issues of your own country,…"/>
          <p:cNvSpPr txBox="1"/>
          <p:nvPr>
            <p:ph type="title"/>
          </p:nvPr>
        </p:nvSpPr>
        <p:spPr>
          <a:xfrm>
            <a:off x="270960" y="357187"/>
            <a:ext cx="23842080" cy="13001626"/>
          </a:xfrm>
          <a:prstGeom prst="rect">
            <a:avLst/>
          </a:prstGeom>
        </p:spPr>
        <p:txBody>
          <a:bodyPr/>
          <a:lstStyle/>
          <a:p>
            <a:pPr defTabSz="344931">
              <a:defRPr sz="8730">
                <a:latin typeface="Helvetica Neue"/>
                <a:ea typeface="Helvetica Neue"/>
                <a:cs typeface="Helvetica Neue"/>
                <a:sym typeface="Helvetica Neue"/>
              </a:defRPr>
            </a:pPr>
          </a:p>
          <a:p>
            <a:pPr defTabSz="344931">
              <a:defRPr sz="8730">
                <a:latin typeface="Arial Narrow"/>
                <a:ea typeface="Arial Narrow"/>
                <a:cs typeface="Arial Narrow"/>
                <a:sym typeface="Arial Narrow"/>
              </a:defRPr>
            </a:pPr>
            <a:r>
              <a:t>To meditate, in other words, to isolate oneself from the current social and political issues of your own country, </a:t>
            </a:r>
          </a:p>
          <a:p>
            <a:pPr defTabSz="344931">
              <a:defRPr sz="8730">
                <a:latin typeface="Arial Narrow"/>
                <a:ea typeface="Arial Narrow"/>
                <a:cs typeface="Arial Narrow"/>
                <a:sym typeface="Arial Narrow"/>
              </a:defRPr>
            </a:pPr>
            <a:r>
              <a:t>to get into your own bubble, to forget about [the] troubles of the world—obviously [the] KGB was very fascinated with such a beautiful school, such a brainwashing center for stupid Americans. I was dispatched by the KGB to check [into] what kind of VIP Americans attend this school.</a:t>
            </a:r>
          </a:p>
        </p:txBody>
      </p:sp>
    </p:spTree>
  </p:cSld>
  <p:clrMapOvr>
    <a:masterClrMapping/>
  </p:clrMapOvr>
  <p:transition xmlns:p14="http://schemas.microsoft.com/office/powerpoint/2010/main" spd="med" advClick="1"/>
</p:sld>
</file>

<file path=ppt/slides/slide2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31" name="Dr. Ian Hill, Deputy Director General of the IBO Deputy Director General from 2000 until July 2012."/>
          <p:cNvSpPr txBox="1"/>
          <p:nvPr>
            <p:ph type="title"/>
          </p:nvPr>
        </p:nvSpPr>
        <p:spPr>
          <a:xfrm>
            <a:off x="186397" y="708204"/>
            <a:ext cx="24011206" cy="13381964"/>
          </a:xfrm>
          <a:prstGeom prst="rect">
            <a:avLst/>
          </a:prstGeom>
        </p:spPr>
        <p:txBody>
          <a:bodyPr/>
          <a:lstStyle/>
          <a:p>
            <a:pPr/>
          </a:p>
          <a:p>
            <a:pPr/>
          </a:p>
          <a:p>
            <a:pPr/>
          </a:p>
          <a:p>
            <a:pPr/>
          </a:p>
          <a:p>
            <a:pPr/>
          </a:p>
          <a:p>
            <a:pPr defTabSz="1285875">
              <a:defRPr b="1" sz="7500">
                <a:latin typeface="Gill Sans"/>
                <a:ea typeface="Gill Sans"/>
                <a:cs typeface="Gill Sans"/>
                <a:sym typeface="Gill Sans"/>
              </a:defRPr>
            </a:pPr>
            <a:r>
              <a:rPr b="0">
                <a:latin typeface="Arial Narrow"/>
                <a:ea typeface="Arial Narrow"/>
                <a:cs typeface="Arial Narrow"/>
                <a:sym typeface="Arial Narrow"/>
              </a:rPr>
              <a:t>Dr. Ian Hill, Deputy Director General of the IBO Deputy Director General from 2000 until July 2012. </a:t>
            </a:r>
          </a:p>
        </p:txBody>
      </p:sp>
      <p:pic>
        <p:nvPicPr>
          <p:cNvPr id="632" name="ianhill#1.jpg" descr="ianhill#1.jpg"/>
          <p:cNvPicPr>
            <a:picLocks noChangeAspect="1"/>
          </p:cNvPicPr>
          <p:nvPr/>
        </p:nvPicPr>
        <p:blipFill>
          <a:blip r:embed="rId2">
            <a:extLst/>
          </a:blip>
          <a:stretch>
            <a:fillRect/>
          </a:stretch>
        </p:blipFill>
        <p:spPr>
          <a:xfrm>
            <a:off x="3988101" y="1842356"/>
            <a:ext cx="16407798" cy="8341704"/>
          </a:xfrm>
          <a:prstGeom prst="rect">
            <a:avLst/>
          </a:prstGeom>
          <a:ln w="12700">
            <a:miter lim="400000"/>
          </a:ln>
        </p:spPr>
      </p:pic>
    </p:spTree>
  </p:cSld>
  <p:clrMapOvr>
    <a:masterClrMapping/>
  </p:clrMapOvr>
  <p:transition xmlns:p14="http://schemas.microsoft.com/office/powerpoint/2010/main" spd="med" advClick="1"/>
</p:sld>
</file>

<file path=ppt/slides/slide2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34" name="Double-click to edit"/>
          <p:cNvSpPr txBox="1"/>
          <p:nvPr>
            <p:ph type="title"/>
          </p:nvPr>
        </p:nvSpPr>
        <p:spPr>
          <a:xfrm>
            <a:off x="199835" y="357187"/>
            <a:ext cx="23752879" cy="13001626"/>
          </a:xfrm>
          <a:prstGeom prst="rect">
            <a:avLst/>
          </a:prstGeom>
        </p:spPr>
        <p:txBody>
          <a:bodyPr/>
          <a:lstStyle/>
          <a:p>
            <a:pPr/>
          </a:p>
          <a:p>
            <a:pPr/>
          </a:p>
          <a:p>
            <a:pPr/>
          </a:p>
        </p:txBody>
      </p:sp>
      <p:pic>
        <p:nvPicPr>
          <p:cNvPr id="635" name="Ianhill#2.jpg" descr="Ianhill#2.jpg"/>
          <p:cNvPicPr>
            <a:picLocks noChangeAspect="1"/>
          </p:cNvPicPr>
          <p:nvPr/>
        </p:nvPicPr>
        <p:blipFill>
          <a:blip r:embed="rId2">
            <a:extLst/>
          </a:blip>
          <a:stretch>
            <a:fillRect/>
          </a:stretch>
        </p:blipFill>
        <p:spPr>
          <a:xfrm>
            <a:off x="5741386" y="4967516"/>
            <a:ext cx="12901228" cy="2294291"/>
          </a:xfrm>
          <a:prstGeom prst="rect">
            <a:avLst/>
          </a:prstGeom>
          <a:ln w="12700">
            <a:miter lim="400000"/>
          </a:ln>
        </p:spPr>
      </p:pic>
    </p:spTree>
  </p:cSld>
  <p:clrMapOvr>
    <a:masterClrMapping/>
  </p:clrMapOvr>
  <p:transition xmlns:p14="http://schemas.microsoft.com/office/powerpoint/2010/main" spd="med" advClick="1"/>
</p:sld>
</file>

<file path=ppt/slides/slide2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37" name="Double-click to edit"/>
          <p:cNvSpPr txBox="1"/>
          <p:nvPr>
            <p:ph type="title"/>
          </p:nvPr>
        </p:nvSpPr>
        <p:spPr>
          <a:xfrm>
            <a:off x="431286" y="357187"/>
            <a:ext cx="23521428" cy="13107091"/>
          </a:xfrm>
          <a:prstGeom prst="rect">
            <a:avLst/>
          </a:prstGeom>
        </p:spPr>
        <p:txBody>
          <a:bodyPr/>
          <a:lstStyle/>
          <a:p>
            <a:pPr/>
          </a:p>
          <a:p>
            <a:pPr/>
          </a:p>
          <a:p>
            <a:pPr/>
          </a:p>
          <a:p>
            <a:pPr/>
          </a:p>
        </p:txBody>
      </p:sp>
      <p:pic>
        <p:nvPicPr>
          <p:cNvPr id="638" name="ianhill#3.jpg" descr="ianhill#3.jpg"/>
          <p:cNvPicPr>
            <a:picLocks noChangeAspect="1"/>
          </p:cNvPicPr>
          <p:nvPr/>
        </p:nvPicPr>
        <p:blipFill>
          <a:blip r:embed="rId2">
            <a:extLst/>
          </a:blip>
          <a:stretch>
            <a:fillRect/>
          </a:stretch>
        </p:blipFill>
        <p:spPr>
          <a:xfrm>
            <a:off x="7979816" y="1951565"/>
            <a:ext cx="9232914" cy="9812870"/>
          </a:xfrm>
          <a:prstGeom prst="rect">
            <a:avLst/>
          </a:prstGeom>
          <a:ln w="12700">
            <a:miter lim="400000"/>
          </a:ln>
        </p:spPr>
      </p:pic>
    </p:spTree>
  </p:cSld>
  <p:clrMapOvr>
    <a:masterClrMapping/>
  </p:clrMapOvr>
  <p:transition xmlns:p14="http://schemas.microsoft.com/office/powerpoint/2010/main" spd="med" advClick="1"/>
</p:sld>
</file>

<file path=ppt/slides/slide2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40" name="Dr. Raymond English, in a speech before the National Advisory Council on Educational Research and Improvement on April 2, 1987, defined critical thinking:…"/>
          <p:cNvSpPr txBox="1"/>
          <p:nvPr>
            <p:ph type="title"/>
          </p:nvPr>
        </p:nvSpPr>
        <p:spPr>
          <a:xfrm>
            <a:off x="162408" y="357187"/>
            <a:ext cx="23926634" cy="13187196"/>
          </a:xfrm>
          <a:prstGeom prst="rect">
            <a:avLst/>
          </a:prstGeom>
        </p:spPr>
        <p:txBody>
          <a:bodyPr/>
          <a:lstStyle/>
          <a:p>
            <a:pPr marL="453270" indent="-614433" defTabSz="604361">
              <a:spcBef>
                <a:spcPts val="3100"/>
              </a:spcBef>
              <a:defRPr sz="4465">
                <a:solidFill>
                  <a:srgbClr val="FFD479"/>
                </a:solidFill>
                <a:latin typeface="Arial Narrow"/>
                <a:ea typeface="Arial Narrow"/>
                <a:cs typeface="Arial Narrow"/>
                <a:sym typeface="Arial Narrow"/>
              </a:defRPr>
            </a:pPr>
          </a:p>
          <a:p>
            <a:pPr marL="453270" indent="-614433" defTabSz="604361">
              <a:spcBef>
                <a:spcPts val="3100"/>
              </a:spcBef>
              <a:defRPr sz="7003">
                <a:solidFill>
                  <a:srgbClr val="FFD479"/>
                </a:solidFill>
                <a:latin typeface="Arial Narrow"/>
                <a:ea typeface="Arial Narrow"/>
                <a:cs typeface="Arial Narrow"/>
                <a:sym typeface="Arial Narrow"/>
              </a:defRPr>
            </a:pPr>
            <a:r>
              <a:t>Dr. Raymond English, in a speech before the National Advisory Council on Educational Research and Improvement on April 2, 1987, defined critical thinking:</a:t>
            </a:r>
          </a:p>
          <a:p>
            <a:pPr marL="453270" indent="-614433" defTabSz="604361">
              <a:spcBef>
                <a:spcPts val="3100"/>
              </a:spcBef>
              <a:defRPr sz="7003">
                <a:solidFill>
                  <a:srgbClr val="FFD479"/>
                </a:solidFill>
                <a:latin typeface="Arial Narrow"/>
                <a:ea typeface="Arial Narrow"/>
                <a:cs typeface="Arial Narrow"/>
                <a:sym typeface="Arial Narrow"/>
              </a:defRPr>
            </a:pPr>
          </a:p>
          <a:p>
            <a:pPr marL="453270" indent="-614433" defTabSz="604361">
              <a:spcBef>
                <a:spcPts val="3100"/>
              </a:spcBef>
              <a:defRPr sz="7003">
                <a:latin typeface="Arial Narrow"/>
                <a:ea typeface="Arial Narrow"/>
                <a:cs typeface="Arial Narrow"/>
                <a:sym typeface="Arial Narrow"/>
              </a:defRPr>
            </a:pPr>
            <a:r>
              <a:t>Critical thinking means not only learning how to think for oneself, but it also means learning how to subvert the traditional values in your society. You're not thinking critical if you're accepting the values that mommy and daddy taught you. That's not critical.</a:t>
            </a:r>
            <a:endParaRPr sz="3102"/>
          </a:p>
          <a:p>
            <a:pPr marL="453270" indent="-614433" defTabSz="604361">
              <a:spcBef>
                <a:spcPts val="3100"/>
              </a:spcBef>
              <a:defRPr sz="3102">
                <a:effectLst>
                  <a:outerShdw sx="100000" sy="100000" kx="0" ky="0" algn="b" rotWithShape="0" blurRad="5969" dist="11938" dir="2700000">
                    <a:srgbClr val="000000"/>
                  </a:outerShdw>
                </a:effectLst>
                <a:latin typeface="Gill Sans"/>
                <a:ea typeface="Gill Sans"/>
                <a:cs typeface="Gill Sans"/>
                <a:sym typeface="Gill Sans"/>
              </a:defRPr>
            </a:pPr>
          </a:p>
          <a:p>
            <a:pPr marL="453270" indent="-614433" defTabSz="604361">
              <a:spcBef>
                <a:spcPts val="3100"/>
              </a:spcBef>
              <a:defRPr sz="3759">
                <a:solidFill>
                  <a:srgbClr val="FFD479"/>
                </a:solidFill>
                <a:latin typeface="Arial Narrow"/>
                <a:ea typeface="Arial Narrow"/>
                <a:cs typeface="Arial Narrow"/>
                <a:sym typeface="Arial Narrow"/>
              </a:defRPr>
            </a:pPr>
          </a:p>
        </p:txBody>
      </p:sp>
    </p:spTree>
  </p:cSld>
  <p:clrMapOvr>
    <a:masterClrMapping/>
  </p:clrMapOvr>
  <p:transition xmlns:p14="http://schemas.microsoft.com/office/powerpoint/2010/main" spd="med" advClick="1"/>
</p:sld>
</file>

<file path=ppt/slides/slide2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42" name="Dr. Chester M. Pierce:…"/>
          <p:cNvSpPr txBox="1"/>
          <p:nvPr>
            <p:ph type="title"/>
          </p:nvPr>
        </p:nvSpPr>
        <p:spPr>
          <a:xfrm>
            <a:off x="76646" y="357187"/>
            <a:ext cx="23818826" cy="13001626"/>
          </a:xfrm>
          <a:prstGeom prst="rect">
            <a:avLst/>
          </a:prstGeom>
        </p:spPr>
        <p:txBody>
          <a:bodyPr/>
          <a:lstStyle/>
          <a:p>
            <a:pPr marL="964406" indent="-1307306" defTabSz="1285875">
              <a:spcBef>
                <a:spcPts val="6700"/>
              </a:spcBef>
              <a:defRPr b="1" sz="7000">
                <a:solidFill>
                  <a:srgbClr val="FFD479"/>
                </a:solidFill>
                <a:latin typeface="Arial Narrow"/>
                <a:ea typeface="Arial Narrow"/>
                <a:cs typeface="Arial Narrow"/>
                <a:sym typeface="Arial Narrow"/>
              </a:defRPr>
            </a:pPr>
            <a:r>
              <a:t>Dr. Chester M. Pierce:</a:t>
            </a:r>
          </a:p>
          <a:p>
            <a:pPr marL="964406" indent="-1307306" defTabSz="1285875">
              <a:spcBef>
                <a:spcPts val="6700"/>
              </a:spcBef>
              <a:defRPr sz="7000">
                <a:latin typeface="Arial Narrow"/>
                <a:ea typeface="Arial Narrow"/>
                <a:cs typeface="Arial Narrow"/>
                <a:sym typeface="Arial Narrow"/>
              </a:defRPr>
            </a:pPr>
            <a:r>
              <a:t>Every child who enters school at the age of five is mentally ill because he enters school with an allegiance toward our elected officials, our founding fathers, our institutions, the preservation of this form of government that we have, patriotism, nationalism, sovereignty. All this proves that the children are sick, because a truly well individual is one who has rejected all of those things, and is what I would call the true international child of the future.</a:t>
            </a:r>
          </a:p>
        </p:txBody>
      </p:sp>
    </p:spTree>
  </p:cSld>
  <p:clrMapOvr>
    <a:masterClrMapping/>
  </p:clrMapOvr>
  <p:transition xmlns:p14="http://schemas.microsoft.com/office/powerpoint/2010/main" spd="med" advClick="1"/>
</p:sld>
</file>

<file path=ppt/slides/slide2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44" name="Double-click to edit"/>
          <p:cNvSpPr txBox="1"/>
          <p:nvPr>
            <p:ph type="title"/>
          </p:nvPr>
        </p:nvSpPr>
        <p:spPr>
          <a:xfrm>
            <a:off x="431286" y="357187"/>
            <a:ext cx="23521428" cy="13107091"/>
          </a:xfrm>
          <a:prstGeom prst="rect">
            <a:avLst/>
          </a:prstGeom>
        </p:spPr>
        <p:txBody>
          <a:bodyPr/>
          <a:lstStyle/>
          <a:p>
            <a:pPr/>
          </a:p>
          <a:p>
            <a:pPr/>
          </a:p>
          <a:p>
            <a:pPr/>
          </a:p>
          <a:p>
            <a:pPr/>
          </a:p>
        </p:txBody>
      </p:sp>
      <p:pic>
        <p:nvPicPr>
          <p:cNvPr id="645" name="ianhill#3.jpg" descr="ianhill#3.jpg"/>
          <p:cNvPicPr>
            <a:picLocks noChangeAspect="1"/>
          </p:cNvPicPr>
          <p:nvPr/>
        </p:nvPicPr>
        <p:blipFill>
          <a:blip r:embed="rId2">
            <a:extLst/>
          </a:blip>
          <a:stretch>
            <a:fillRect/>
          </a:stretch>
        </p:blipFill>
        <p:spPr>
          <a:xfrm>
            <a:off x="7979816" y="1951565"/>
            <a:ext cx="9232914" cy="9812870"/>
          </a:xfrm>
          <a:prstGeom prst="rect">
            <a:avLst/>
          </a:prstGeom>
          <a:ln w="12700">
            <a:miter lim="400000"/>
          </a:ln>
        </p:spPr>
      </p:pic>
    </p:spTree>
  </p:cSld>
  <p:clrMapOvr>
    <a:masterClrMapping/>
  </p:clrMapOvr>
  <p:transition xmlns:p14="http://schemas.microsoft.com/office/powerpoint/2010/main" spd="med" advClick="1"/>
</p:sld>
</file>

<file path=ppt/slides/slide2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47" name="Written in 1995"/>
          <p:cNvSpPr txBox="1"/>
          <p:nvPr>
            <p:ph type="title"/>
          </p:nvPr>
        </p:nvSpPr>
        <p:spPr>
          <a:xfrm>
            <a:off x="242124" y="357187"/>
            <a:ext cx="23899752" cy="13001626"/>
          </a:xfrm>
          <a:prstGeom prst="rect">
            <a:avLst/>
          </a:prstGeom>
        </p:spPr>
        <p:txBody>
          <a:bodyPr/>
          <a:lstStyle/>
          <a:p>
            <a:pPr/>
          </a:p>
          <a:p>
            <a:pPr/>
          </a:p>
          <a:p>
            <a:pPr/>
          </a:p>
          <a:p>
            <a:pPr/>
          </a:p>
          <a:p>
            <a:pPr/>
          </a:p>
          <a:p>
            <a:pPr>
              <a:defRPr sz="9000">
                <a:latin typeface="Arial Narrow"/>
                <a:ea typeface="Arial Narrow"/>
                <a:cs typeface="Arial Narrow"/>
                <a:sym typeface="Arial Narrow"/>
              </a:defRPr>
            </a:pPr>
          </a:p>
          <a:p>
            <a:pPr>
              <a:defRPr sz="9000">
                <a:latin typeface="Arial Narrow"/>
                <a:ea typeface="Arial Narrow"/>
                <a:cs typeface="Arial Narrow"/>
                <a:sym typeface="Arial Narrow"/>
              </a:defRPr>
            </a:pPr>
          </a:p>
          <a:p>
            <a:pPr>
              <a:defRPr sz="9000">
                <a:latin typeface="Arial Narrow"/>
                <a:ea typeface="Arial Narrow"/>
                <a:cs typeface="Arial Narrow"/>
                <a:sym typeface="Arial Narrow"/>
              </a:defRPr>
            </a:pPr>
            <a:r>
              <a:t>Written in 1995 </a:t>
            </a:r>
          </a:p>
        </p:txBody>
      </p:sp>
      <p:pic>
        <p:nvPicPr>
          <p:cNvPr id="648" name="reclaiminanationatrisk.jpg" descr="reclaiminanationatrisk.jpg"/>
          <p:cNvPicPr>
            <a:picLocks noChangeAspect="1"/>
          </p:cNvPicPr>
          <p:nvPr/>
        </p:nvPicPr>
        <p:blipFill>
          <a:blip r:embed="rId2">
            <a:extLst/>
          </a:blip>
          <a:stretch>
            <a:fillRect/>
          </a:stretch>
        </p:blipFill>
        <p:spPr>
          <a:xfrm>
            <a:off x="9134635" y="938857"/>
            <a:ext cx="6443332" cy="10227513"/>
          </a:xfrm>
          <a:prstGeom prst="rect">
            <a:avLst/>
          </a:prstGeom>
          <a:ln w="12700">
            <a:miter lim="400000"/>
          </a:ln>
        </p:spPr>
      </p:pic>
    </p:spTree>
  </p:cSld>
  <p:clrMapOvr>
    <a:masterClrMapping/>
  </p:clrMapOvr>
  <p:transition xmlns:p14="http://schemas.microsoft.com/office/powerpoint/2010/main" spd="med" advClick="1"/>
</p:sld>
</file>

<file path=ppt/slides/slide2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50" name="In 1977, Assistant Secretary of Education Mary Frances Berry of the Carter Administration delivered a speech at the University of Illinois in which she outlined the newest forms of education form. And where did she get these new reforms? From the four pi"/>
          <p:cNvSpPr txBox="1"/>
          <p:nvPr>
            <p:ph type="title"/>
          </p:nvPr>
        </p:nvSpPr>
        <p:spPr>
          <a:xfrm>
            <a:off x="319887" y="357187"/>
            <a:ext cx="23834267" cy="13001626"/>
          </a:xfrm>
          <a:prstGeom prst="rect">
            <a:avLst/>
          </a:prstGeom>
        </p:spPr>
        <p:txBody>
          <a:bodyPr/>
          <a:lstStyle/>
          <a:p>
            <a:pPr>
              <a:defRPr>
                <a:latin typeface="Arial Narrow"/>
                <a:ea typeface="Arial Narrow"/>
                <a:cs typeface="Arial Narrow"/>
                <a:sym typeface="Arial Narrow"/>
              </a:defRPr>
            </a:pPr>
          </a:p>
          <a:p>
            <a:pPr>
              <a:defRPr>
                <a:latin typeface="Arial Narrow"/>
                <a:ea typeface="Arial Narrow"/>
                <a:cs typeface="Arial Narrow"/>
                <a:sym typeface="Arial Narrow"/>
              </a:defRPr>
            </a:pPr>
            <a:r>
              <a:rPr sz="9000"/>
              <a:t>In 1977, Assistant Secretary of Education Mary Frances Berry of the Carter Administration delivered a speech at the University of Illinois in which she outlined the newest forms of education form. And where did she get these new reforms? From the four pillars of the Chinese model of lifelong learning and community education.</a:t>
            </a:r>
            <a:r>
              <a:t> </a:t>
            </a:r>
          </a:p>
        </p:txBody>
      </p:sp>
    </p:spTree>
  </p:cSld>
  <p:clrMapOvr>
    <a:masterClrMapping/>
  </p:clrMapOvr>
  <p:transition xmlns:p14="http://schemas.microsoft.com/office/powerpoint/2010/main" spd="med" advClick="1"/>
</p:sld>
</file>

<file path=ppt/slides/slide2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52" name="The Four pillars of the Chinese  model laid out by Ms. Berry are:…"/>
          <p:cNvSpPr txBox="1"/>
          <p:nvPr>
            <p:ph type="title"/>
          </p:nvPr>
        </p:nvSpPr>
        <p:spPr>
          <a:xfrm>
            <a:off x="297842" y="357187"/>
            <a:ext cx="23788316" cy="13316584"/>
          </a:xfrm>
          <a:prstGeom prst="rect">
            <a:avLst/>
          </a:prstGeom>
        </p:spPr>
        <p:txBody>
          <a:bodyPr/>
          <a:lstStyle/>
          <a:p>
            <a:pPr>
              <a:defRPr sz="9000">
                <a:solidFill>
                  <a:srgbClr val="FFD479"/>
                </a:solidFill>
                <a:latin typeface="Arial Narrow"/>
                <a:ea typeface="Arial Narrow"/>
                <a:cs typeface="Arial Narrow"/>
                <a:sym typeface="Arial Narrow"/>
              </a:defRPr>
            </a:pPr>
            <a:r>
              <a:t>The Four pillars of the Chinese </a:t>
            </a:r>
            <a:br/>
            <a:r>
              <a:t>model laid out by Ms. Berry are:</a:t>
            </a:r>
          </a:p>
          <a:p>
            <a:pPr/>
          </a:p>
          <a:p>
            <a:pPr>
              <a:defRPr sz="9000">
                <a:latin typeface="Arial Narrow"/>
                <a:ea typeface="Arial Narrow"/>
                <a:cs typeface="Arial Narrow"/>
                <a:sym typeface="Arial Narrow"/>
              </a:defRPr>
            </a:pPr>
            <a:r>
              <a:t>1. Eliminate test and grades</a:t>
            </a:r>
          </a:p>
          <a:p>
            <a:pPr>
              <a:defRPr sz="9000">
                <a:latin typeface="Arial Narrow"/>
                <a:ea typeface="Arial Narrow"/>
                <a:cs typeface="Arial Narrow"/>
                <a:sym typeface="Arial Narrow"/>
              </a:defRPr>
            </a:pPr>
            <a:r>
              <a:t>2. Make truth a relative concept</a:t>
            </a:r>
          </a:p>
          <a:p>
            <a:pPr>
              <a:defRPr sz="9000">
                <a:latin typeface="Arial Narrow"/>
                <a:ea typeface="Arial Narrow"/>
                <a:cs typeface="Arial Narrow"/>
                <a:sym typeface="Arial Narrow"/>
              </a:defRPr>
            </a:pPr>
            <a:r>
              <a:t>3. Make education serve the masses</a:t>
            </a:r>
          </a:p>
          <a:p>
            <a:pPr>
              <a:defRPr sz="9000">
                <a:latin typeface="Arial Narrow"/>
                <a:ea typeface="Arial Narrow"/>
                <a:cs typeface="Arial Narrow"/>
                <a:sym typeface="Arial Narrow"/>
              </a:defRPr>
            </a:pPr>
            <a:r>
              <a:t>4. Combine education with labor - or in other words, combine education with industrial production.</a:t>
            </a:r>
          </a:p>
        </p:txBody>
      </p:sp>
    </p:spTree>
  </p:cSld>
  <p:clrMapOvr>
    <a:masterClrMapping/>
  </p:clrMapOvr>
  <p:transition xmlns:p14="http://schemas.microsoft.com/office/powerpoint/2010/main" spd="med" advClick="1"/>
</p:sld>
</file>

<file path=ppt/slides/slide2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54" name="National Educator, August 1978 Reported:…"/>
          <p:cNvSpPr txBox="1"/>
          <p:nvPr>
            <p:ph type="title"/>
          </p:nvPr>
        </p:nvSpPr>
        <p:spPr>
          <a:xfrm>
            <a:off x="242682" y="357187"/>
            <a:ext cx="23789433" cy="13104131"/>
          </a:xfrm>
          <a:prstGeom prst="rect">
            <a:avLst/>
          </a:prstGeom>
        </p:spPr>
        <p:txBody>
          <a:bodyPr/>
          <a:lstStyle/>
          <a:p>
            <a:pPr defTabSz="406908">
              <a:defRPr sz="8010">
                <a:latin typeface="Arial Narrow"/>
                <a:ea typeface="Arial Narrow"/>
                <a:cs typeface="Arial Narrow"/>
                <a:sym typeface="Arial Narrow"/>
              </a:defRPr>
            </a:pPr>
          </a:p>
          <a:p>
            <a:pPr defTabSz="406908">
              <a:defRPr sz="8010">
                <a:solidFill>
                  <a:srgbClr val="FFD479"/>
                </a:solidFill>
                <a:latin typeface="Arial Narrow"/>
                <a:ea typeface="Arial Narrow"/>
                <a:cs typeface="Arial Narrow"/>
                <a:sym typeface="Arial Narrow"/>
              </a:defRPr>
            </a:pPr>
            <a:r>
              <a:t>National Educator, August 1978 Reported: </a:t>
            </a:r>
          </a:p>
          <a:p>
            <a:pPr defTabSz="406908">
              <a:defRPr sz="8010">
                <a:latin typeface="Arial Narrow"/>
                <a:ea typeface="Arial Narrow"/>
                <a:cs typeface="Arial Narrow"/>
                <a:sym typeface="Arial Narrow"/>
              </a:defRPr>
            </a:pPr>
          </a:p>
          <a:p>
            <a:pPr defTabSz="406908">
              <a:defRPr sz="8010">
                <a:latin typeface="Arial Narrow"/>
                <a:ea typeface="Arial Narrow"/>
                <a:cs typeface="Arial Narrow"/>
                <a:sym typeface="Arial Narrow"/>
              </a:defRPr>
            </a:pPr>
          </a:p>
          <a:p>
            <a:pPr defTabSz="406908">
              <a:defRPr sz="8010">
                <a:latin typeface="Arial Narrow"/>
                <a:ea typeface="Arial Narrow"/>
                <a:cs typeface="Arial Narrow"/>
                <a:sym typeface="Arial Narrow"/>
              </a:defRPr>
            </a:pPr>
            <a:r>
              <a:t>Red China has eliminated testing and grades. The U.S. is rapidly going the same route. Testing is being downgraded and scoffed at, and grades, where they do exist are just about meaningless. For the Red Chinese, according to Ms. Berry, truth is a relative concept. In the U.S. schools students are taught the same thing in “values clarification.” </a:t>
            </a:r>
          </a:p>
        </p:txBody>
      </p:sp>
    </p:spTree>
  </p:cSld>
  <p:clrMapOvr>
    <a:masterClrMapping/>
  </p:clrMapOvr>
  <p:transition xmlns:p14="http://schemas.microsoft.com/office/powerpoint/2010/main" spd="med" advClick="1"/>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3" name="You see, a person who is too much involved…"/>
          <p:cNvSpPr txBox="1"/>
          <p:nvPr>
            <p:ph type="title"/>
          </p:nvPr>
        </p:nvSpPr>
        <p:spPr>
          <a:xfrm>
            <a:off x="200638" y="357187"/>
            <a:ext cx="23888962" cy="13160221"/>
          </a:xfrm>
          <a:prstGeom prst="rect">
            <a:avLst/>
          </a:prstGeom>
        </p:spPr>
        <p:txBody>
          <a:bodyPr/>
          <a:lstStyle/>
          <a:p>
            <a:pPr defTabSz="355600">
              <a:defRPr sz="9000">
                <a:latin typeface="Arial Narrow"/>
                <a:ea typeface="Arial Narrow"/>
                <a:cs typeface="Arial Narrow"/>
                <a:sym typeface="Arial Narrow"/>
              </a:defRPr>
            </a:pPr>
            <a:r>
              <a:t>You see, a person who is too much involved </a:t>
            </a:r>
          </a:p>
          <a:p>
            <a:pPr defTabSz="355600">
              <a:defRPr sz="9000">
                <a:latin typeface="Arial Narrow"/>
                <a:ea typeface="Arial Narrow"/>
                <a:cs typeface="Arial Narrow"/>
                <a:sym typeface="Arial Narrow"/>
              </a:defRPr>
            </a:pPr>
            <a:r>
              <a:t>in introspective meditation, you see, if you </a:t>
            </a:r>
          </a:p>
          <a:p>
            <a:pPr defTabSz="355600">
              <a:defRPr sz="9000">
                <a:latin typeface="Arial Narrow"/>
                <a:ea typeface="Arial Narrow"/>
                <a:cs typeface="Arial Narrow"/>
                <a:sym typeface="Arial Narrow"/>
              </a:defRPr>
            </a:pPr>
            <a:r>
              <a:t>carefully look [at] what Maharishi Mahesh Yogi </a:t>
            </a:r>
          </a:p>
          <a:p>
            <a:pPr defTabSz="355600">
              <a:defRPr sz="9000">
                <a:latin typeface="Arial Narrow"/>
                <a:ea typeface="Arial Narrow"/>
                <a:cs typeface="Arial Narrow"/>
                <a:sym typeface="Arial Narrow"/>
              </a:defRPr>
            </a:pPr>
            <a:r>
              <a:t>is teaching to Americans, [it] is that most of the problems, most of the burning issues of today, can be solved </a:t>
            </a:r>
          </a:p>
          <a:p>
            <a:pPr defTabSz="355600">
              <a:defRPr sz="9000">
                <a:latin typeface="Arial Narrow"/>
                <a:ea typeface="Arial Narrow"/>
                <a:cs typeface="Arial Narrow"/>
                <a:sym typeface="Arial Narrow"/>
              </a:defRPr>
            </a:pPr>
            <a:r>
              <a:t>simply by meditating. Don’t rock the boat, don’t get involved. Just sit down, look at your navel, and meditate. And the things, due to some strange logic, </a:t>
            </a:r>
          </a:p>
          <a:p>
            <a:pPr defTabSz="355600">
              <a:defRPr sz="9000">
                <a:latin typeface="Arial Narrow"/>
                <a:ea typeface="Arial Narrow"/>
                <a:cs typeface="Arial Narrow"/>
                <a:sym typeface="Arial Narrow"/>
              </a:defRPr>
            </a:pPr>
            <a:r>
              <a:t>due to cosmic vibration, will settle down by themselves.</a:t>
            </a:r>
          </a:p>
        </p:txBody>
      </p:sp>
    </p:spTree>
  </p:cSld>
  <p:clrMapOvr>
    <a:masterClrMapping/>
  </p:clrMapOvr>
  <p:transition xmlns:p14="http://schemas.microsoft.com/office/powerpoint/2010/main" spd="med" advClick="1"/>
</p:sld>
</file>

<file path=ppt/slides/slide2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56" name="It’s called situational ethics and it means it’s okay to lie or cheat or steal or kill when it suits your purpose. In Red China, according to Ms. Berry, education must serve the masses. Ditto the U.S. Only the semantics are different here. In the U.S. ed"/>
          <p:cNvSpPr txBox="1"/>
          <p:nvPr>
            <p:ph type="title"/>
          </p:nvPr>
        </p:nvSpPr>
        <p:spPr>
          <a:xfrm>
            <a:off x="272169" y="357187"/>
            <a:ext cx="23987374" cy="13194544"/>
          </a:xfrm>
          <a:prstGeom prst="rect">
            <a:avLst/>
          </a:prstGeom>
        </p:spPr>
        <p:txBody>
          <a:bodyPr/>
          <a:lstStyle>
            <a:lvl1pPr defTabSz="457200">
              <a:defRPr sz="9000">
                <a:latin typeface="Arial Narrow"/>
                <a:ea typeface="Arial Narrow"/>
                <a:cs typeface="Arial Narrow"/>
                <a:sym typeface="Arial Narrow"/>
              </a:defRPr>
            </a:lvl1pPr>
          </a:lstStyle>
          <a:p>
            <a:pPr/>
            <a:r>
              <a:t>It’s called situational ethics and it means it’s okay to lie or cheat or steal or kill when it suits your purpose. In Red China, according to Ms. Berry, education must serve the masses. Ditto the U.S. Only the semantics are different here. In the U.S. education is not designed for the benefit of individuals, but for society. “Society” or “masses”—what’s the difference?</a:t>
            </a:r>
          </a:p>
        </p:txBody>
      </p:sp>
    </p:spTree>
  </p:cSld>
  <p:clrMapOvr>
    <a:masterClrMapping/>
  </p:clrMapOvr>
  <p:transition xmlns:p14="http://schemas.microsoft.com/office/powerpoint/2010/main" spd="med" advClick="1"/>
</p:sld>
</file>

<file path=ppt/slides/slide2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58" name="In In Red China, according to Ms. Berry, education must be combined with productive labor and starts at six years of age, with children working at least one hour a day producing voice boxes for dolls. At the middle school level, children make auto parts "/>
          <p:cNvSpPr txBox="1"/>
          <p:nvPr>
            <p:ph type="title"/>
          </p:nvPr>
        </p:nvSpPr>
        <p:spPr>
          <a:xfrm>
            <a:off x="194964" y="357187"/>
            <a:ext cx="23695113" cy="13001626"/>
          </a:xfrm>
          <a:prstGeom prst="rect">
            <a:avLst/>
          </a:prstGeom>
        </p:spPr>
        <p:txBody>
          <a:bodyPr/>
          <a:lstStyle/>
          <a:p>
            <a:pPr defTabSz="457200">
              <a:defRPr sz="1300">
                <a:solidFill>
                  <a:srgbClr val="000000"/>
                </a:solidFill>
                <a:latin typeface="Helvetica"/>
                <a:ea typeface="Helvetica"/>
                <a:cs typeface="Helvetica"/>
                <a:sym typeface="Helvetica"/>
              </a:defRPr>
            </a:pPr>
            <a:r>
              <a:t>In</a:t>
            </a:r>
            <a:r>
              <a:rPr sz="8000">
                <a:solidFill>
                  <a:srgbClr val="FFFFFF"/>
                </a:solidFill>
                <a:latin typeface="Arial Narrow"/>
                <a:ea typeface="Arial Narrow"/>
                <a:cs typeface="Arial Narrow"/>
                <a:sym typeface="Arial Narrow"/>
              </a:rPr>
              <a:t> In Red China, according to Ms. Berry, education must be combined with productive labor and starts at six years of age, with children working at least one hour a day producing voice boxes for dolls. At the middle school level, children make auto parts as part of the school day. We are not at this low level, but Secretary Berry frankly admits, “We will draw on the Chinese model…” We are fast approaching the Chinese model. We have work/study programs and the U.S. Office of Education is working on development of Lifelong Learning programs—another Chinese import.</a:t>
            </a:r>
          </a:p>
        </p:txBody>
      </p:sp>
    </p:spTree>
  </p:cSld>
  <p:clrMapOvr>
    <a:masterClrMapping/>
  </p:clrMapOvr>
  <p:transition xmlns:p14="http://schemas.microsoft.com/office/powerpoint/2010/main" spd="med" advClick="1"/>
</p:sld>
</file>

<file path=ppt/slides/slide2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60" name="Such programs will enable people to work and study their entire lives for the benefit of the state. Ms. Berry admitted U.S. Lifelong Learning programs are indeed drawn on the Chinese experience, that such programs are expected to meet “needs for intellec"/>
          <p:cNvSpPr txBox="1"/>
          <p:nvPr>
            <p:ph type="title"/>
          </p:nvPr>
        </p:nvSpPr>
        <p:spPr>
          <a:xfrm>
            <a:off x="349467" y="357187"/>
            <a:ext cx="23685066" cy="13001626"/>
          </a:xfrm>
          <a:prstGeom prst="rect">
            <a:avLst/>
          </a:prstGeom>
        </p:spPr>
        <p:txBody>
          <a:bodyPr/>
          <a:lstStyle>
            <a:lvl1pPr defTabSz="457200">
              <a:defRPr sz="9000">
                <a:latin typeface="Arial Narrow"/>
                <a:ea typeface="Arial Narrow"/>
                <a:cs typeface="Arial Narrow"/>
                <a:sym typeface="Arial Narrow"/>
              </a:defRPr>
            </a:lvl1pPr>
          </a:lstStyle>
          <a:p>
            <a:pPr/>
            <a:r>
              <a:t>Such programs will enable people to work and study their entire lives for the benefit of the state. Ms. Berry admitted U.S. Lifelong Learning programs are indeed drawn on the Chinese experience, that such programs are expected to meet “needs for intellectual fulfillment and social growth. It is here that the Chinese have set the pattern for the world to follow…”</a:t>
            </a:r>
          </a:p>
        </p:txBody>
      </p:sp>
    </p:spTree>
  </p:cSld>
  <p:clrMapOvr>
    <a:masterClrMapping/>
  </p:clrMapOvr>
  <p:transition xmlns:p14="http://schemas.microsoft.com/office/powerpoint/2010/main" spd="med" advClick="1"/>
</p:sld>
</file>

<file path=ppt/slides/slide2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62" name="Double-click to edit"/>
          <p:cNvSpPr txBox="1"/>
          <p:nvPr>
            <p:ph type="title"/>
          </p:nvPr>
        </p:nvSpPr>
        <p:spPr>
          <a:xfrm>
            <a:off x="239507" y="357187"/>
            <a:ext cx="23796481" cy="13125831"/>
          </a:xfrm>
          <a:prstGeom prst="rect">
            <a:avLst/>
          </a:prstGeom>
        </p:spPr>
        <p:txBody>
          <a:bodyPr/>
          <a:lstStyle/>
          <a:p>
            <a:pPr/>
          </a:p>
          <a:p>
            <a:pPr/>
          </a:p>
          <a:p>
            <a:pPr/>
          </a:p>
          <a:p>
            <a:pPr/>
          </a:p>
        </p:txBody>
      </p:sp>
      <p:pic>
        <p:nvPicPr>
          <p:cNvPr id="663" name="ianhill#4.jpg" descr="ianhill#4.jpg"/>
          <p:cNvPicPr>
            <a:picLocks noChangeAspect="1"/>
          </p:cNvPicPr>
          <p:nvPr/>
        </p:nvPicPr>
        <p:blipFill>
          <a:blip r:embed="rId2">
            <a:extLst/>
          </a:blip>
          <a:stretch>
            <a:fillRect/>
          </a:stretch>
        </p:blipFill>
        <p:spPr>
          <a:xfrm>
            <a:off x="7559888" y="1746993"/>
            <a:ext cx="9840919" cy="9100205"/>
          </a:xfrm>
          <a:prstGeom prst="rect">
            <a:avLst/>
          </a:prstGeom>
          <a:ln w="12700">
            <a:miter lim="400000"/>
          </a:ln>
        </p:spPr>
      </p:pic>
    </p:spTree>
  </p:cSld>
  <p:clrMapOvr>
    <a:masterClrMapping/>
  </p:clrMapOvr>
  <p:transition xmlns:p14="http://schemas.microsoft.com/office/powerpoint/2010/main" spd="med" advClick="1"/>
</p:sld>
</file>

<file path=ppt/slides/slide2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65" name="Double-click to edit"/>
          <p:cNvSpPr txBox="1"/>
          <p:nvPr>
            <p:ph type="title"/>
          </p:nvPr>
        </p:nvSpPr>
        <p:spPr>
          <a:xfrm>
            <a:off x="314213" y="357187"/>
            <a:ext cx="23755574" cy="13179941"/>
          </a:xfrm>
          <a:prstGeom prst="rect">
            <a:avLst/>
          </a:prstGeom>
        </p:spPr>
        <p:txBody>
          <a:bodyPr/>
          <a:lstStyle/>
          <a:p>
            <a:pPr/>
          </a:p>
          <a:p>
            <a:pPr/>
          </a:p>
          <a:p>
            <a:pPr/>
          </a:p>
          <a:p>
            <a:pPr/>
          </a:p>
          <a:p>
            <a:pPr/>
          </a:p>
        </p:txBody>
      </p:sp>
      <p:pic>
        <p:nvPicPr>
          <p:cNvPr id="666" name="affectivedefinition.jpg" descr="affectivedefinition.jpg"/>
          <p:cNvPicPr>
            <a:picLocks noChangeAspect="1"/>
          </p:cNvPicPr>
          <p:nvPr/>
        </p:nvPicPr>
        <p:blipFill>
          <a:blip r:embed="rId2">
            <a:extLst/>
          </a:blip>
          <a:stretch>
            <a:fillRect/>
          </a:stretch>
        </p:blipFill>
        <p:spPr>
          <a:xfrm>
            <a:off x="4488563" y="1795462"/>
            <a:ext cx="15406874" cy="8803929"/>
          </a:xfrm>
          <a:prstGeom prst="rect">
            <a:avLst/>
          </a:prstGeom>
          <a:ln w="12700">
            <a:miter lim="400000"/>
          </a:ln>
        </p:spPr>
      </p:pic>
    </p:spTree>
  </p:cSld>
  <p:clrMapOvr>
    <a:masterClrMapping/>
  </p:clrMapOvr>
  <p:transition xmlns:p14="http://schemas.microsoft.com/office/powerpoint/2010/main" spd="med" advClick="1"/>
</p:sld>
</file>

<file path=ppt/slides/slide2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68" name="Best known as the author of Brave New World, Aldous Huxley outlines steps toward total social transformation."/>
          <p:cNvSpPr txBox="1"/>
          <p:nvPr>
            <p:ph type="title"/>
          </p:nvPr>
        </p:nvSpPr>
        <p:spPr>
          <a:xfrm>
            <a:off x="103156" y="357187"/>
            <a:ext cx="24030720" cy="13102178"/>
          </a:xfrm>
          <a:prstGeom prst="rect">
            <a:avLst/>
          </a:prstGeom>
        </p:spPr>
        <p:txBody>
          <a:bodyPr/>
          <a:lstStyle/>
          <a:p>
            <a:pPr marL="964406" indent="-1307306" defTabSz="1285875">
              <a:spcBef>
                <a:spcPts val="6700"/>
              </a:spcBef>
              <a:defRPr b="1" sz="10100">
                <a:solidFill>
                  <a:srgbClr val="FFD479"/>
                </a:solidFill>
                <a:latin typeface="Arial Narrow"/>
                <a:ea typeface="Arial Narrow"/>
                <a:cs typeface="Arial Narrow"/>
                <a:sym typeface="Arial Narrow"/>
              </a:defRPr>
            </a:pPr>
            <a:r>
              <a:t>Best known as the author of </a:t>
            </a:r>
            <a:r>
              <a:rPr i="1"/>
              <a:t>Brave New World</a:t>
            </a:r>
            <a:r>
              <a:t>, Aldous Huxley</a:t>
            </a:r>
            <a:r>
              <a:rPr sz="7400">
                <a:solidFill>
                  <a:srgbClr val="FFC000"/>
                </a:solidFill>
                <a:latin typeface="Gill Sans"/>
                <a:ea typeface="Gill Sans"/>
                <a:cs typeface="Gill Sans"/>
                <a:sym typeface="Gill Sans"/>
              </a:rPr>
              <a:t> </a:t>
            </a:r>
            <a:r>
              <a:t>outlines steps toward total social transformation.</a:t>
            </a:r>
          </a:p>
        </p:txBody>
      </p:sp>
    </p:spTree>
  </p:cSld>
  <p:clrMapOvr>
    <a:masterClrMapping/>
  </p:clrMapOvr>
  <p:transition xmlns:p14="http://schemas.microsoft.com/office/powerpoint/2010/main" spd="med" advClick="1"/>
</p:sld>
</file>

<file path=ppt/slides/slide2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70" name="1. Rewrite history to discredit nationalism and promote globalism.  2. Teach thinking skills based on feelings and experience, not facts and reason.…"/>
          <p:cNvSpPr txBox="1"/>
          <p:nvPr>
            <p:ph type="title"/>
          </p:nvPr>
        </p:nvSpPr>
        <p:spPr>
          <a:xfrm>
            <a:off x="75716" y="357187"/>
            <a:ext cx="24080484" cy="13136408"/>
          </a:xfrm>
          <a:prstGeom prst="rect">
            <a:avLst/>
          </a:prstGeom>
        </p:spPr>
        <p:txBody>
          <a:bodyPr/>
          <a:lstStyle/>
          <a:p>
            <a:pPr marL="848677" indent="-1150429" defTabSz="1131569">
              <a:spcBef>
                <a:spcPts val="5900"/>
              </a:spcBef>
              <a:defRPr sz="7919">
                <a:latin typeface="Arial Narrow"/>
                <a:ea typeface="Arial Narrow"/>
                <a:cs typeface="Arial Narrow"/>
                <a:sym typeface="Arial Narrow"/>
              </a:defRPr>
            </a:pPr>
          </a:p>
          <a:p>
            <a:pPr marL="848677" indent="-1150429" defTabSz="1131569">
              <a:spcBef>
                <a:spcPts val="5900"/>
              </a:spcBef>
              <a:defRPr sz="8360">
                <a:latin typeface="Arial Narrow"/>
                <a:ea typeface="Arial Narrow"/>
                <a:cs typeface="Arial Narrow"/>
                <a:sym typeface="Arial Narrow"/>
              </a:defRPr>
            </a:pPr>
            <a:r>
              <a:t>1. Rewrite history to discredit nationalism and promote globalism.</a:t>
            </a:r>
            <a:br/>
            <a:br/>
            <a:r>
              <a:t>2. Teach thinking skills based on feelings and experience, not facts and reason.</a:t>
            </a:r>
            <a:endParaRPr>
              <a:effectLst>
                <a:outerShdw sx="100000" sy="100000" kx="0" ky="0" algn="b" rotWithShape="0" blurRad="11176" dist="22352" dir="2700000">
                  <a:srgbClr val="000000"/>
                </a:outerShdw>
              </a:effectLst>
            </a:endParaRPr>
          </a:p>
          <a:p>
            <a:pPr marL="848677" indent="-1150429" defTabSz="1131569">
              <a:spcBef>
                <a:spcPts val="5900"/>
              </a:spcBef>
              <a:defRPr sz="4928">
                <a:latin typeface="Gill Sans"/>
                <a:ea typeface="Gill Sans"/>
                <a:cs typeface="Gill Sans"/>
                <a:sym typeface="Gill Sans"/>
              </a:defRPr>
            </a:pPr>
            <a:r>
              <a:rPr sz="8360">
                <a:effectLst>
                  <a:outerShdw sx="100000" sy="100000" kx="0" ky="0" algn="b" rotWithShape="0" blurRad="11176" dist="22352" dir="2700000">
                    <a:srgbClr val="000000"/>
                  </a:outerShdw>
                </a:effectLst>
                <a:latin typeface="Arial Narrow"/>
                <a:ea typeface="Arial Narrow"/>
                <a:cs typeface="Arial Narrow"/>
                <a:sym typeface="Arial Narrow"/>
              </a:rPr>
              <a:t>  3. Encourage loyalty to peers and teachers, not </a:t>
            </a:r>
            <a:br>
              <a:rPr sz="8360">
                <a:effectLst>
                  <a:outerShdw sx="100000" sy="100000" kx="0" ky="0" algn="b" rotWithShape="0" blurRad="11176" dist="22352" dir="2700000">
                    <a:srgbClr val="000000"/>
                  </a:outerShdw>
                </a:effectLst>
                <a:latin typeface="Arial Narrow"/>
                <a:ea typeface="Arial Narrow"/>
                <a:cs typeface="Arial Narrow"/>
                <a:sym typeface="Arial Narrow"/>
              </a:rPr>
            </a:br>
            <a:r>
              <a:rPr sz="8360">
                <a:effectLst>
                  <a:outerShdw sx="100000" sy="100000" kx="0" ky="0" algn="b" rotWithShape="0" blurRad="11176" dist="22352" dir="2700000">
                    <a:srgbClr val="000000"/>
                  </a:outerShdw>
                </a:effectLst>
                <a:latin typeface="Arial Narrow"/>
                <a:ea typeface="Arial Narrow"/>
                <a:cs typeface="Arial Narrow"/>
                <a:sym typeface="Arial Narrow"/>
              </a:rPr>
              <a:t>    family and churches.</a:t>
            </a:r>
            <a:br>
              <a:rPr sz="5808">
                <a:effectLst>
                  <a:outerShdw sx="100000" sy="100000" kx="0" ky="0" algn="b" rotWithShape="0" blurRad="11176" dist="22352" dir="2700000">
                    <a:srgbClr val="000000"/>
                  </a:outerShdw>
                </a:effectLst>
              </a:rPr>
            </a:br>
            <a:br>
              <a:rPr sz="5808">
                <a:effectLst>
                  <a:outerShdw sx="100000" sy="100000" kx="0" ky="0" algn="b" rotWithShape="0" blurRad="11176" dist="22352" dir="2700000">
                    <a:srgbClr val="000000"/>
                  </a:outerShdw>
                </a:effectLst>
              </a:rPr>
            </a:br>
          </a:p>
        </p:txBody>
      </p:sp>
    </p:spTree>
  </p:cSld>
  <p:clrMapOvr>
    <a:masterClrMapping/>
  </p:clrMapOvr>
  <p:transition xmlns:p14="http://schemas.microsoft.com/office/powerpoint/2010/main" spd="med" advClick="1"/>
</p:sld>
</file>

<file path=ppt/slides/slide2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72" name="4. Immerse students in global beliefs and values.  5. Block opposition to the new global paradigm.  6. Condition students to serve a &quot;greater whole.&quot;"/>
          <p:cNvSpPr txBox="1"/>
          <p:nvPr>
            <p:ph type="title"/>
          </p:nvPr>
        </p:nvSpPr>
        <p:spPr>
          <a:xfrm>
            <a:off x="207615" y="357187"/>
            <a:ext cx="23866451" cy="13162825"/>
          </a:xfrm>
          <a:prstGeom prst="rect">
            <a:avLst/>
          </a:prstGeom>
        </p:spPr>
        <p:txBody>
          <a:bodyPr/>
          <a:lstStyle/>
          <a:p>
            <a:pPr marL="964406" indent="-1307306" defTabSz="1285875">
              <a:spcBef>
                <a:spcPts val="6700"/>
              </a:spcBef>
              <a:defRPr sz="9500">
                <a:latin typeface="Arial Narrow"/>
                <a:ea typeface="Arial Narrow"/>
                <a:cs typeface="Arial Narrow"/>
                <a:sym typeface="Arial Narrow"/>
              </a:defRPr>
            </a:pPr>
            <a:r>
              <a:rPr>
                <a:effectLst>
                  <a:outerShdw sx="100000" sy="100000" kx="0" ky="0" algn="b" rotWithShape="0" blurRad="12700" dist="25400" dir="2700000">
                    <a:srgbClr val="000000"/>
                  </a:outerShdw>
                </a:effectLst>
              </a:rPr>
              <a:t>4. Immerse students in global beliefs and values.</a:t>
            </a:r>
            <a:br>
              <a:rPr>
                <a:effectLst>
                  <a:outerShdw sx="100000" sy="100000" kx="0" ky="0" algn="b" rotWithShape="0" blurRad="12700" dist="25400" dir="2700000">
                    <a:srgbClr val="000000"/>
                  </a:outerShdw>
                </a:effectLst>
              </a:rPr>
            </a:br>
            <a:br>
              <a:rPr>
                <a:effectLst>
                  <a:outerShdw sx="100000" sy="100000" kx="0" ky="0" algn="b" rotWithShape="0" blurRad="12700" dist="25400" dir="2700000">
                    <a:srgbClr val="000000"/>
                  </a:outerShdw>
                </a:effectLst>
              </a:rPr>
            </a:br>
            <a:r>
              <a:rPr>
                <a:effectLst>
                  <a:outerShdw sx="100000" sy="100000" kx="0" ky="0" algn="b" rotWithShape="0" blurRad="12700" dist="25400" dir="2700000">
                    <a:srgbClr val="000000"/>
                  </a:outerShdw>
                </a:effectLst>
              </a:rPr>
              <a:t>5. Block opposition to the new global paradigm.</a:t>
            </a:r>
            <a:br>
              <a:rPr>
                <a:effectLst>
                  <a:outerShdw sx="100000" sy="100000" kx="0" ky="0" algn="b" rotWithShape="0" blurRad="12700" dist="25400" dir="2700000">
                    <a:srgbClr val="000000"/>
                  </a:outerShdw>
                </a:effectLst>
              </a:rPr>
            </a:br>
            <a:br>
              <a:rPr>
                <a:effectLst>
                  <a:outerShdw sx="100000" sy="100000" kx="0" ky="0" algn="b" rotWithShape="0" blurRad="12700" dist="25400" dir="2700000">
                    <a:srgbClr val="000000"/>
                  </a:outerShdw>
                </a:effectLst>
              </a:rPr>
            </a:br>
            <a:r>
              <a:rPr>
                <a:effectLst>
                  <a:outerShdw sx="100000" sy="100000" kx="0" ky="0" algn="b" rotWithShape="0" blurRad="12700" dist="25400" dir="2700000">
                    <a:srgbClr val="000000"/>
                  </a:outerShdw>
                </a:effectLst>
              </a:rPr>
              <a:t>6. Condition students to serve a "greater whole."</a:t>
            </a:r>
          </a:p>
        </p:txBody>
      </p:sp>
    </p:spTree>
  </p:cSld>
  <p:clrMapOvr>
    <a:masterClrMapping/>
  </p:clrMapOvr>
  <p:transition xmlns:p14="http://schemas.microsoft.com/office/powerpoint/2010/main" spd="med" advClick="1"/>
</p:sld>
</file>

<file path=ppt/slides/slide2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74" name="At The 1989 Governor's Conference on Education in Kansas, Dr. Shirley McCune, then head of the Mid-Continent Regional Educational Laboratory, Declared:…"/>
          <p:cNvSpPr txBox="1"/>
          <p:nvPr>
            <p:ph type="title"/>
          </p:nvPr>
        </p:nvSpPr>
        <p:spPr>
          <a:xfrm>
            <a:off x="263425" y="357187"/>
            <a:ext cx="23857150" cy="13132130"/>
          </a:xfrm>
          <a:prstGeom prst="rect">
            <a:avLst/>
          </a:prstGeom>
        </p:spPr>
        <p:txBody>
          <a:bodyPr/>
          <a:lstStyle/>
          <a:p>
            <a:pPr defTabSz="457200">
              <a:defRPr sz="7500">
                <a:solidFill>
                  <a:srgbClr val="FFD479"/>
                </a:solidFill>
                <a:latin typeface="Arial"/>
                <a:ea typeface="Arial"/>
                <a:cs typeface="Arial"/>
                <a:sym typeface="Arial"/>
              </a:defRPr>
            </a:pPr>
            <a:r>
              <a:t>At The 1989 Governor's Conference on Education in Kansas, Dr. Shirley McCune, then head of the Mid-Continent Regional Educational Laboratory, Declared:</a:t>
            </a:r>
            <a:endParaRPr>
              <a:solidFill>
                <a:srgbClr val="FFFFFF"/>
              </a:solidFill>
            </a:endParaRPr>
          </a:p>
          <a:p>
            <a:pPr defTabSz="457200">
              <a:defRPr sz="7500">
                <a:solidFill>
                  <a:srgbClr val="000000"/>
                </a:solidFill>
                <a:latin typeface="Arial"/>
                <a:ea typeface="Arial"/>
                <a:cs typeface="Arial"/>
                <a:sym typeface="Arial"/>
              </a:defRPr>
            </a:pPr>
            <a:endParaRPr>
              <a:solidFill>
                <a:srgbClr val="FFFFFF"/>
              </a:solidFill>
            </a:endParaRPr>
          </a:p>
          <a:p>
            <a:pPr marL="365759" indent="-365759" defTabSz="457200">
              <a:defRPr sz="7500">
                <a:latin typeface="Arial"/>
                <a:ea typeface="Arial"/>
                <a:cs typeface="Arial"/>
                <a:sym typeface="Arial"/>
              </a:defRPr>
            </a:pPr>
            <a:r>
              <a:t>“The revolution… in curriculum is that </a:t>
            </a:r>
            <a:r>
              <a:rPr>
                <a:solidFill>
                  <a:srgbClr val="FFD479"/>
                </a:solidFill>
              </a:rPr>
              <a:t>we no longer are teaching facts to children</a:t>
            </a:r>
            <a:r>
              <a:t>…. We no longer see the teaching of </a:t>
            </a:r>
            <a:r>
              <a:rPr>
                <a:solidFill>
                  <a:srgbClr val="FFD479"/>
                </a:solidFill>
              </a:rPr>
              <a:t>facts</a:t>
            </a:r>
            <a:r>
              <a:t> and information as the primary outcome of education.</a:t>
            </a:r>
          </a:p>
        </p:txBody>
      </p:sp>
    </p:spTree>
  </p:cSld>
  <p:clrMapOvr>
    <a:masterClrMapping/>
  </p:clrMapOvr>
  <p:transition xmlns:p14="http://schemas.microsoft.com/office/powerpoint/2010/main" spd="med" advClick="1"/>
</p:sld>
</file>

<file path=ppt/slides/slide2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76" name="Double-click to edit"/>
          <p:cNvSpPr txBox="1"/>
          <p:nvPr>
            <p:ph type="title"/>
          </p:nvPr>
        </p:nvSpPr>
        <p:spPr>
          <a:xfrm>
            <a:off x="239507" y="357187"/>
            <a:ext cx="23796481" cy="13125831"/>
          </a:xfrm>
          <a:prstGeom prst="rect">
            <a:avLst/>
          </a:prstGeom>
        </p:spPr>
        <p:txBody>
          <a:bodyPr/>
          <a:lstStyle/>
          <a:p>
            <a:pPr/>
          </a:p>
          <a:p>
            <a:pPr/>
          </a:p>
          <a:p>
            <a:pPr/>
          </a:p>
          <a:p>
            <a:pPr/>
          </a:p>
        </p:txBody>
      </p:sp>
      <p:pic>
        <p:nvPicPr>
          <p:cNvPr id="677" name="ianhill#4.jpg" descr="ianhill#4.jpg"/>
          <p:cNvPicPr>
            <a:picLocks noChangeAspect="1"/>
          </p:cNvPicPr>
          <p:nvPr/>
        </p:nvPicPr>
        <p:blipFill>
          <a:blip r:embed="rId2">
            <a:extLst/>
          </a:blip>
          <a:stretch>
            <a:fillRect/>
          </a:stretch>
        </p:blipFill>
        <p:spPr>
          <a:xfrm>
            <a:off x="7559888" y="1746993"/>
            <a:ext cx="9840919" cy="9100205"/>
          </a:xfrm>
          <a:prstGeom prst="rect">
            <a:avLst/>
          </a:prstGeom>
          <a:ln w="12700">
            <a:miter lim="400000"/>
          </a:ln>
        </p:spPr>
      </p:pic>
    </p:spTree>
  </p:cSld>
  <p:clrMapOvr>
    <a:masterClrMapping/>
  </p:clrMapOvr>
  <p:transition xmlns:p14="http://schemas.microsoft.com/office/powerpoint/2010/main" spd="med" advClick="1"/>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5" name="This is exactly what the KGB and Marxist-Leninist propaganda want from Americans. To distract their opinion, attention, and mental energy from [the] real issues of [the] United States, into [non-issues], into a non-world,…"/>
          <p:cNvSpPr txBox="1"/>
          <p:nvPr>
            <p:ph type="title"/>
          </p:nvPr>
        </p:nvSpPr>
        <p:spPr>
          <a:xfrm>
            <a:off x="166036" y="357187"/>
            <a:ext cx="23866451" cy="13001626"/>
          </a:xfrm>
          <a:prstGeom prst="rect">
            <a:avLst/>
          </a:prstGeom>
        </p:spPr>
        <p:txBody>
          <a:bodyPr/>
          <a:lstStyle/>
          <a:p>
            <a:pPr defTabSz="344931">
              <a:defRPr sz="8730">
                <a:latin typeface="Arial Narrow"/>
                <a:ea typeface="Arial Narrow"/>
                <a:cs typeface="Arial Narrow"/>
                <a:sym typeface="Arial Narrow"/>
              </a:defRPr>
            </a:pPr>
          </a:p>
          <a:p>
            <a:pPr defTabSz="344931">
              <a:defRPr sz="8730">
                <a:latin typeface="Arial Narrow"/>
                <a:ea typeface="Arial Narrow"/>
                <a:cs typeface="Arial Narrow"/>
                <a:sym typeface="Arial Narrow"/>
              </a:defRPr>
            </a:pPr>
            <a:r>
              <a:t>This is exactly what the KGB and Marxist-Leninist propaganda want from Americans. To distract their opinion, attention, and mental energy from [the] real issues of [the] United States, into [non-issues], into a non-world, </a:t>
            </a:r>
          </a:p>
          <a:p>
            <a:pPr defTabSz="344931">
              <a:defRPr sz="8730">
                <a:latin typeface="Arial Narrow"/>
                <a:ea typeface="Arial Narrow"/>
                <a:cs typeface="Arial Narrow"/>
                <a:sym typeface="Arial Narrow"/>
              </a:defRPr>
            </a:pPr>
            <a:r>
              <a:t>non-existent harmony. Obviously it’s more beneficial </a:t>
            </a:r>
          </a:p>
          <a:p>
            <a:pPr defTabSz="344931">
              <a:defRPr sz="8730">
                <a:latin typeface="Arial Narrow"/>
                <a:ea typeface="Arial Narrow"/>
                <a:cs typeface="Arial Narrow"/>
                <a:sym typeface="Arial Narrow"/>
              </a:defRPr>
            </a:pPr>
            <a:r>
              <a:t>for the Soviet aggressors to have a bunch of duped Americans than Americans who are self-conscious, healthy, physically fit, and alert to the reality.</a:t>
            </a:r>
          </a:p>
        </p:txBody>
      </p:sp>
    </p:spTree>
  </p:cSld>
  <p:clrMapOvr>
    <a:masterClrMapping/>
  </p:clrMapOvr>
  <p:transition xmlns:p14="http://schemas.microsoft.com/office/powerpoint/2010/main" spd="med" advClick="1"/>
</p:sld>
</file>

<file path=ppt/slides/slide2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79" name="Benjamin Bloom of Bloom’s Taxonomy:…"/>
          <p:cNvSpPr txBox="1"/>
          <p:nvPr>
            <p:ph type="title"/>
          </p:nvPr>
        </p:nvSpPr>
        <p:spPr>
          <a:xfrm>
            <a:off x="281006" y="357187"/>
            <a:ext cx="23821988" cy="13001626"/>
          </a:xfrm>
          <a:prstGeom prst="rect">
            <a:avLst/>
          </a:prstGeom>
        </p:spPr>
        <p:txBody>
          <a:bodyPr/>
          <a:lstStyle/>
          <a:p>
            <a:pPr marL="964406" indent="-1307306" defTabSz="1285875">
              <a:spcBef>
                <a:spcPts val="6700"/>
              </a:spcBef>
              <a:defRPr sz="9500">
                <a:solidFill>
                  <a:srgbClr val="FFD479"/>
                </a:solidFill>
                <a:latin typeface="Arial Narrow"/>
                <a:ea typeface="Arial Narrow"/>
                <a:cs typeface="Arial Narrow"/>
                <a:sym typeface="Arial Narrow"/>
              </a:defRPr>
            </a:pPr>
            <a:r>
              <a:t>Benjamin Bloom of Bloom’s Taxonomy:</a:t>
            </a:r>
          </a:p>
          <a:p>
            <a:pPr marL="964406" indent="-1307306" defTabSz="1285875">
              <a:spcBef>
                <a:spcPts val="6700"/>
              </a:spcBef>
              <a:defRPr sz="9500">
                <a:latin typeface="Arial Narrow"/>
                <a:ea typeface="Arial Narrow"/>
                <a:cs typeface="Arial Narrow"/>
                <a:sym typeface="Arial Narrow"/>
              </a:defRPr>
            </a:pPr>
            <a:r>
              <a:t>The careful observer of the classroom can see that the wise teacher as well as the psychological theorist use cognitive behavior and the achievement of cognitive goals to attain affective goals. . . .</a:t>
            </a:r>
          </a:p>
        </p:txBody>
      </p:sp>
    </p:spTree>
  </p:cSld>
  <p:clrMapOvr>
    <a:masterClrMapping/>
  </p:clrMapOvr>
  <p:transition xmlns:p14="http://schemas.microsoft.com/office/powerpoint/2010/main" spd="med" advClick="1"/>
</p:sld>
</file>

<file path=ppt/slides/slide2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81" name="Bloom's Own Words:…"/>
          <p:cNvSpPr txBox="1"/>
          <p:nvPr>
            <p:ph type="title"/>
          </p:nvPr>
        </p:nvSpPr>
        <p:spPr>
          <a:xfrm>
            <a:off x="283796" y="357187"/>
            <a:ext cx="23816408" cy="13001626"/>
          </a:xfrm>
          <a:prstGeom prst="rect">
            <a:avLst/>
          </a:prstGeom>
        </p:spPr>
        <p:txBody>
          <a:bodyPr/>
          <a:lstStyle/>
          <a:p>
            <a:pPr marL="964406" indent="-1307306" defTabSz="1285875">
              <a:spcBef>
                <a:spcPts val="6700"/>
              </a:spcBef>
              <a:defRPr sz="9500">
                <a:solidFill>
                  <a:srgbClr val="FFD479"/>
                </a:solidFill>
                <a:latin typeface="Arial Narrow"/>
                <a:ea typeface="Arial Narrow"/>
                <a:cs typeface="Arial Narrow"/>
                <a:sym typeface="Arial Narrow"/>
              </a:defRPr>
            </a:pPr>
            <a:r>
              <a:t>Bloom's Own Words:</a:t>
            </a:r>
          </a:p>
          <a:p>
            <a:pPr marL="964406" indent="-1307306" defTabSz="1285875">
              <a:spcBef>
                <a:spcPts val="6700"/>
              </a:spcBef>
              <a:defRPr sz="9500">
                <a:latin typeface="Arial Narrow"/>
                <a:ea typeface="Arial Narrow"/>
                <a:cs typeface="Arial Narrow"/>
                <a:sym typeface="Arial Narrow"/>
              </a:defRPr>
            </a:pPr>
            <a:r>
              <a:t>[A] large part of what we call "good teaching" is the teacher's ability to attain affective objectives through challenging the student's fixed beliefs.</a:t>
            </a:r>
          </a:p>
        </p:txBody>
      </p:sp>
    </p:spTree>
  </p:cSld>
  <p:clrMapOvr>
    <a:masterClrMapping/>
  </p:clrMapOvr>
  <p:transition xmlns:p14="http://schemas.microsoft.com/office/powerpoint/2010/main" spd="med" advClick="1"/>
</p:sld>
</file>

<file path=ppt/slides/slide2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83" name="Dr. Ian Hill, Deputy Director General of the IBO Deputy Director General from 2000 until July 2012."/>
          <p:cNvSpPr txBox="1"/>
          <p:nvPr>
            <p:ph type="title"/>
          </p:nvPr>
        </p:nvSpPr>
        <p:spPr>
          <a:xfrm>
            <a:off x="148096" y="357187"/>
            <a:ext cx="23907729" cy="13170439"/>
          </a:xfrm>
          <a:prstGeom prst="rect">
            <a:avLst/>
          </a:prstGeom>
        </p:spPr>
        <p:txBody>
          <a:bodyPr/>
          <a:lstStyle/>
          <a:p>
            <a:pPr/>
          </a:p>
          <a:p>
            <a:pPr/>
          </a:p>
          <a:p>
            <a:pPr/>
          </a:p>
          <a:p>
            <a:pPr/>
          </a:p>
          <a:p>
            <a:pPr/>
          </a:p>
          <a:p>
            <a:pPr/>
          </a:p>
          <a:p>
            <a:pPr defTabSz="1285875">
              <a:defRPr b="1" sz="7500">
                <a:latin typeface="Gill Sans"/>
                <a:ea typeface="Gill Sans"/>
                <a:cs typeface="Gill Sans"/>
                <a:sym typeface="Gill Sans"/>
              </a:defRPr>
            </a:pPr>
            <a:r>
              <a:rPr b="0">
                <a:latin typeface="Arial Narrow"/>
                <a:ea typeface="Arial Narrow"/>
                <a:cs typeface="Arial Narrow"/>
                <a:sym typeface="Arial Narrow"/>
              </a:rPr>
              <a:t>Dr. Ian Hill, Deputy Director General of the IBO Deputy Director General from 2000 until July 2012. </a:t>
            </a:r>
          </a:p>
        </p:txBody>
      </p:sp>
      <p:pic>
        <p:nvPicPr>
          <p:cNvPr id="684" name="Ianhill#5.jpg" descr="Ianhill#5.jpg"/>
          <p:cNvPicPr>
            <a:picLocks noChangeAspect="1"/>
          </p:cNvPicPr>
          <p:nvPr/>
        </p:nvPicPr>
        <p:blipFill>
          <a:blip r:embed="rId2">
            <a:extLst/>
          </a:blip>
          <a:stretch>
            <a:fillRect/>
          </a:stretch>
        </p:blipFill>
        <p:spPr>
          <a:xfrm>
            <a:off x="6510834" y="2091185"/>
            <a:ext cx="11182253" cy="8155013"/>
          </a:xfrm>
          <a:prstGeom prst="rect">
            <a:avLst/>
          </a:prstGeom>
          <a:ln w="12700">
            <a:miter lim="400000"/>
          </a:ln>
        </p:spPr>
      </p:pic>
    </p:spTree>
  </p:cSld>
  <p:clrMapOvr>
    <a:masterClrMapping/>
  </p:clrMapOvr>
  <p:transition xmlns:p14="http://schemas.microsoft.com/office/powerpoint/2010/main" spd="med" advClick="1"/>
</p:sld>
</file>

<file path=ppt/slides/slide2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86" name="Double-click to edit"/>
          <p:cNvSpPr txBox="1"/>
          <p:nvPr>
            <p:ph type="title"/>
          </p:nvPr>
        </p:nvSpPr>
        <p:spPr>
          <a:xfrm>
            <a:off x="322508" y="357187"/>
            <a:ext cx="23738984" cy="13241008"/>
          </a:xfrm>
          <a:prstGeom prst="rect">
            <a:avLst/>
          </a:prstGeom>
        </p:spPr>
        <p:txBody>
          <a:bodyPr/>
          <a:lstStyle/>
          <a:p>
            <a:pPr defTabSz="624363">
              <a:defRPr sz="8512"/>
            </a:pPr>
          </a:p>
          <a:p>
            <a:pPr defTabSz="624363">
              <a:defRPr sz="8512"/>
            </a:pPr>
          </a:p>
          <a:p>
            <a:pPr defTabSz="624363">
              <a:defRPr sz="8512"/>
            </a:pPr>
          </a:p>
          <a:p>
            <a:pPr defTabSz="624363">
              <a:defRPr sz="8512"/>
            </a:pPr>
          </a:p>
          <a:p>
            <a:pPr defTabSz="624363">
              <a:defRPr sz="8512"/>
            </a:pPr>
          </a:p>
          <a:p>
            <a:pPr defTabSz="624363">
              <a:defRPr sz="8512"/>
            </a:pPr>
          </a:p>
          <a:p>
            <a:pPr defTabSz="624363">
              <a:defRPr sz="8512"/>
            </a:pPr>
          </a:p>
          <a:p>
            <a:pPr defTabSz="624363">
              <a:defRPr sz="8512"/>
            </a:pPr>
          </a:p>
          <a:p>
            <a:pPr defTabSz="624363">
              <a:defRPr sz="8512"/>
            </a:pPr>
          </a:p>
        </p:txBody>
      </p:sp>
      <p:pic>
        <p:nvPicPr>
          <p:cNvPr id="687" name="ianhill#6.jpg" descr="ianhill#6.jpg"/>
          <p:cNvPicPr>
            <a:picLocks noChangeAspect="1"/>
          </p:cNvPicPr>
          <p:nvPr/>
        </p:nvPicPr>
        <p:blipFill>
          <a:blip r:embed="rId2">
            <a:extLst/>
          </a:blip>
          <a:stretch>
            <a:fillRect/>
          </a:stretch>
        </p:blipFill>
        <p:spPr>
          <a:xfrm>
            <a:off x="1802606" y="2213139"/>
            <a:ext cx="20778638" cy="8591431"/>
          </a:xfrm>
          <a:prstGeom prst="rect">
            <a:avLst/>
          </a:prstGeom>
          <a:ln w="12700">
            <a:miter lim="400000"/>
          </a:ln>
        </p:spPr>
      </p:pic>
    </p:spTree>
  </p:cSld>
  <p:clrMapOvr>
    <a:masterClrMapping/>
  </p:clrMapOvr>
  <p:transition xmlns:p14="http://schemas.microsoft.com/office/powerpoint/2010/main" spd="med" advClick="1"/>
</p:sld>
</file>

<file path=ppt/slides/slide2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89" name="Dr. Ian Hill, Deputy Director General of the IBO Deputy Director General from 2000 until July 2012."/>
          <p:cNvSpPr txBox="1"/>
          <p:nvPr>
            <p:ph type="title"/>
          </p:nvPr>
        </p:nvSpPr>
        <p:spPr>
          <a:xfrm>
            <a:off x="290586" y="357187"/>
            <a:ext cx="23802828" cy="13001626"/>
          </a:xfrm>
          <a:prstGeom prst="rect">
            <a:avLst/>
          </a:prstGeom>
        </p:spPr>
        <p:txBody>
          <a:bodyPr/>
          <a:lstStyle/>
          <a:p>
            <a:pPr/>
          </a:p>
          <a:p>
            <a:pPr/>
          </a:p>
          <a:p>
            <a:pPr/>
          </a:p>
          <a:p>
            <a:pPr/>
          </a:p>
          <a:p>
            <a:pPr/>
          </a:p>
          <a:p>
            <a:pPr/>
          </a:p>
          <a:p>
            <a:pPr defTabSz="1285875">
              <a:defRPr b="1" sz="7500">
                <a:latin typeface="Gill Sans"/>
                <a:ea typeface="Gill Sans"/>
                <a:cs typeface="Gill Sans"/>
                <a:sym typeface="Gill Sans"/>
              </a:defRPr>
            </a:pPr>
            <a:r>
              <a:rPr b="0">
                <a:latin typeface="Arial Narrow"/>
                <a:ea typeface="Arial Narrow"/>
                <a:cs typeface="Arial Narrow"/>
                <a:sym typeface="Arial Narrow"/>
              </a:rPr>
              <a:t>Dr. Ian Hill, Deputy Director General of the IBO Deputy Director General from 2000 until July 2012. </a:t>
            </a:r>
          </a:p>
        </p:txBody>
      </p:sp>
      <p:pic>
        <p:nvPicPr>
          <p:cNvPr id="690" name="ianhill#12.jpg" descr="ianhill#12.jpg"/>
          <p:cNvPicPr>
            <a:picLocks noChangeAspect="1"/>
          </p:cNvPicPr>
          <p:nvPr/>
        </p:nvPicPr>
        <p:blipFill>
          <a:blip r:embed="rId2">
            <a:extLst/>
          </a:blip>
          <a:stretch>
            <a:fillRect/>
          </a:stretch>
        </p:blipFill>
        <p:spPr>
          <a:xfrm>
            <a:off x="5678487" y="4205287"/>
            <a:ext cx="15193872" cy="4733170"/>
          </a:xfrm>
          <a:prstGeom prst="rect">
            <a:avLst/>
          </a:prstGeom>
          <a:ln w="12700">
            <a:miter lim="400000"/>
          </a:ln>
        </p:spPr>
      </p:pic>
    </p:spTree>
  </p:cSld>
  <p:clrMapOvr>
    <a:masterClrMapping/>
  </p:clrMapOvr>
  <p:transition xmlns:p14="http://schemas.microsoft.com/office/powerpoint/2010/main" spd="med" advClick="1"/>
</p:sld>
</file>

<file path=ppt/slides/slide2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92" name="Dr. Ian Hill, Deputy Director General of the IBO Deputy Director General from 2000 until July 2012."/>
          <p:cNvSpPr txBox="1"/>
          <p:nvPr>
            <p:ph type="title"/>
          </p:nvPr>
        </p:nvSpPr>
        <p:spPr>
          <a:xfrm>
            <a:off x="240357" y="357187"/>
            <a:ext cx="23903286" cy="13001626"/>
          </a:xfrm>
          <a:prstGeom prst="rect">
            <a:avLst/>
          </a:prstGeom>
        </p:spPr>
        <p:txBody>
          <a:bodyPr/>
          <a:lstStyle/>
          <a:p>
            <a:pPr/>
          </a:p>
          <a:p>
            <a:pPr/>
          </a:p>
          <a:p>
            <a:pPr/>
          </a:p>
          <a:p>
            <a:pPr/>
          </a:p>
          <a:p>
            <a:pPr/>
          </a:p>
          <a:p>
            <a:pPr/>
          </a:p>
          <a:p>
            <a:pPr defTabSz="1285875">
              <a:defRPr b="1" sz="7500">
                <a:latin typeface="Gill Sans"/>
                <a:ea typeface="Gill Sans"/>
                <a:cs typeface="Gill Sans"/>
                <a:sym typeface="Gill Sans"/>
              </a:defRPr>
            </a:pPr>
            <a:r>
              <a:rPr b="0">
                <a:latin typeface="Arial Narrow"/>
                <a:ea typeface="Arial Narrow"/>
                <a:cs typeface="Arial Narrow"/>
                <a:sym typeface="Arial Narrow"/>
              </a:rPr>
              <a:t>Dr. Ian Hill, Deputy Director General of the IBO Deputy Director General from 2000 until July 2012. </a:t>
            </a:r>
          </a:p>
        </p:txBody>
      </p:sp>
      <p:pic>
        <p:nvPicPr>
          <p:cNvPr id="693" name="ianhill#13.jpg" descr="ianhill#13.jpg"/>
          <p:cNvPicPr>
            <a:picLocks noChangeAspect="1"/>
          </p:cNvPicPr>
          <p:nvPr/>
        </p:nvPicPr>
        <p:blipFill>
          <a:blip r:embed="rId2">
            <a:extLst/>
          </a:blip>
          <a:stretch>
            <a:fillRect/>
          </a:stretch>
        </p:blipFill>
        <p:spPr>
          <a:xfrm>
            <a:off x="7168922" y="2460252"/>
            <a:ext cx="10046156" cy="8128746"/>
          </a:xfrm>
          <a:prstGeom prst="rect">
            <a:avLst/>
          </a:prstGeom>
          <a:ln w="12700">
            <a:miter lim="400000"/>
          </a:ln>
        </p:spPr>
      </p:pic>
    </p:spTree>
  </p:cSld>
  <p:clrMapOvr>
    <a:masterClrMapping/>
  </p:clrMapOvr>
  <p:transition xmlns:p14="http://schemas.microsoft.com/office/powerpoint/2010/main" spd="med" advClick="1"/>
</p:sld>
</file>

<file path=ppt/slides/slide23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95" name="Dr. Ian Hill, Deputy Director General of the IBO Deputy Director General from 2000 until July 2012."/>
          <p:cNvSpPr txBox="1"/>
          <p:nvPr>
            <p:ph type="title"/>
          </p:nvPr>
        </p:nvSpPr>
        <p:spPr>
          <a:xfrm>
            <a:off x="442348" y="357187"/>
            <a:ext cx="23499304" cy="13001626"/>
          </a:xfrm>
          <a:prstGeom prst="rect">
            <a:avLst/>
          </a:prstGeom>
        </p:spPr>
        <p:txBody>
          <a:bodyPr/>
          <a:lstStyle/>
          <a:p>
            <a:pPr/>
          </a:p>
          <a:p>
            <a:pPr/>
          </a:p>
          <a:p>
            <a:pPr/>
          </a:p>
          <a:p>
            <a:pPr/>
          </a:p>
          <a:p>
            <a:pPr defTabSz="1285875">
              <a:defRPr b="1" sz="7500">
                <a:latin typeface="Gill Sans"/>
                <a:ea typeface="Gill Sans"/>
                <a:cs typeface="Gill Sans"/>
                <a:sym typeface="Gill Sans"/>
              </a:defRPr>
            </a:pPr>
            <a:r>
              <a:rPr b="0">
                <a:latin typeface="Arial Narrow"/>
                <a:ea typeface="Arial Narrow"/>
                <a:cs typeface="Arial Narrow"/>
                <a:sym typeface="Arial Narrow"/>
              </a:rPr>
              <a:t>Dr. Ian Hill, Deputy Director General of the IBO Deputy Director General from 2000 until July 2012. </a:t>
            </a:r>
          </a:p>
        </p:txBody>
      </p:sp>
      <p:pic>
        <p:nvPicPr>
          <p:cNvPr id="696" name="ianhill#8.jpg" descr="ianhill#8.jpg"/>
          <p:cNvPicPr>
            <a:picLocks noChangeAspect="1"/>
          </p:cNvPicPr>
          <p:nvPr/>
        </p:nvPicPr>
        <p:blipFill>
          <a:blip r:embed="rId2">
            <a:extLst/>
          </a:blip>
          <a:stretch>
            <a:fillRect/>
          </a:stretch>
        </p:blipFill>
        <p:spPr>
          <a:xfrm>
            <a:off x="3853226" y="3533528"/>
            <a:ext cx="17679456" cy="4796752"/>
          </a:xfrm>
          <a:prstGeom prst="rect">
            <a:avLst/>
          </a:prstGeom>
          <a:ln w="12700">
            <a:miter lim="400000"/>
          </a:ln>
        </p:spPr>
      </p:pic>
    </p:spTree>
  </p:cSld>
  <p:clrMapOvr>
    <a:masterClrMapping/>
  </p:clrMapOvr>
  <p:transition xmlns:p14="http://schemas.microsoft.com/office/powerpoint/2010/main" spd="med" advClick="1"/>
</p:sld>
</file>

<file path=ppt/slides/slide23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98" name="Dr. Ian Hill, Deputy Director General of the IBO Deputy Director General from 2000 until July 2012."/>
          <p:cNvSpPr txBox="1"/>
          <p:nvPr>
            <p:ph type="title"/>
          </p:nvPr>
        </p:nvSpPr>
        <p:spPr>
          <a:xfrm>
            <a:off x="393259" y="357187"/>
            <a:ext cx="23597482" cy="13161937"/>
          </a:xfrm>
          <a:prstGeom prst="rect">
            <a:avLst/>
          </a:prstGeom>
        </p:spPr>
        <p:txBody>
          <a:bodyPr/>
          <a:lstStyle/>
          <a:p>
            <a:pPr/>
          </a:p>
          <a:p>
            <a:pPr/>
          </a:p>
          <a:p>
            <a:pPr/>
          </a:p>
          <a:p>
            <a:pPr/>
          </a:p>
          <a:p>
            <a:pPr/>
          </a:p>
          <a:p>
            <a:pPr defTabSz="1285875">
              <a:defRPr b="1" sz="7500">
                <a:latin typeface="Gill Sans"/>
                <a:ea typeface="Gill Sans"/>
                <a:cs typeface="Gill Sans"/>
                <a:sym typeface="Gill Sans"/>
              </a:defRPr>
            </a:pPr>
            <a:r>
              <a:rPr b="0">
                <a:latin typeface="Arial Narrow"/>
                <a:ea typeface="Arial Narrow"/>
                <a:cs typeface="Arial Narrow"/>
                <a:sym typeface="Arial Narrow"/>
              </a:rPr>
              <a:t>Dr. Ian Hill, Deputy Director General of the IBO Deputy Director General from 2000 until July 2012. </a:t>
            </a:r>
          </a:p>
        </p:txBody>
      </p:sp>
      <p:pic>
        <p:nvPicPr>
          <p:cNvPr id="699" name="ianhill#9.jpg" descr="ianhill#9.jpg"/>
          <p:cNvPicPr>
            <a:picLocks noChangeAspect="1"/>
          </p:cNvPicPr>
          <p:nvPr/>
        </p:nvPicPr>
        <p:blipFill>
          <a:blip r:embed="rId2">
            <a:extLst/>
          </a:blip>
          <a:stretch>
            <a:fillRect/>
          </a:stretch>
        </p:blipFill>
        <p:spPr>
          <a:xfrm>
            <a:off x="1865205" y="4904311"/>
            <a:ext cx="20301889" cy="2715883"/>
          </a:xfrm>
          <a:prstGeom prst="rect">
            <a:avLst/>
          </a:prstGeom>
          <a:ln w="12700">
            <a:miter lim="400000"/>
          </a:ln>
        </p:spPr>
      </p:pic>
    </p:spTree>
  </p:cSld>
  <p:clrMapOvr>
    <a:masterClrMapping/>
  </p:clrMapOvr>
  <p:transition xmlns:p14="http://schemas.microsoft.com/office/powerpoint/2010/main" spd="med" advClick="1"/>
</p:sld>
</file>

<file path=ppt/slides/slide23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01" name="Sustainable Development =…"/>
          <p:cNvSpPr txBox="1"/>
          <p:nvPr>
            <p:ph type="title"/>
          </p:nvPr>
        </p:nvSpPr>
        <p:spPr>
          <a:xfrm>
            <a:off x="278587" y="357187"/>
            <a:ext cx="23708507" cy="13001626"/>
          </a:xfrm>
          <a:prstGeom prst="rect">
            <a:avLst/>
          </a:prstGeom>
        </p:spPr>
        <p:txBody>
          <a:bodyPr/>
          <a:lstStyle/>
          <a:p>
            <a:pPr>
              <a:defRPr>
                <a:solidFill>
                  <a:srgbClr val="FFD479"/>
                </a:solidFill>
                <a:latin typeface="Arial Narrow"/>
                <a:ea typeface="Arial Narrow"/>
                <a:cs typeface="Arial Narrow"/>
                <a:sym typeface="Arial Narrow"/>
              </a:defRPr>
            </a:pPr>
            <a:r>
              <a:t>Sustainable Development =</a:t>
            </a:r>
          </a:p>
          <a:p>
            <a:pPr>
              <a:defRPr>
                <a:solidFill>
                  <a:srgbClr val="FFD479"/>
                </a:solidFill>
                <a:latin typeface="Arial Narrow"/>
                <a:ea typeface="Arial Narrow"/>
                <a:cs typeface="Arial Narrow"/>
                <a:sym typeface="Arial Narrow"/>
              </a:defRPr>
            </a:pPr>
          </a:p>
          <a:p>
            <a:pPr>
              <a:defRPr>
                <a:latin typeface="Arial Narrow"/>
                <a:ea typeface="Arial Narrow"/>
                <a:cs typeface="Arial Narrow"/>
                <a:sym typeface="Arial Narrow"/>
              </a:defRPr>
            </a:pPr>
            <a:r>
              <a:t>Global Values For Global Governance </a:t>
            </a:r>
          </a:p>
        </p:txBody>
      </p:sp>
    </p:spTree>
  </p:cSld>
  <p:clrMapOvr>
    <a:masterClrMapping/>
  </p:clrMapOvr>
  <p:transition xmlns:p14="http://schemas.microsoft.com/office/powerpoint/2010/main" spd="med" advClick="1"/>
</p:sld>
</file>

<file path=ppt/slides/slide23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03" name="2. Entice the brainwashing subjects into questioning…"/>
          <p:cNvSpPr txBox="1"/>
          <p:nvPr>
            <p:ph type="title"/>
          </p:nvPr>
        </p:nvSpPr>
        <p:spPr>
          <a:xfrm>
            <a:off x="218405" y="357187"/>
            <a:ext cx="23517418" cy="13164686"/>
          </a:xfrm>
          <a:prstGeom prst="rect">
            <a:avLst/>
          </a:prstGeom>
        </p:spPr>
        <p:txBody>
          <a:bodyPr/>
          <a:lstStyle/>
          <a:p>
            <a:pPr algn="l">
              <a:defRPr sz="9000">
                <a:latin typeface="Arial Narrow"/>
                <a:ea typeface="Arial Narrow"/>
                <a:cs typeface="Arial Narrow"/>
                <a:sym typeface="Arial Narrow"/>
              </a:defRPr>
            </a:pPr>
            <a:r>
              <a:t>  </a:t>
            </a:r>
            <a:r>
              <a:rPr>
                <a:solidFill>
                  <a:srgbClr val="FFD479"/>
                </a:solidFill>
              </a:rPr>
              <a:t>2. Entice the brainwashing subjects into questioning</a:t>
            </a:r>
            <a:endParaRPr>
              <a:solidFill>
                <a:srgbClr val="FFD479"/>
              </a:solidFill>
            </a:endParaRPr>
          </a:p>
          <a:p>
            <a:pPr algn="l">
              <a:defRPr sz="9000">
                <a:solidFill>
                  <a:srgbClr val="FFD479"/>
                </a:solidFill>
                <a:latin typeface="Arial Narrow"/>
                <a:ea typeface="Arial Narrow"/>
                <a:cs typeface="Arial Narrow"/>
                <a:sym typeface="Arial Narrow"/>
              </a:defRPr>
            </a:pPr>
            <a:r>
              <a:t>      and doubting their foundational worldview, values,       </a:t>
            </a:r>
          </a:p>
          <a:p>
            <a:pPr algn="l">
              <a:defRPr sz="9000">
                <a:latin typeface="Arial Narrow"/>
                <a:ea typeface="Arial Narrow"/>
                <a:cs typeface="Arial Narrow"/>
                <a:sym typeface="Arial Narrow"/>
              </a:defRPr>
            </a:pPr>
            <a:r>
              <a:rPr>
                <a:solidFill>
                  <a:srgbClr val="FFD479"/>
                </a:solidFill>
              </a:rPr>
              <a:t>      &amp; convictions.</a:t>
            </a:r>
            <a:r>
              <a:t> </a:t>
            </a:r>
          </a:p>
        </p:txBody>
      </p:sp>
    </p:spTree>
  </p:cSld>
  <p:clrMapOvr>
    <a:masterClrMapping/>
  </p:clrMapOvr>
  <p:transition xmlns:p14="http://schemas.microsoft.com/office/powerpoint/2010/main" spd="med" advClick="1"/>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7" name="Maharishi Mahesh Yogi obviously is not on the payroll…"/>
          <p:cNvSpPr txBox="1"/>
          <p:nvPr>
            <p:ph type="title"/>
          </p:nvPr>
        </p:nvSpPr>
        <p:spPr>
          <a:xfrm>
            <a:off x="191523" y="357187"/>
            <a:ext cx="23891008" cy="13001626"/>
          </a:xfrm>
          <a:prstGeom prst="rect">
            <a:avLst/>
          </a:prstGeom>
        </p:spPr>
        <p:txBody>
          <a:bodyPr/>
          <a:lstStyle/>
          <a:p>
            <a:pPr defTabSz="355600">
              <a:defRPr sz="9000">
                <a:latin typeface="Arial Narrow"/>
                <a:ea typeface="Arial Narrow"/>
                <a:cs typeface="Arial Narrow"/>
                <a:sym typeface="Arial Narrow"/>
              </a:defRPr>
            </a:pPr>
            <a:r>
              <a:t>Maharishi Mahesh Yogi obviously is not on the payroll </a:t>
            </a:r>
          </a:p>
          <a:p>
            <a:pPr defTabSz="355600">
              <a:defRPr sz="9000">
                <a:latin typeface="Arial Narrow"/>
                <a:ea typeface="Arial Narrow"/>
                <a:cs typeface="Arial Narrow"/>
                <a:sym typeface="Arial Narrow"/>
              </a:defRPr>
            </a:pPr>
            <a:r>
              <a:t>of the KGB, but whether he knows it or not, </a:t>
            </a:r>
          </a:p>
          <a:p>
            <a:pPr defTabSz="355600">
              <a:defRPr sz="9000">
                <a:latin typeface="Arial Narrow"/>
                <a:ea typeface="Arial Narrow"/>
                <a:cs typeface="Arial Narrow"/>
                <a:sym typeface="Arial Narrow"/>
              </a:defRPr>
            </a:pPr>
            <a:r>
              <a:t>he contributes greatly to [the] demoralization </a:t>
            </a:r>
          </a:p>
          <a:p>
            <a:pPr defTabSz="355600">
              <a:defRPr sz="9000">
                <a:latin typeface="Arial Narrow"/>
                <a:ea typeface="Arial Narrow"/>
                <a:cs typeface="Arial Narrow"/>
                <a:sym typeface="Arial Narrow"/>
              </a:defRPr>
            </a:pPr>
            <a:r>
              <a:t>of American society. And he is not the only one. </a:t>
            </a:r>
          </a:p>
          <a:p>
            <a:pPr defTabSz="355600">
              <a:defRPr sz="9000">
                <a:latin typeface="Arial Narrow"/>
                <a:ea typeface="Arial Narrow"/>
                <a:cs typeface="Arial Narrow"/>
                <a:sym typeface="Arial Narrow"/>
              </a:defRPr>
            </a:pPr>
            <a:r>
              <a:t>There are hundreds of those gurus who come </a:t>
            </a:r>
          </a:p>
          <a:p>
            <a:pPr defTabSz="355600">
              <a:defRPr sz="9000">
                <a:latin typeface="Arial Narrow"/>
                <a:ea typeface="Arial Narrow"/>
                <a:cs typeface="Arial Narrow"/>
                <a:sym typeface="Arial Narrow"/>
              </a:defRPr>
            </a:pPr>
            <a:r>
              <a:t>to your country to capitalize on [the] naïveté </a:t>
            </a:r>
          </a:p>
          <a:p>
            <a:pPr defTabSz="355600">
              <a:defRPr sz="9000">
                <a:latin typeface="Arial Narrow"/>
                <a:ea typeface="Arial Narrow"/>
                <a:cs typeface="Arial Narrow"/>
                <a:sym typeface="Arial Narrow"/>
              </a:defRPr>
            </a:pPr>
            <a:r>
              <a:t>and stupidity of Americans. It’s a fashion. </a:t>
            </a:r>
          </a:p>
          <a:p>
            <a:pPr defTabSz="355600">
              <a:defRPr sz="9000">
                <a:latin typeface="Arial Narrow"/>
                <a:ea typeface="Arial Narrow"/>
                <a:cs typeface="Arial Narrow"/>
                <a:sym typeface="Arial Narrow"/>
              </a:defRPr>
            </a:pPr>
            <a:r>
              <a:t>It’s a fashion to meditate; it’s a fashion not to be involved.</a:t>
            </a:r>
          </a:p>
        </p:txBody>
      </p:sp>
    </p:spTree>
  </p:cSld>
  <p:clrMapOvr>
    <a:masterClrMapping/>
  </p:clrMapOvr>
  <p:transition xmlns:p14="http://schemas.microsoft.com/office/powerpoint/2010/main" spd="med" advClick="1"/>
</p:sld>
</file>

<file path=ppt/slides/slide24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05" name="Double-click to edit"/>
          <p:cNvSpPr txBox="1"/>
          <p:nvPr>
            <p:ph type="title"/>
          </p:nvPr>
        </p:nvSpPr>
        <p:spPr>
          <a:xfrm>
            <a:off x="239507" y="357187"/>
            <a:ext cx="23796481" cy="13125831"/>
          </a:xfrm>
          <a:prstGeom prst="rect">
            <a:avLst/>
          </a:prstGeom>
        </p:spPr>
        <p:txBody>
          <a:bodyPr/>
          <a:lstStyle/>
          <a:p>
            <a:pPr/>
          </a:p>
          <a:p>
            <a:pPr/>
          </a:p>
          <a:p>
            <a:pPr/>
          </a:p>
          <a:p>
            <a:pPr/>
          </a:p>
        </p:txBody>
      </p:sp>
      <p:pic>
        <p:nvPicPr>
          <p:cNvPr id="706" name="ianhill#4.jpg" descr="ianhill#4.jpg"/>
          <p:cNvPicPr>
            <a:picLocks noChangeAspect="1"/>
          </p:cNvPicPr>
          <p:nvPr/>
        </p:nvPicPr>
        <p:blipFill>
          <a:blip r:embed="rId2">
            <a:extLst/>
          </a:blip>
          <a:stretch>
            <a:fillRect/>
          </a:stretch>
        </p:blipFill>
        <p:spPr>
          <a:xfrm>
            <a:off x="7559888" y="1746993"/>
            <a:ext cx="9840919" cy="9100205"/>
          </a:xfrm>
          <a:prstGeom prst="rect">
            <a:avLst/>
          </a:prstGeom>
          <a:ln w="12700">
            <a:miter lim="400000"/>
          </a:ln>
        </p:spPr>
      </p:pic>
    </p:spTree>
  </p:cSld>
  <p:clrMapOvr>
    <a:masterClrMapping/>
  </p:clrMapOvr>
  <p:transition xmlns:p14="http://schemas.microsoft.com/office/powerpoint/2010/main" spd="med" advClick="1"/>
</p:sld>
</file>

<file path=ppt/slides/slide24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08" name="The end game of sustainable development is global governance.…"/>
          <p:cNvSpPr txBox="1"/>
          <p:nvPr>
            <p:ph type="title"/>
          </p:nvPr>
        </p:nvSpPr>
        <p:spPr>
          <a:xfrm>
            <a:off x="227614" y="357187"/>
            <a:ext cx="23928772" cy="13001626"/>
          </a:xfrm>
          <a:prstGeom prst="rect">
            <a:avLst/>
          </a:prstGeom>
        </p:spPr>
        <p:txBody>
          <a:bodyPr/>
          <a:lstStyle/>
          <a:p>
            <a:pPr defTabSz="1285875">
              <a:spcBef>
                <a:spcPts val="6700"/>
              </a:spcBef>
              <a:defRPr sz="8500">
                <a:effectLst>
                  <a:outerShdw sx="100000" sy="100000" kx="0" ky="0" algn="b" rotWithShape="0" blurRad="12700" dist="38100" dir="2700000">
                    <a:srgbClr val="000000"/>
                  </a:outerShdw>
                </a:effectLst>
                <a:latin typeface="Arial Narrow"/>
                <a:ea typeface="Arial Narrow"/>
                <a:cs typeface="Arial Narrow"/>
                <a:sym typeface="Arial Narrow"/>
              </a:defRPr>
            </a:pPr>
            <a:r>
              <a:t>The end game of sustainable development is global governance. </a:t>
            </a:r>
          </a:p>
          <a:p>
            <a:pPr defTabSz="1285875">
              <a:spcBef>
                <a:spcPts val="6700"/>
              </a:spcBef>
              <a:defRPr sz="8500">
                <a:effectLst>
                  <a:outerShdw sx="100000" sy="100000" kx="0" ky="0" algn="b" rotWithShape="0" blurRad="12700" dist="38100" dir="2700000">
                    <a:srgbClr val="000000"/>
                  </a:outerShdw>
                </a:effectLst>
                <a:latin typeface="Arial Narrow"/>
                <a:ea typeface="Arial Narrow"/>
                <a:cs typeface="Arial Narrow"/>
                <a:sym typeface="Arial Narrow"/>
              </a:defRPr>
            </a:pPr>
            <a:r>
              <a:t>Consider the words of the Commission on Global Governance, an organization allied with the United Nations:</a:t>
            </a:r>
          </a:p>
        </p:txBody>
      </p:sp>
    </p:spTree>
  </p:cSld>
  <p:clrMapOvr>
    <a:masterClrMapping/>
  </p:clrMapOvr>
  <p:transition xmlns:p14="http://schemas.microsoft.com/office/powerpoint/2010/main" spd="med" advClick="1"/>
</p:sld>
</file>

<file path=ppt/slides/slide24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10" name="The Commission on Global Governance, Our Global Neighborhood  (Oxford: Oxford University Press, 1995), 208.…"/>
          <p:cNvSpPr txBox="1"/>
          <p:nvPr>
            <p:ph type="title"/>
          </p:nvPr>
        </p:nvSpPr>
        <p:spPr>
          <a:xfrm>
            <a:off x="158781" y="357187"/>
            <a:ext cx="24066438" cy="13143571"/>
          </a:xfrm>
          <a:prstGeom prst="rect">
            <a:avLst/>
          </a:prstGeom>
        </p:spPr>
        <p:txBody>
          <a:bodyPr/>
          <a:lstStyle/>
          <a:p>
            <a:pPr defTabSz="1195863">
              <a:spcBef>
                <a:spcPts val="6200"/>
              </a:spcBef>
              <a:defRPr sz="7719">
                <a:effectLst>
                  <a:outerShdw sx="100000" sy="100000" kx="0" ky="0" algn="b" rotWithShape="0" blurRad="11811" dist="23622" dir="2700000">
                    <a:srgbClr val="000000"/>
                  </a:outerShdw>
                </a:effectLst>
                <a:latin typeface="Arial Narrow"/>
                <a:ea typeface="Arial Narrow"/>
                <a:cs typeface="Arial Narrow"/>
                <a:sym typeface="Arial Narrow"/>
              </a:defRPr>
            </a:pPr>
            <a:r>
              <a:rPr>
                <a:solidFill>
                  <a:srgbClr val="FFD479"/>
                </a:solidFill>
              </a:rPr>
              <a:t>The Commission on Global Governance, </a:t>
            </a:r>
            <a:r>
              <a:rPr i="1">
                <a:solidFill>
                  <a:srgbClr val="FFD479"/>
                </a:solidFill>
              </a:rPr>
              <a:t>Our Global Neighborhood</a:t>
            </a:r>
            <a:r>
              <a:rPr>
                <a:solidFill>
                  <a:srgbClr val="FFD479"/>
                </a:solidFill>
              </a:rPr>
              <a:t> </a:t>
            </a:r>
            <a:br/>
            <a:r>
              <a:t>(Oxford: Oxford University Press, 1995), 208. </a:t>
            </a:r>
          </a:p>
          <a:p>
            <a:pPr defTabSz="1195863">
              <a:spcBef>
                <a:spcPts val="6200"/>
              </a:spcBef>
              <a:defRPr sz="7719">
                <a:effectLst>
                  <a:outerShdw sx="100000" sy="100000" kx="0" ky="0" algn="b" rotWithShape="0" blurRad="11811" dist="35433" dir="2700000">
                    <a:srgbClr val="000000"/>
                  </a:outerShdw>
                </a:effectLst>
                <a:latin typeface="Arial Narrow"/>
                <a:ea typeface="Arial Narrow"/>
                <a:cs typeface="Arial Narrow"/>
                <a:sym typeface="Arial Narrow"/>
              </a:defRPr>
            </a:pPr>
          </a:p>
          <a:p>
            <a:pPr defTabSz="1195863">
              <a:spcBef>
                <a:spcPts val="6200"/>
              </a:spcBef>
              <a:defRPr sz="7719">
                <a:effectLst>
                  <a:outerShdw sx="100000" sy="100000" kx="0" ky="0" algn="b" rotWithShape="0" blurRad="11811" dist="35433" dir="2700000">
                    <a:srgbClr val="000000"/>
                  </a:outerShdw>
                </a:effectLst>
                <a:latin typeface="Arial Narrow"/>
                <a:ea typeface="Arial Narrow"/>
                <a:cs typeface="Arial Narrow"/>
                <a:sym typeface="Arial Narrow"/>
              </a:defRPr>
            </a:pPr>
            <a:r>
              <a:t>The </a:t>
            </a:r>
            <a:r>
              <a:rPr>
                <a:solidFill>
                  <a:srgbClr val="FFD479"/>
                </a:solidFill>
              </a:rPr>
              <a:t>environment</a:t>
            </a:r>
            <a:r>
              <a:t>, perhaps more than </a:t>
            </a:r>
            <a:br/>
            <a:r>
              <a:t>any other issue, has helped to crystallize the notion that humanity has </a:t>
            </a:r>
            <a:r>
              <a:rPr>
                <a:solidFill>
                  <a:srgbClr val="FFD479"/>
                </a:solidFill>
              </a:rPr>
              <a:t>a common future. </a:t>
            </a:r>
          </a:p>
          <a:p>
            <a:pPr defTabSz="1195863">
              <a:spcBef>
                <a:spcPts val="6200"/>
              </a:spcBef>
              <a:defRPr sz="7719">
                <a:effectLst>
                  <a:outerShdw sx="100000" sy="100000" kx="0" ky="0" algn="b" rotWithShape="0" blurRad="11811" dist="35433" dir="2700000">
                    <a:srgbClr val="000000"/>
                  </a:outerShdw>
                </a:effectLst>
                <a:latin typeface="Arial Narrow"/>
                <a:ea typeface="Arial Narrow"/>
                <a:cs typeface="Arial Narrow"/>
                <a:sym typeface="Arial Narrow"/>
              </a:defRPr>
            </a:pPr>
            <a:r>
              <a:t>The concept of sustainable development is now widely used and accepted as </a:t>
            </a:r>
            <a:r>
              <a:rPr>
                <a:solidFill>
                  <a:srgbClr val="FFD479"/>
                </a:solidFill>
              </a:rPr>
              <a:t>a framework </a:t>
            </a:r>
            <a:r>
              <a:t>within which all countries, rich and poor, should operate. </a:t>
            </a:r>
          </a:p>
        </p:txBody>
      </p:sp>
    </p:spTree>
  </p:cSld>
  <p:clrMapOvr>
    <a:masterClrMapping/>
  </p:clrMapOvr>
  <p:transition xmlns:p14="http://schemas.microsoft.com/office/powerpoint/2010/main" spd="med" advClick="1"/>
</p:sld>
</file>

<file path=ppt/slides/slide24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12" name="The aspect that particularly concerns us is the global governance implications.…"/>
          <p:cNvSpPr txBox="1"/>
          <p:nvPr>
            <p:ph type="title"/>
          </p:nvPr>
        </p:nvSpPr>
        <p:spPr>
          <a:xfrm>
            <a:off x="285191" y="357187"/>
            <a:ext cx="23624606" cy="13001626"/>
          </a:xfrm>
          <a:prstGeom prst="rect">
            <a:avLst/>
          </a:prstGeom>
        </p:spPr>
        <p:txBody>
          <a:bodyPr/>
          <a:lstStyle/>
          <a:p>
            <a:pPr defTabSz="1285875">
              <a:spcBef>
                <a:spcPts val="6700"/>
              </a:spcBef>
              <a:defRPr sz="7400">
                <a:effectLst>
                  <a:outerShdw sx="100000" sy="100000" kx="0" ky="0" algn="b" rotWithShape="0" blurRad="12700" dist="38100" dir="2700000">
                    <a:srgbClr val="000000"/>
                  </a:outerShdw>
                </a:effectLst>
                <a:latin typeface="Gill Sans"/>
                <a:ea typeface="Gill Sans"/>
                <a:cs typeface="Gill Sans"/>
                <a:sym typeface="Gill Sans"/>
              </a:defRPr>
            </a:pPr>
          </a:p>
          <a:p>
            <a:pPr defTabSz="1285875">
              <a:spcBef>
                <a:spcPts val="6700"/>
              </a:spcBef>
              <a:defRPr sz="7400">
                <a:effectLst>
                  <a:outerShdw sx="100000" sy="100000" kx="0" ky="0" algn="b" rotWithShape="0" blurRad="12700" dist="38100" dir="2700000">
                    <a:srgbClr val="000000"/>
                  </a:outerShdw>
                </a:effectLst>
                <a:latin typeface="Gill Sans"/>
                <a:ea typeface="Gill Sans"/>
                <a:cs typeface="Gill Sans"/>
                <a:sym typeface="Gill Sans"/>
              </a:defRPr>
            </a:pPr>
            <a:r>
              <a:rPr sz="9500">
                <a:latin typeface="Arial Narrow"/>
                <a:ea typeface="Arial Narrow"/>
                <a:cs typeface="Arial Narrow"/>
                <a:sym typeface="Arial Narrow"/>
              </a:rPr>
              <a:t>The aspect that particularly concerns us is the global governance implications. </a:t>
            </a:r>
            <a:br/>
            <a:endParaRPr sz="2400">
              <a:effectLst>
                <a:outerShdw sx="100000" sy="100000" kx="0" ky="0" algn="b" rotWithShape="0" blurRad="12700" dist="25400" dir="2700000">
                  <a:srgbClr val="000000"/>
                </a:outerShdw>
              </a:effectLst>
            </a:endParaRPr>
          </a:p>
          <a:p>
            <a:pPr defTabSz="1285875">
              <a:spcBef>
                <a:spcPts val="6700"/>
              </a:spcBef>
              <a:defRPr sz="3100">
                <a:effectLst>
                  <a:outerShdw sx="100000" sy="100000" kx="0" ky="0" algn="b" rotWithShape="0" blurRad="12700" dist="25400" dir="2700000">
                    <a:srgbClr val="000000"/>
                  </a:outerShdw>
                </a:effectLst>
                <a:latin typeface="Arial Narrow"/>
                <a:ea typeface="Arial Narrow"/>
                <a:cs typeface="Arial Narrow"/>
                <a:sym typeface="Arial Narrow"/>
              </a:defRPr>
            </a:pPr>
            <a:endParaRPr sz="2400"/>
          </a:p>
          <a:p>
            <a:pPr defTabSz="1285875">
              <a:spcBef>
                <a:spcPts val="6700"/>
              </a:spcBef>
              <a:defRPr sz="3100">
                <a:effectLst>
                  <a:outerShdw sx="100000" sy="100000" kx="0" ky="0" algn="b" rotWithShape="0" blurRad="12700" dist="25400" dir="2700000">
                    <a:srgbClr val="000000"/>
                  </a:outerShdw>
                </a:effectLst>
                <a:latin typeface="Arial Narrow"/>
                <a:ea typeface="Arial Narrow"/>
                <a:cs typeface="Arial Narrow"/>
                <a:sym typeface="Arial Narrow"/>
              </a:defRPr>
            </a:pPr>
            <a:endParaRPr sz="2400"/>
          </a:p>
          <a:p>
            <a:pPr defTabSz="1285875">
              <a:spcBef>
                <a:spcPts val="6700"/>
              </a:spcBef>
              <a:defRPr sz="3100">
                <a:effectLst>
                  <a:outerShdw sx="100000" sy="100000" kx="0" ky="0" algn="b" rotWithShape="0" blurRad="12700" dist="25400" dir="2700000">
                    <a:srgbClr val="000000"/>
                  </a:outerShdw>
                </a:effectLst>
                <a:latin typeface="Arial Narrow"/>
                <a:ea typeface="Arial Narrow"/>
                <a:cs typeface="Arial Narrow"/>
                <a:sym typeface="Arial Narrow"/>
              </a:defRPr>
            </a:pPr>
            <a:endParaRPr sz="2400"/>
          </a:p>
          <a:p>
            <a:pPr defTabSz="1285875">
              <a:spcBef>
                <a:spcPts val="6700"/>
              </a:spcBef>
              <a:defRPr sz="3100">
                <a:effectLst>
                  <a:outerShdw sx="100000" sy="100000" kx="0" ky="0" algn="b" rotWithShape="0" blurRad="12700" dist="25400" dir="2700000">
                    <a:srgbClr val="000000"/>
                  </a:outerShdw>
                </a:effectLst>
                <a:latin typeface="Arial Narrow"/>
                <a:ea typeface="Arial Narrow"/>
                <a:cs typeface="Arial Narrow"/>
                <a:sym typeface="Arial Narrow"/>
              </a:defRPr>
            </a:pPr>
            <a:endParaRPr sz="2400"/>
          </a:p>
          <a:p>
            <a:pPr defTabSz="1285875">
              <a:spcBef>
                <a:spcPts val="6700"/>
              </a:spcBef>
              <a:defRPr sz="3100">
                <a:effectLst>
                  <a:outerShdw sx="100000" sy="100000" kx="0" ky="0" algn="b" rotWithShape="0" blurRad="12700" dist="25400" dir="2700000">
                    <a:srgbClr val="000000"/>
                  </a:outerShdw>
                </a:effectLst>
                <a:latin typeface="Arial Narrow"/>
                <a:ea typeface="Arial Narrow"/>
                <a:cs typeface="Arial Narrow"/>
                <a:sym typeface="Arial Narrow"/>
              </a:defRPr>
            </a:pPr>
            <a:r>
              <a:t>The Commission on Global Goverance, </a:t>
            </a:r>
            <a:r>
              <a:rPr i="1"/>
              <a:t>Our Global Neighborhood</a:t>
            </a:r>
            <a:r>
              <a:t> (Oxford: Oxford University Press, 1995), 208. </a:t>
            </a:r>
          </a:p>
        </p:txBody>
      </p:sp>
    </p:spTree>
  </p:cSld>
  <p:clrMapOvr>
    <a:masterClrMapping/>
  </p:clrMapOvr>
  <p:transition xmlns:p14="http://schemas.microsoft.com/office/powerpoint/2010/main" spd="med" advClick="1"/>
</p:sld>
</file>

<file path=ppt/slides/slide24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14" name="Maurice Strong, who was head of the 1992  Earth Summit in Rio proclaimed:…"/>
          <p:cNvSpPr txBox="1"/>
          <p:nvPr>
            <p:ph type="title"/>
          </p:nvPr>
        </p:nvSpPr>
        <p:spPr>
          <a:xfrm>
            <a:off x="208080" y="479970"/>
            <a:ext cx="23871753" cy="12860704"/>
          </a:xfrm>
          <a:prstGeom prst="rect">
            <a:avLst/>
          </a:prstGeom>
        </p:spPr>
        <p:txBody>
          <a:bodyPr/>
          <a:lstStyle/>
          <a:p>
            <a:pPr defTabSz="758666">
              <a:spcBef>
                <a:spcPts val="3900"/>
              </a:spcBef>
              <a:defRPr b="1" sz="8260">
                <a:solidFill>
                  <a:srgbClr val="FFD479"/>
                </a:solidFill>
                <a:effectLst>
                  <a:outerShdw sx="100000" sy="100000" kx="0" ky="0" algn="b" rotWithShape="0" blurRad="7492" dist="22479" dir="2700000">
                    <a:srgbClr val="000000"/>
                  </a:outerShdw>
                </a:effectLst>
                <a:latin typeface="Arial Narrow"/>
                <a:ea typeface="Arial Narrow"/>
                <a:cs typeface="Arial Narrow"/>
                <a:sym typeface="Arial Narrow"/>
              </a:defRPr>
            </a:pPr>
            <a:r>
              <a:t>Maurice Strong, who was head of the 1992 </a:t>
            </a:r>
            <a:br/>
            <a:r>
              <a:t>Earth Summit in Rio proclaimed:</a:t>
            </a:r>
          </a:p>
          <a:p>
            <a:pPr defTabSz="758666">
              <a:spcBef>
                <a:spcPts val="3900"/>
              </a:spcBef>
              <a:defRPr b="1" sz="8260">
                <a:effectLst>
                  <a:outerShdw sx="100000" sy="100000" kx="0" ky="0" algn="b" rotWithShape="0" blurRad="7492" dist="22479" dir="2700000">
                    <a:srgbClr val="000000"/>
                  </a:outerShdw>
                </a:effectLst>
                <a:latin typeface="Arial Narrow"/>
                <a:ea typeface="Arial Narrow"/>
                <a:cs typeface="Arial Narrow"/>
                <a:sym typeface="Arial Narrow"/>
              </a:defRPr>
            </a:pPr>
          </a:p>
          <a:p>
            <a:pPr defTabSz="758666">
              <a:spcBef>
                <a:spcPts val="3900"/>
              </a:spcBef>
              <a:defRPr sz="8260">
                <a:effectLst>
                  <a:outerShdw sx="100000" sy="100000" kx="0" ky="0" algn="b" rotWithShape="0" blurRad="7492" dist="22479" dir="2700000">
                    <a:srgbClr val="000000"/>
                  </a:outerShdw>
                </a:effectLst>
                <a:latin typeface="Arial Narrow"/>
                <a:ea typeface="Arial Narrow"/>
                <a:cs typeface="Arial Narrow"/>
                <a:sym typeface="Arial Narrow"/>
              </a:defRPr>
            </a:pPr>
            <a:r>
              <a:t>“Isn’t the only hope for the planet </a:t>
            </a:r>
            <a:br/>
            <a:r>
              <a:t>that the industrialized civilizations collapse? </a:t>
            </a:r>
            <a:br/>
            <a:r>
              <a:t>Isn’t it our responsibility </a:t>
            </a:r>
            <a:br/>
            <a:r>
              <a:t>to bring that about?”</a:t>
            </a:r>
            <a:endParaRPr sz="4366"/>
          </a:p>
          <a:p>
            <a:pPr algn="l" defTabSz="758666">
              <a:spcBef>
                <a:spcPts val="3900"/>
              </a:spcBef>
              <a:defRPr sz="4366">
                <a:effectLst>
                  <a:outerShdw sx="100000" sy="100000" kx="0" ky="0" algn="b" rotWithShape="0" blurRad="7492" dist="22479" dir="2700000">
                    <a:srgbClr val="000000"/>
                  </a:outerShdw>
                </a:effectLst>
                <a:latin typeface="Gill Sans"/>
                <a:ea typeface="Gill Sans"/>
                <a:cs typeface="Gill Sans"/>
                <a:sym typeface="Gill Sans"/>
              </a:defRPr>
            </a:pPr>
            <a:r>
              <a:t>  </a:t>
            </a:r>
          </a:p>
          <a:p>
            <a:pPr defTabSz="758666">
              <a:spcBef>
                <a:spcPts val="3900"/>
              </a:spcBef>
              <a:defRPr sz="2065">
                <a:effectLst>
                  <a:outerShdw sx="100000" sy="100000" kx="0" ky="0" algn="b" rotWithShape="0" blurRad="7492" dist="14985" dir="2700000">
                    <a:srgbClr val="000000"/>
                  </a:outerShdw>
                </a:effectLst>
                <a:latin typeface="Arial Narrow"/>
                <a:ea typeface="Arial Narrow"/>
                <a:cs typeface="Arial Narrow"/>
                <a:sym typeface="Arial Narrow"/>
              </a:defRPr>
            </a:pPr>
            <a:r>
              <a:t>Maurice Strong, quoted in Daniel Wood, "The Wizard of Baca Grande," </a:t>
            </a:r>
            <a:r>
              <a:rPr i="1"/>
              <a:t>West</a:t>
            </a:r>
            <a:r>
              <a:t>, May, 1990, 47.</a:t>
            </a:r>
            <a:endParaRPr b="1" sz="4366">
              <a:solidFill>
                <a:srgbClr val="FFC000"/>
              </a:solidFill>
              <a:effectLst>
                <a:outerShdw sx="100000" sy="100000" kx="0" ky="0" algn="b" rotWithShape="0" blurRad="7492" dist="22479" dir="2700000">
                  <a:srgbClr val="000000"/>
                </a:outerShdw>
              </a:effectLst>
              <a:latin typeface="Gill Sans"/>
              <a:ea typeface="Gill Sans"/>
              <a:cs typeface="Gill Sans"/>
              <a:sym typeface="Gill Sans"/>
            </a:endParaRPr>
          </a:p>
        </p:txBody>
      </p:sp>
    </p:spTree>
  </p:cSld>
  <p:clrMapOvr>
    <a:masterClrMapping/>
  </p:clrMapOvr>
  <p:transition xmlns:p14="http://schemas.microsoft.com/office/powerpoint/2010/main" spd="med" advClick="1"/>
</p:sld>
</file>

<file path=ppt/slides/slide24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16" name="Maurice Strong also extolled the need to destroy the concept of individual sovereign nations:…"/>
          <p:cNvSpPr txBox="1"/>
          <p:nvPr>
            <p:ph type="title"/>
          </p:nvPr>
        </p:nvSpPr>
        <p:spPr>
          <a:xfrm>
            <a:off x="103621" y="357187"/>
            <a:ext cx="23940679" cy="13001626"/>
          </a:xfrm>
          <a:prstGeom prst="rect">
            <a:avLst/>
          </a:prstGeom>
        </p:spPr>
        <p:txBody>
          <a:bodyPr/>
          <a:lstStyle/>
          <a:p>
            <a:pPr defTabSz="951547">
              <a:spcBef>
                <a:spcPts val="4900"/>
              </a:spcBef>
              <a:defRPr b="1" sz="7030">
                <a:solidFill>
                  <a:srgbClr val="FFC000"/>
                </a:solidFill>
                <a:effectLst>
                  <a:outerShdw sx="100000" sy="100000" kx="0" ky="0" algn="b" rotWithShape="0" blurRad="9398" dist="28194" dir="2700000">
                    <a:srgbClr val="000000"/>
                  </a:outerShdw>
                </a:effectLst>
                <a:latin typeface="Arial Narrow"/>
                <a:ea typeface="Arial Narrow"/>
                <a:cs typeface="Arial Narrow"/>
                <a:sym typeface="Arial Narrow"/>
              </a:defRPr>
            </a:pPr>
            <a:r>
              <a:rPr>
                <a:solidFill>
                  <a:srgbClr val="FFD479"/>
                </a:solidFill>
              </a:rPr>
              <a:t>Maurice Strong also extolled the need to destroy the concept of individual sovereign nations:</a:t>
            </a:r>
            <a:r>
              <a:t> </a:t>
            </a:r>
          </a:p>
          <a:p>
            <a:pPr defTabSz="951547">
              <a:spcBef>
                <a:spcPts val="4900"/>
              </a:spcBef>
              <a:defRPr b="1" sz="7030">
                <a:solidFill>
                  <a:srgbClr val="FFC000"/>
                </a:solidFill>
                <a:effectLst>
                  <a:outerShdw sx="100000" sy="100000" kx="0" ky="0" algn="b" rotWithShape="0" blurRad="9398" dist="28194" dir="2700000">
                    <a:srgbClr val="000000"/>
                  </a:outerShdw>
                </a:effectLst>
                <a:latin typeface="Arial Narrow"/>
                <a:ea typeface="Arial Narrow"/>
                <a:cs typeface="Arial Narrow"/>
                <a:sym typeface="Arial Narrow"/>
              </a:defRPr>
            </a:pPr>
          </a:p>
          <a:p>
            <a:pPr defTabSz="951547">
              <a:spcBef>
                <a:spcPts val="8700"/>
              </a:spcBef>
              <a:defRPr sz="5476">
                <a:effectLst>
                  <a:outerShdw sx="100000" sy="100000" kx="0" ky="0" algn="b" rotWithShape="0" blurRad="9398" dist="28194" dir="2700000">
                    <a:srgbClr val="000000"/>
                  </a:outerShdw>
                </a:effectLst>
                <a:latin typeface="Arial Narrow"/>
                <a:ea typeface="Arial Narrow"/>
                <a:cs typeface="Arial Narrow"/>
                <a:sym typeface="Arial Narrow"/>
              </a:defRPr>
            </a:pPr>
            <a:r>
              <a:rPr sz="7030"/>
              <a:t>It is simply not feasible for sovereignty to be exercised unilaterally by individual nation-states, however powerful. It is a principle which will yield only slowly and reluctantly to the imperatives of global environmental cooperation.</a:t>
            </a:r>
            <a:r>
              <a:t> </a:t>
            </a:r>
          </a:p>
          <a:p>
            <a:pPr defTabSz="951547">
              <a:spcBef>
                <a:spcPts val="4900"/>
              </a:spcBef>
              <a:defRPr sz="1776">
                <a:effectLst>
                  <a:outerShdw sx="100000" sy="100000" kx="0" ky="0" algn="b" rotWithShape="0" blurRad="9398" dist="18796" dir="2700000">
                    <a:srgbClr val="000000"/>
                  </a:outerShdw>
                </a:effectLst>
                <a:latin typeface="Arial Narrow"/>
                <a:ea typeface="Arial Narrow"/>
                <a:cs typeface="Arial Narrow"/>
                <a:sym typeface="Arial Narrow"/>
              </a:defRPr>
            </a:pPr>
            <a:r>
              <a:t>Maurice Strong, quoted in Henry Lamb, "Conspiracy Theories Laid to Rest as U.N. Announces Plan for 'Global Neighborhood'," </a:t>
            </a:r>
            <a:r>
              <a:rPr i="1"/>
              <a:t>Hope for the World Update, </a:t>
            </a:r>
            <a:r>
              <a:t>Fall 1996, 2. </a:t>
            </a:r>
          </a:p>
          <a:p>
            <a:pPr defTabSz="951547">
              <a:spcBef>
                <a:spcPts val="4900"/>
              </a:spcBef>
              <a:defRPr sz="5476">
                <a:effectLst>
                  <a:outerShdw sx="100000" sy="100000" kx="0" ky="0" algn="b" rotWithShape="0" blurRad="9398" dist="28194" dir="2700000">
                    <a:srgbClr val="000000"/>
                  </a:outerShdw>
                </a:effectLst>
                <a:latin typeface="Gill Sans"/>
                <a:ea typeface="Gill Sans"/>
                <a:cs typeface="Gill Sans"/>
                <a:sym typeface="Gill Sans"/>
              </a:defRPr>
            </a:pPr>
            <a:endParaRPr b="1">
              <a:solidFill>
                <a:srgbClr val="FFC000"/>
              </a:solidFill>
            </a:endParaRPr>
          </a:p>
        </p:txBody>
      </p:sp>
    </p:spTree>
  </p:cSld>
  <p:clrMapOvr>
    <a:masterClrMapping/>
  </p:clrMapOvr>
  <p:transition xmlns:p14="http://schemas.microsoft.com/office/powerpoint/2010/main" spd="med" advClick="1"/>
</p:sld>
</file>

<file path=ppt/slides/slide24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18" name="In a corollary to Strong’s position, Helen Caldicott of the Union of Concerned Scientists has declared the “horrors” of free-market capitalism:…"/>
          <p:cNvSpPr txBox="1"/>
          <p:nvPr>
            <p:ph type="title"/>
          </p:nvPr>
        </p:nvSpPr>
        <p:spPr>
          <a:xfrm>
            <a:off x="256728" y="357187"/>
            <a:ext cx="24015372" cy="13097434"/>
          </a:xfrm>
          <a:prstGeom prst="rect">
            <a:avLst/>
          </a:prstGeom>
        </p:spPr>
        <p:txBody>
          <a:bodyPr/>
          <a:lstStyle/>
          <a:p>
            <a:pPr defTabSz="1285875">
              <a:spcBef>
                <a:spcPts val="6700"/>
              </a:spcBef>
              <a:defRPr b="1" sz="7500">
                <a:solidFill>
                  <a:srgbClr val="FFD479"/>
                </a:solidFill>
                <a:effectLst>
                  <a:outerShdw sx="100000" sy="100000" kx="0" ky="0" algn="b" rotWithShape="0" blurRad="12700" dist="38100" dir="2700000">
                    <a:srgbClr val="000000"/>
                  </a:outerShdw>
                </a:effectLst>
                <a:latin typeface="Arial Narrow"/>
                <a:ea typeface="Arial Narrow"/>
                <a:cs typeface="Arial Narrow"/>
                <a:sym typeface="Arial Narrow"/>
              </a:defRPr>
            </a:pPr>
            <a:r>
              <a:t>In a corollary to Strong’s position, Helen Caldicott of the Union of Concerned Scientists has declared the “horrors” of free-market capitalism: </a:t>
            </a:r>
          </a:p>
          <a:p>
            <a:pPr defTabSz="1285875">
              <a:spcBef>
                <a:spcPts val="6700"/>
              </a:spcBef>
              <a:defRPr sz="7500">
                <a:effectLst>
                  <a:outerShdw sx="100000" sy="100000" kx="0" ky="0" algn="b" rotWithShape="0" blurRad="12700" dist="38100" dir="2700000">
                    <a:srgbClr val="000000"/>
                  </a:outerShdw>
                </a:effectLst>
                <a:latin typeface="Arial Narrow"/>
                <a:ea typeface="Arial Narrow"/>
                <a:cs typeface="Arial Narrow"/>
                <a:sym typeface="Arial Narrow"/>
              </a:defRPr>
            </a:pPr>
            <a:r>
              <a:t>Free enterprise really means rich people get richer. They have the freedom to exploit and psychologically rape their fellow human beings in the process…Capitalism is destroying the earth.</a:t>
            </a:r>
          </a:p>
          <a:p>
            <a:pPr defTabSz="1285875">
              <a:spcBef>
                <a:spcPts val="6700"/>
              </a:spcBef>
              <a:defRPr sz="2400">
                <a:effectLst>
                  <a:outerShdw sx="100000" sy="100000" kx="0" ky="0" algn="b" rotWithShape="0" blurRad="12700" dist="25400" dir="2700000">
                    <a:srgbClr val="000000"/>
                  </a:outerShdw>
                </a:effectLst>
                <a:latin typeface="Arial Narrow"/>
                <a:ea typeface="Arial Narrow"/>
                <a:cs typeface="Arial Narrow"/>
                <a:sym typeface="Arial Narrow"/>
              </a:defRPr>
            </a:pPr>
            <a:r>
              <a:t>Brannon Howse, </a:t>
            </a:r>
            <a:r>
              <a:rPr i="1"/>
              <a:t>Reclaiming a Nation at Risk</a:t>
            </a:r>
            <a:r>
              <a:t>: </a:t>
            </a:r>
            <a:r>
              <a:rPr i="1"/>
              <a:t>The Battle for Your Faith, Family and Freedoms</a:t>
            </a:r>
            <a:r>
              <a:t> </a:t>
            </a:r>
            <a:br/>
            <a:r>
              <a:t>(Bridgestone Multimedia Group, 1995), 190.</a:t>
            </a:r>
          </a:p>
        </p:txBody>
      </p:sp>
    </p:spTree>
  </p:cSld>
  <p:clrMapOvr>
    <a:masterClrMapping/>
  </p:clrMapOvr>
  <p:transition xmlns:p14="http://schemas.microsoft.com/office/powerpoint/2010/main" spd="med" advClick="1"/>
</p:sld>
</file>

<file path=ppt/slides/slide24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20" name="The editors of Empowerment for Sustainable Development: Toward Operational Strategies acknowledge the vital role education plays in brainwashing students with their radical worldview:…"/>
          <p:cNvSpPr txBox="1"/>
          <p:nvPr>
            <p:ph type="title"/>
          </p:nvPr>
        </p:nvSpPr>
        <p:spPr>
          <a:xfrm>
            <a:off x="212731" y="357187"/>
            <a:ext cx="23958538" cy="13137618"/>
          </a:xfrm>
          <a:prstGeom prst="rect">
            <a:avLst/>
          </a:prstGeom>
        </p:spPr>
        <p:txBody>
          <a:bodyPr/>
          <a:lstStyle/>
          <a:p>
            <a:pPr defTabSz="874394">
              <a:spcBef>
                <a:spcPts val="4500"/>
              </a:spcBef>
              <a:defRPr b="1" sz="6460">
                <a:solidFill>
                  <a:srgbClr val="FFD479"/>
                </a:solidFill>
                <a:effectLst>
                  <a:outerShdw sx="100000" sy="100000" kx="0" ky="0" algn="b" rotWithShape="0" blurRad="8636" dist="25908" dir="2700000">
                    <a:srgbClr val="000000"/>
                  </a:outerShdw>
                </a:effectLst>
                <a:latin typeface="Arial Narrow"/>
                <a:ea typeface="Arial Narrow"/>
                <a:cs typeface="Arial Narrow"/>
                <a:sym typeface="Arial Narrow"/>
              </a:defRPr>
            </a:pPr>
          </a:p>
          <a:p>
            <a:pPr defTabSz="874394">
              <a:spcBef>
                <a:spcPts val="4500"/>
              </a:spcBef>
              <a:defRPr b="1" sz="6460">
                <a:solidFill>
                  <a:srgbClr val="FFD479"/>
                </a:solidFill>
                <a:effectLst>
                  <a:outerShdw sx="100000" sy="100000" kx="0" ky="0" algn="b" rotWithShape="0" blurRad="8636" dist="25908" dir="2700000">
                    <a:srgbClr val="000000"/>
                  </a:outerShdw>
                </a:effectLst>
                <a:latin typeface="Arial Narrow"/>
                <a:ea typeface="Arial Narrow"/>
                <a:cs typeface="Arial Narrow"/>
                <a:sym typeface="Arial Narrow"/>
              </a:defRPr>
            </a:pPr>
            <a:r>
              <a:t>The editors of </a:t>
            </a:r>
            <a:r>
              <a:rPr i="1"/>
              <a:t>Empowerment for Sustainable Development: Toward Operational Strategies</a:t>
            </a:r>
            <a:r>
              <a:t> acknowledge the vital role education plays in brainwashing students with their radical worldview: </a:t>
            </a:r>
          </a:p>
          <a:p>
            <a:pPr defTabSz="874394">
              <a:spcBef>
                <a:spcPts val="4500"/>
              </a:spcBef>
              <a:defRPr sz="6460">
                <a:effectLst>
                  <a:outerShdw sx="100000" sy="100000" kx="0" ky="0" algn="b" rotWithShape="0" blurRad="8636" dist="17272" dir="2700000">
                    <a:srgbClr val="000000"/>
                  </a:outerShdw>
                </a:effectLst>
                <a:latin typeface="Arial Narrow"/>
                <a:ea typeface="Arial Narrow"/>
                <a:cs typeface="Arial Narrow"/>
                <a:sym typeface="Arial Narrow"/>
              </a:defRPr>
            </a:pPr>
            <a:r>
              <a:rPr>
                <a:solidFill>
                  <a:srgbClr val="FFD479"/>
                </a:solidFill>
              </a:rPr>
              <a:t>Education</a:t>
            </a:r>
            <a:r>
              <a:t> has been advanced as significant in bringing about changes in </a:t>
            </a:r>
            <a:r>
              <a:rPr>
                <a:solidFill>
                  <a:srgbClr val="FFD479"/>
                </a:solidFill>
              </a:rPr>
              <a:t>attitudes, behavior, beliefs, and values</a:t>
            </a:r>
            <a:r>
              <a:t>…In order to </a:t>
            </a:r>
            <a:r>
              <a:rPr>
                <a:solidFill>
                  <a:srgbClr val="FFD479"/>
                </a:solidFill>
              </a:rPr>
              <a:t>redirect behavior</a:t>
            </a:r>
            <a:r>
              <a:t> and </a:t>
            </a:r>
            <a:r>
              <a:rPr>
                <a:solidFill>
                  <a:srgbClr val="FFD479"/>
                </a:solidFill>
              </a:rPr>
              <a:t>values</a:t>
            </a:r>
            <a:r>
              <a:t> towards institutional change </a:t>
            </a:r>
            <a:r>
              <a:rPr>
                <a:solidFill>
                  <a:srgbClr val="FFD479"/>
                </a:solidFill>
              </a:rPr>
              <a:t>for sustainable development</a:t>
            </a:r>
            <a:r>
              <a:t> there is a need to investigate strategic options in relations to educational philosophies, scope for propagation and adoption, and groups most likely susceptible to change. </a:t>
            </a:r>
          </a:p>
          <a:p>
            <a:pPr defTabSz="874394">
              <a:spcBef>
                <a:spcPts val="4500"/>
              </a:spcBef>
              <a:defRPr b="1" sz="5780">
                <a:solidFill>
                  <a:srgbClr val="FFD479"/>
                </a:solidFill>
                <a:effectLst>
                  <a:outerShdw sx="100000" sy="100000" kx="0" ky="0" algn="b" rotWithShape="0" blurRad="8636" dist="25908" dir="2700000">
                    <a:srgbClr val="000000"/>
                  </a:outerShdw>
                </a:effectLst>
                <a:latin typeface="Arial Narrow"/>
                <a:ea typeface="Arial Narrow"/>
                <a:cs typeface="Arial Narrow"/>
                <a:sym typeface="Arial Narrow"/>
              </a:defRPr>
            </a:pPr>
          </a:p>
        </p:txBody>
      </p:sp>
    </p:spTree>
  </p:cSld>
  <p:clrMapOvr>
    <a:masterClrMapping/>
  </p:clrMapOvr>
  <p:transition xmlns:p14="http://schemas.microsoft.com/office/powerpoint/2010/main" spd="med" advClick="1"/>
</p:sld>
</file>

<file path=ppt/slides/slide24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22" name="Brainwashed America: Part 6"/>
          <p:cNvSpPr txBox="1"/>
          <p:nvPr>
            <p:ph type="title"/>
          </p:nvPr>
        </p:nvSpPr>
        <p:spPr>
          <a:xfrm>
            <a:off x="170873" y="357187"/>
            <a:ext cx="24042254" cy="13206265"/>
          </a:xfrm>
          <a:prstGeom prst="rect">
            <a:avLst/>
          </a:prstGeom>
        </p:spPr>
        <p:txBody>
          <a:bodyPr/>
          <a:lstStyle>
            <a:lvl1pPr>
              <a:defRPr b="1" sz="9000">
                <a:solidFill>
                  <a:srgbClr val="FFD479"/>
                </a:solidFill>
                <a:latin typeface="Arial Narrow"/>
                <a:ea typeface="Arial Narrow"/>
                <a:cs typeface="Arial Narrow"/>
                <a:sym typeface="Arial Narrow"/>
              </a:defRPr>
            </a:lvl1pPr>
          </a:lstStyle>
          <a:p>
            <a:pPr/>
            <a:r>
              <a:t>Brainwashed America: Part 6 </a:t>
            </a:r>
          </a:p>
        </p:txBody>
      </p:sp>
    </p:spTree>
  </p:cSld>
  <p:clrMapOvr>
    <a:masterClrMapping/>
  </p:clrMapOvr>
  <p:transition xmlns:p14="http://schemas.microsoft.com/office/powerpoint/2010/main" spd="med" advClick="1"/>
</p:sld>
</file>

<file path=ppt/slides/slide24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24" name="Agents For Social Change"/>
          <p:cNvSpPr txBox="1"/>
          <p:nvPr>
            <p:ph type="title"/>
          </p:nvPr>
        </p:nvSpPr>
        <p:spPr>
          <a:xfrm>
            <a:off x="241194" y="357187"/>
            <a:ext cx="24004024" cy="13127293"/>
          </a:xfrm>
          <a:prstGeom prst="rect">
            <a:avLst/>
          </a:prstGeom>
        </p:spPr>
        <p:txBody>
          <a:bodyPr/>
          <a:lstStyle>
            <a:lvl1pPr>
              <a:defRPr>
                <a:solidFill>
                  <a:srgbClr val="FFD479"/>
                </a:solidFill>
                <a:latin typeface="Arial Narrow"/>
                <a:ea typeface="Arial Narrow"/>
                <a:cs typeface="Arial Narrow"/>
                <a:sym typeface="Arial Narrow"/>
              </a:defRPr>
            </a:lvl1pPr>
          </a:lstStyle>
          <a:p>
            <a:pPr/>
            <a:r>
              <a:t>Agents For Social Change </a:t>
            </a:r>
          </a:p>
        </p:txBody>
      </p:sp>
    </p:spTree>
  </p:cSld>
  <p:clrMapOvr>
    <a:masterClrMapping/>
  </p:clrMapOvr>
  <p:transition xmlns:p14="http://schemas.microsoft.com/office/powerpoint/2010/main" spd="med" advClick="1"/>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9" name="So obviously you can see that if [the] KGB were that curious, if they paid [for] my trip to Haridwar, if they assigned me to that strange job, obviously they were very much fascinated. They were convinced that that type of brainwashing is very efficient "/>
          <p:cNvSpPr txBox="1"/>
          <p:nvPr>
            <p:ph type="title"/>
          </p:nvPr>
        </p:nvSpPr>
        <p:spPr>
          <a:xfrm>
            <a:off x="417183" y="357187"/>
            <a:ext cx="23549634" cy="13001626"/>
          </a:xfrm>
          <a:prstGeom prst="rect">
            <a:avLst/>
          </a:prstGeom>
        </p:spPr>
        <p:txBody>
          <a:bodyPr/>
          <a:lstStyle/>
          <a:p>
            <a:pPr defTabSz="355600">
              <a:defRPr sz="1200">
                <a:solidFill>
                  <a:srgbClr val="454545"/>
                </a:solidFill>
                <a:latin typeface="Helvetica Neue"/>
                <a:ea typeface="Helvetica Neue"/>
                <a:cs typeface="Helvetica Neue"/>
                <a:sym typeface="Helvetica Neue"/>
              </a:defRPr>
            </a:pPr>
            <a:r>
              <a:rPr sz="9000">
                <a:solidFill>
                  <a:srgbClr val="FFFFFF"/>
                </a:solidFill>
                <a:latin typeface="Arial Narrow"/>
                <a:ea typeface="Arial Narrow"/>
                <a:cs typeface="Arial Narrow"/>
                <a:sym typeface="Arial Narrow"/>
              </a:rPr>
              <a:t>So obviously you can see that if [the] KGB were that curious, if they paid [for] my trip to Haridwar, if they assigned me to that </a:t>
            </a:r>
            <a:r>
              <a:rPr i="1" sz="9000">
                <a:solidFill>
                  <a:srgbClr val="FFFFFF"/>
                </a:solidFill>
                <a:latin typeface="Arial Narrow"/>
                <a:ea typeface="Arial Narrow"/>
                <a:cs typeface="Arial Narrow"/>
                <a:sym typeface="Arial Narrow"/>
              </a:rPr>
              <a:t>strange</a:t>
            </a:r>
            <a:r>
              <a:rPr sz="9000">
                <a:solidFill>
                  <a:srgbClr val="FFFFFF"/>
                </a:solidFill>
                <a:latin typeface="Arial Narrow"/>
                <a:ea typeface="Arial Narrow"/>
                <a:cs typeface="Arial Narrow"/>
                <a:sym typeface="Arial Narrow"/>
              </a:rPr>
              <a:t> job, obviously they were very much fascinated. They were convinced that that type of brainwashing is very efficient and instrumental </a:t>
            </a:r>
            <a:endParaRPr sz="9000">
              <a:solidFill>
                <a:srgbClr val="FFFFFF"/>
              </a:solidFill>
              <a:latin typeface="Arial Narrow"/>
              <a:ea typeface="Arial Narrow"/>
              <a:cs typeface="Arial Narrow"/>
              <a:sym typeface="Arial Narrow"/>
            </a:endParaRPr>
          </a:p>
          <a:p>
            <a:pPr defTabSz="355600">
              <a:defRPr sz="1200">
                <a:solidFill>
                  <a:srgbClr val="454545"/>
                </a:solidFill>
                <a:latin typeface="Helvetica Neue"/>
                <a:ea typeface="Helvetica Neue"/>
                <a:cs typeface="Helvetica Neue"/>
                <a:sym typeface="Helvetica Neue"/>
              </a:defRPr>
            </a:pPr>
            <a:r>
              <a:rPr sz="9000">
                <a:solidFill>
                  <a:srgbClr val="FFFFFF"/>
                </a:solidFill>
                <a:latin typeface="Arial Narrow"/>
                <a:ea typeface="Arial Narrow"/>
                <a:cs typeface="Arial Narrow"/>
                <a:sym typeface="Arial Narrow"/>
              </a:rPr>
              <a:t>in [the] demoralization of [the] United States.”</a:t>
            </a:r>
          </a:p>
        </p:txBody>
      </p:sp>
    </p:spTree>
  </p:cSld>
  <p:clrMapOvr>
    <a:masterClrMapping/>
  </p:clrMapOvr>
  <p:transition xmlns:p14="http://schemas.microsoft.com/office/powerpoint/2010/main" spd="med" advClick="1"/>
</p:sld>
</file>

<file path=ppt/slides/slide25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26" name="In 2003, Monique Seefried, president of the IB Council of Foundation gave a speech entitled, &quot;IBO, a World of Givers&quot; declared:  At the core of an IB education, starting with our youngest students is the aim to develop caring young people with a commitme"/>
          <p:cNvSpPr txBox="1"/>
          <p:nvPr>
            <p:ph type="title"/>
          </p:nvPr>
        </p:nvSpPr>
        <p:spPr>
          <a:xfrm>
            <a:off x="126596" y="357187"/>
            <a:ext cx="23980491" cy="13001626"/>
          </a:xfrm>
          <a:prstGeom prst="rect">
            <a:avLst/>
          </a:prstGeom>
        </p:spPr>
        <p:txBody>
          <a:bodyPr/>
          <a:lstStyle/>
          <a:p>
            <a:pPr defTabSz="1285875">
              <a:defRPr sz="9000">
                <a:solidFill>
                  <a:srgbClr val="FFC000"/>
                </a:solidFill>
                <a:latin typeface="Arial Narrow"/>
                <a:ea typeface="Arial Narrow"/>
                <a:cs typeface="Arial Narrow"/>
                <a:sym typeface="Arial Narrow"/>
              </a:defRPr>
            </a:pPr>
            <a:r>
              <a:rPr>
                <a:solidFill>
                  <a:srgbClr val="FFD479"/>
                </a:solidFill>
              </a:rPr>
              <a:t>In 2003, Monique Seefried, president of the IB Council of Foundation gave a speech entitled, "IBO, a World of Givers" declared:</a:t>
            </a:r>
            <a:br/>
            <a:br/>
            <a:r>
              <a:rPr u="sng">
                <a:solidFill>
                  <a:srgbClr val="FFD479"/>
                </a:solidFill>
              </a:rPr>
              <a:t>At the core of an IB education</a:t>
            </a:r>
            <a:r>
              <a:rPr>
                <a:solidFill>
                  <a:srgbClr val="FFFFFF"/>
                </a:solidFill>
              </a:rPr>
              <a:t>, starting with our youngest students is the aim to develop caring young people with a commitment to action and service…This is the most </a:t>
            </a:r>
          </a:p>
        </p:txBody>
      </p:sp>
    </p:spTree>
  </p:cSld>
  <p:clrMapOvr>
    <a:masterClrMapping/>
  </p:clrMapOvr>
  <p:transition xmlns:p14="http://schemas.microsoft.com/office/powerpoint/2010/main" spd="med" advClick="1"/>
</p:sld>
</file>

<file path=ppt/slides/slide25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28" name="idealistic part of the education our students receive…It is also essential in developing in them the drive to become an agent of social change in our ever evolving societies where there is still so much to do to reach an ideal of social justice."/>
          <p:cNvSpPr txBox="1"/>
          <p:nvPr>
            <p:ph type="title"/>
          </p:nvPr>
        </p:nvSpPr>
        <p:spPr>
          <a:xfrm>
            <a:off x="165013" y="357187"/>
            <a:ext cx="23906821" cy="13001626"/>
          </a:xfrm>
          <a:prstGeom prst="rect">
            <a:avLst/>
          </a:prstGeom>
        </p:spPr>
        <p:txBody>
          <a:bodyPr/>
          <a:lstStyle/>
          <a:p>
            <a:pPr defTabSz="1285875">
              <a:defRPr sz="9500">
                <a:latin typeface="Arial Narrow"/>
                <a:ea typeface="Arial Narrow"/>
                <a:cs typeface="Arial Narrow"/>
                <a:sym typeface="Arial Narrow"/>
              </a:defRPr>
            </a:pPr>
            <a:br/>
            <a:r>
              <a:t>idealistic part of the education our students receive…It is also essential in </a:t>
            </a:r>
            <a:r>
              <a:rPr>
                <a:solidFill>
                  <a:srgbClr val="FFD479"/>
                </a:solidFill>
              </a:rPr>
              <a:t>developing in them the drive to become an </a:t>
            </a:r>
            <a:r>
              <a:rPr u="sng">
                <a:solidFill>
                  <a:srgbClr val="FFD479"/>
                </a:solidFill>
              </a:rPr>
              <a:t>agent of social change</a:t>
            </a:r>
            <a:r>
              <a:t> </a:t>
            </a:r>
            <a:r>
              <a:rPr u="sng">
                <a:solidFill>
                  <a:srgbClr val="FFD479"/>
                </a:solidFill>
              </a:rPr>
              <a:t>in our ever evolving societies</a:t>
            </a:r>
            <a:r>
              <a:t> where there is still so much to do to reach an ideal of </a:t>
            </a:r>
            <a:r>
              <a:rPr>
                <a:solidFill>
                  <a:srgbClr val="FFD479"/>
                </a:solidFill>
              </a:rPr>
              <a:t>social justice.</a:t>
            </a:r>
            <a:endParaRPr>
              <a:solidFill>
                <a:srgbClr val="FFD479"/>
              </a:solidFill>
            </a:endParaRPr>
          </a:p>
        </p:txBody>
      </p:sp>
    </p:spTree>
  </p:cSld>
  <p:clrMapOvr>
    <a:masterClrMapping/>
  </p:clrMapOvr>
  <p:transition xmlns:p14="http://schemas.microsoft.com/office/powerpoint/2010/main" spd="med" advClick="1"/>
</p:sld>
</file>

<file path=ppt/slides/slide25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30" name="Double-click to edit"/>
          <p:cNvSpPr txBox="1"/>
          <p:nvPr>
            <p:ph type="title"/>
          </p:nvPr>
        </p:nvSpPr>
        <p:spPr>
          <a:xfrm>
            <a:off x="258774" y="357187"/>
            <a:ext cx="23760877" cy="13001626"/>
          </a:xfrm>
          <a:prstGeom prst="rect">
            <a:avLst/>
          </a:prstGeom>
        </p:spPr>
        <p:txBody>
          <a:bodyPr/>
          <a:lstStyle/>
          <a:p>
            <a:pPr defTabSz="755808">
              <a:defRPr sz="10304"/>
            </a:pPr>
          </a:p>
          <a:p>
            <a:pPr defTabSz="755808">
              <a:defRPr sz="10304"/>
            </a:pPr>
          </a:p>
          <a:p>
            <a:pPr defTabSz="755808">
              <a:defRPr sz="10304"/>
            </a:pPr>
          </a:p>
          <a:p>
            <a:pPr defTabSz="755808">
              <a:defRPr sz="10304"/>
            </a:pPr>
          </a:p>
          <a:p>
            <a:pPr defTabSz="755808">
              <a:defRPr sz="10304"/>
            </a:pPr>
          </a:p>
          <a:p>
            <a:pPr defTabSz="755808">
              <a:defRPr sz="10304"/>
            </a:pPr>
          </a:p>
          <a:p>
            <a:pPr defTabSz="755808">
              <a:defRPr sz="10304"/>
            </a:pPr>
          </a:p>
        </p:txBody>
      </p:sp>
      <p:pic>
        <p:nvPicPr>
          <p:cNvPr id="731" name="Agenda20301.jpg" descr="Agenda20301.jpg"/>
          <p:cNvPicPr>
            <a:picLocks noChangeAspect="1"/>
          </p:cNvPicPr>
          <p:nvPr/>
        </p:nvPicPr>
        <p:blipFill>
          <a:blip r:embed="rId2">
            <a:extLst/>
          </a:blip>
          <a:stretch>
            <a:fillRect/>
          </a:stretch>
        </p:blipFill>
        <p:spPr>
          <a:xfrm>
            <a:off x="1243653" y="3919896"/>
            <a:ext cx="21411601" cy="3641008"/>
          </a:xfrm>
          <a:prstGeom prst="rect">
            <a:avLst/>
          </a:prstGeom>
          <a:ln w="12700">
            <a:miter lim="400000"/>
          </a:ln>
        </p:spPr>
      </p:pic>
    </p:spTree>
  </p:cSld>
  <p:clrMapOvr>
    <a:masterClrMapping/>
  </p:clrMapOvr>
  <p:transition xmlns:p14="http://schemas.microsoft.com/office/powerpoint/2010/main" spd="med" advClick="1"/>
</p:sld>
</file>

<file path=ppt/slides/slide25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33" name="The UN Agenda 2030 Document States:…"/>
          <p:cNvSpPr txBox="1"/>
          <p:nvPr>
            <p:ph type="title"/>
          </p:nvPr>
        </p:nvSpPr>
        <p:spPr>
          <a:xfrm>
            <a:off x="96738" y="357187"/>
            <a:ext cx="23933703" cy="13193614"/>
          </a:xfrm>
          <a:prstGeom prst="rect">
            <a:avLst/>
          </a:prstGeom>
        </p:spPr>
        <p:txBody>
          <a:bodyPr/>
          <a:lstStyle/>
          <a:p>
            <a:pPr defTabSz="764024">
              <a:defRPr sz="8835">
                <a:solidFill>
                  <a:srgbClr val="FFD479"/>
                </a:solidFill>
                <a:latin typeface="Arial Narrow"/>
                <a:ea typeface="Arial Narrow"/>
                <a:cs typeface="Arial Narrow"/>
                <a:sym typeface="Arial Narrow"/>
              </a:defRPr>
            </a:pPr>
          </a:p>
          <a:p>
            <a:pPr defTabSz="764024">
              <a:defRPr sz="8835">
                <a:solidFill>
                  <a:srgbClr val="FFD479"/>
                </a:solidFill>
                <a:latin typeface="Arial Narrow"/>
                <a:ea typeface="Arial Narrow"/>
                <a:cs typeface="Arial Narrow"/>
                <a:sym typeface="Arial Narrow"/>
              </a:defRPr>
            </a:pPr>
            <a:r>
              <a:t>The UN Agenda 2030 Document States:</a:t>
            </a:r>
          </a:p>
          <a:p>
            <a:pPr defTabSz="764024">
              <a:defRPr sz="8835">
                <a:latin typeface="Arial Narrow"/>
                <a:ea typeface="Arial Narrow"/>
                <a:cs typeface="Arial Narrow"/>
                <a:sym typeface="Arial Narrow"/>
              </a:defRPr>
            </a:pPr>
          </a:p>
          <a:p>
            <a:pPr defTabSz="764024">
              <a:defRPr sz="8835">
                <a:latin typeface="Arial Narrow"/>
                <a:ea typeface="Arial Narrow"/>
                <a:cs typeface="Arial Narrow"/>
                <a:sym typeface="Arial Narrow"/>
              </a:defRPr>
            </a:pPr>
            <a:r>
              <a:t>“Children and young women and men are </a:t>
            </a:r>
            <a:r>
              <a:rPr>
                <a:solidFill>
                  <a:srgbClr val="FFD479"/>
                </a:solidFill>
              </a:rPr>
              <a:t>critical agents</a:t>
            </a:r>
            <a:r>
              <a:t> </a:t>
            </a:r>
            <a:r>
              <a:rPr>
                <a:solidFill>
                  <a:srgbClr val="FFD479"/>
                </a:solidFill>
              </a:rPr>
              <a:t>of change</a:t>
            </a:r>
            <a:r>
              <a:t> and will find in the new Goals a platform to channel their infinite capacities for activism into the creation of a better world.”</a:t>
            </a:r>
          </a:p>
          <a:p>
            <a:pPr defTabSz="764024">
              <a:defRPr sz="8835">
                <a:latin typeface="Arial Narrow"/>
                <a:ea typeface="Arial Narrow"/>
                <a:cs typeface="Arial Narrow"/>
                <a:sym typeface="Arial Narrow"/>
              </a:defRPr>
            </a:pPr>
          </a:p>
          <a:p>
            <a:pPr defTabSz="764024">
              <a:defRPr sz="8835">
                <a:latin typeface="Arial Narrow"/>
                <a:ea typeface="Arial Narrow"/>
                <a:cs typeface="Arial Narrow"/>
                <a:sym typeface="Arial Narrow"/>
              </a:defRPr>
            </a:pPr>
          </a:p>
        </p:txBody>
      </p:sp>
    </p:spTree>
  </p:cSld>
  <p:clrMapOvr>
    <a:masterClrMapping/>
  </p:clrMapOvr>
  <p:transition xmlns:p14="http://schemas.microsoft.com/office/powerpoint/2010/main" spd="med" advClick="1"/>
</p:sld>
</file>

<file path=ppt/slides/slide25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35" name="President George HW Bush's news conference in Rio de Janeiro, Brazil June 13, 1992:…"/>
          <p:cNvSpPr txBox="1"/>
          <p:nvPr>
            <p:ph type="title"/>
          </p:nvPr>
        </p:nvSpPr>
        <p:spPr>
          <a:xfrm>
            <a:off x="218033" y="357187"/>
            <a:ext cx="23947934" cy="13140408"/>
          </a:xfrm>
          <a:prstGeom prst="rect">
            <a:avLst/>
          </a:prstGeom>
        </p:spPr>
        <p:txBody>
          <a:bodyPr/>
          <a:lstStyle/>
          <a:p>
            <a:pPr defTabSz="384047">
              <a:defRPr b="1" sz="6216">
                <a:solidFill>
                  <a:srgbClr val="FFD479"/>
                </a:solidFill>
                <a:latin typeface="Arial Narrow"/>
                <a:ea typeface="Arial Narrow"/>
                <a:cs typeface="Arial Narrow"/>
                <a:sym typeface="Arial Narrow"/>
              </a:defRPr>
            </a:pPr>
          </a:p>
          <a:p>
            <a:pPr defTabSz="384047">
              <a:defRPr sz="7140">
                <a:solidFill>
                  <a:srgbClr val="FFD479"/>
                </a:solidFill>
                <a:latin typeface="Arial Narrow"/>
                <a:ea typeface="Arial Narrow"/>
                <a:cs typeface="Arial Narrow"/>
                <a:sym typeface="Arial Narrow"/>
              </a:defRPr>
            </a:pPr>
            <a:r>
              <a:t>President George HW Bush's news conference in Rio de Janeiro, Brazil June 13, 1992:</a:t>
            </a:r>
          </a:p>
          <a:p>
            <a:pPr defTabSz="384047">
              <a:defRPr b="1" i="1" sz="7140">
                <a:latin typeface="Arial Narrow"/>
                <a:ea typeface="Arial Narrow"/>
                <a:cs typeface="Arial Narrow"/>
                <a:sym typeface="Arial Narrow"/>
              </a:defRPr>
            </a:pPr>
          </a:p>
          <a:p>
            <a:pPr defTabSz="384047">
              <a:defRPr sz="7140">
                <a:latin typeface="Arial Narrow"/>
                <a:ea typeface="Arial Narrow"/>
                <a:cs typeface="Arial Narrow"/>
                <a:sym typeface="Arial Narrow"/>
              </a:defRPr>
            </a:pPr>
            <a:r>
              <a:t>“We've signed a climate convention. We've asked others to join us in presenting action plans for the implementation of the climate convention…Let me be clear on one fundamental point. The United States fully intends to be the world's preeminent leader in protecting the global environment.”</a:t>
            </a:r>
          </a:p>
          <a:p>
            <a:pPr defTabSz="384047">
              <a:defRPr b="1" i="1" sz="6299">
                <a:latin typeface="Arial Narrow"/>
                <a:ea typeface="Arial Narrow"/>
                <a:cs typeface="Arial Narrow"/>
                <a:sym typeface="Arial Narrow"/>
              </a:defRPr>
            </a:pPr>
          </a:p>
          <a:p>
            <a:pPr defTabSz="384047">
              <a:defRPr b="1" i="1" sz="6299">
                <a:latin typeface="Arial Narrow"/>
                <a:ea typeface="Arial Narrow"/>
                <a:cs typeface="Arial Narrow"/>
                <a:sym typeface="Arial Narrow"/>
              </a:defRPr>
            </a:pPr>
          </a:p>
          <a:p>
            <a:pPr defTabSz="384047">
              <a:defRPr b="1" i="1" sz="6299">
                <a:latin typeface="Arial Narrow"/>
                <a:ea typeface="Arial Narrow"/>
                <a:cs typeface="Arial Narrow"/>
                <a:sym typeface="Arial Narrow"/>
              </a:defRPr>
            </a:pPr>
          </a:p>
        </p:txBody>
      </p:sp>
    </p:spTree>
  </p:cSld>
  <p:clrMapOvr>
    <a:masterClrMapping/>
  </p:clrMapOvr>
  <p:transition xmlns:p14="http://schemas.microsoft.com/office/powerpoint/2010/main" spd="med" advClick="1"/>
</p:sld>
</file>

<file path=ppt/slides/slide25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37" name="September 27, 2015"/>
          <p:cNvSpPr txBox="1"/>
          <p:nvPr>
            <p:ph type="title"/>
          </p:nvPr>
        </p:nvSpPr>
        <p:spPr>
          <a:xfrm>
            <a:off x="259053" y="357187"/>
            <a:ext cx="23865894" cy="13001626"/>
          </a:xfrm>
          <a:prstGeom prst="rect">
            <a:avLst/>
          </a:prstGeom>
        </p:spPr>
        <p:txBody>
          <a:bodyPr/>
          <a:lstStyle/>
          <a:p>
            <a:pPr defTabSz="755808">
              <a:defRPr sz="10304"/>
            </a:pPr>
          </a:p>
          <a:p>
            <a:pPr defTabSz="755808">
              <a:defRPr sz="10304"/>
            </a:pPr>
          </a:p>
          <a:p>
            <a:pPr defTabSz="755808">
              <a:defRPr sz="10304"/>
            </a:pPr>
          </a:p>
          <a:p>
            <a:pPr defTabSz="755808">
              <a:defRPr sz="10304"/>
            </a:pPr>
          </a:p>
          <a:p>
            <a:pPr defTabSz="755808">
              <a:defRPr sz="10304"/>
            </a:pPr>
          </a:p>
          <a:p>
            <a:pPr defTabSz="755808">
              <a:defRPr sz="10304"/>
            </a:pPr>
          </a:p>
          <a:p>
            <a:pPr defTabSz="755808">
              <a:defRPr sz="10304"/>
            </a:pPr>
            <a:r>
              <a:t>September 27, 2015</a:t>
            </a:r>
          </a:p>
        </p:txBody>
      </p:sp>
      <p:pic>
        <p:nvPicPr>
          <p:cNvPr id="738" name="2030#1.jpg" descr="2030#1.jpg"/>
          <p:cNvPicPr>
            <a:picLocks noChangeAspect="1"/>
          </p:cNvPicPr>
          <p:nvPr/>
        </p:nvPicPr>
        <p:blipFill>
          <a:blip r:embed="rId2">
            <a:extLst/>
          </a:blip>
          <a:stretch>
            <a:fillRect/>
          </a:stretch>
        </p:blipFill>
        <p:spPr>
          <a:xfrm>
            <a:off x="4805515" y="2279606"/>
            <a:ext cx="16478098" cy="6921588"/>
          </a:xfrm>
          <a:prstGeom prst="rect">
            <a:avLst/>
          </a:prstGeom>
          <a:ln w="12700">
            <a:miter lim="400000"/>
          </a:ln>
        </p:spPr>
      </p:pic>
    </p:spTree>
  </p:cSld>
  <p:clrMapOvr>
    <a:masterClrMapping/>
  </p:clrMapOvr>
  <p:transition xmlns:p14="http://schemas.microsoft.com/office/powerpoint/2010/main" spd="med" advClick="1"/>
</p:sld>
</file>

<file path=ppt/slides/slide25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40" name="International Business Times…"/>
          <p:cNvSpPr txBox="1"/>
          <p:nvPr>
            <p:ph type="title"/>
          </p:nvPr>
        </p:nvSpPr>
        <p:spPr>
          <a:xfrm>
            <a:off x="158129" y="357187"/>
            <a:ext cx="23916309" cy="13366255"/>
          </a:xfrm>
          <a:prstGeom prst="rect">
            <a:avLst/>
          </a:prstGeom>
        </p:spPr>
        <p:txBody>
          <a:bodyPr/>
          <a:lstStyle/>
          <a:p>
            <a:pPr/>
          </a:p>
          <a:p>
            <a:pPr/>
          </a:p>
          <a:p>
            <a:pPr/>
          </a:p>
          <a:p>
            <a:pPr/>
          </a:p>
          <a:p>
            <a:pPr>
              <a:defRPr sz="9500">
                <a:latin typeface="Arial Narrow"/>
                <a:ea typeface="Arial Narrow"/>
                <a:cs typeface="Arial Narrow"/>
                <a:sym typeface="Arial Narrow"/>
              </a:defRPr>
            </a:pPr>
            <a:r>
              <a:t>International Business Times</a:t>
            </a:r>
          </a:p>
          <a:p>
            <a:pPr>
              <a:defRPr sz="9500">
                <a:latin typeface="Arial Narrow"/>
                <a:ea typeface="Arial Narrow"/>
                <a:cs typeface="Arial Narrow"/>
                <a:sym typeface="Arial Narrow"/>
              </a:defRPr>
            </a:pPr>
            <a:r>
              <a:t>September 27, 2015</a:t>
            </a:r>
          </a:p>
        </p:txBody>
      </p:sp>
      <p:pic>
        <p:nvPicPr>
          <p:cNvPr id="741" name="2030#2.jpg" descr="2030#2.jpg"/>
          <p:cNvPicPr>
            <a:picLocks noChangeAspect="1"/>
          </p:cNvPicPr>
          <p:nvPr/>
        </p:nvPicPr>
        <p:blipFill>
          <a:blip r:embed="rId2">
            <a:extLst/>
          </a:blip>
          <a:stretch>
            <a:fillRect/>
          </a:stretch>
        </p:blipFill>
        <p:spPr>
          <a:xfrm>
            <a:off x="4159831" y="3038683"/>
            <a:ext cx="16822157" cy="4147930"/>
          </a:xfrm>
          <a:prstGeom prst="rect">
            <a:avLst/>
          </a:prstGeom>
          <a:ln w="12700">
            <a:miter lim="400000"/>
          </a:ln>
        </p:spPr>
      </p:pic>
    </p:spTree>
  </p:cSld>
  <p:clrMapOvr>
    <a:masterClrMapping/>
  </p:clrMapOvr>
  <p:transition xmlns:p14="http://schemas.microsoft.com/office/powerpoint/2010/main" spd="med" advClick="1"/>
</p:sld>
</file>

<file path=ppt/slides/slide25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43" name="Breitbart, September 18, 2018…"/>
          <p:cNvSpPr txBox="1"/>
          <p:nvPr>
            <p:ph type="title"/>
          </p:nvPr>
        </p:nvSpPr>
        <p:spPr>
          <a:xfrm>
            <a:off x="174035" y="357187"/>
            <a:ext cx="23882916" cy="13222264"/>
          </a:xfrm>
          <a:prstGeom prst="rect">
            <a:avLst/>
          </a:prstGeom>
        </p:spPr>
        <p:txBody>
          <a:bodyPr/>
          <a:lstStyle/>
          <a:p>
            <a:pPr/>
          </a:p>
          <a:p>
            <a:pPr/>
          </a:p>
          <a:p>
            <a:pPr/>
          </a:p>
          <a:p>
            <a:pPr/>
          </a:p>
          <a:p>
            <a:pPr>
              <a:defRPr sz="9500">
                <a:latin typeface="Arial Narrow"/>
                <a:ea typeface="Arial Narrow"/>
                <a:cs typeface="Arial Narrow"/>
                <a:sym typeface="Arial Narrow"/>
              </a:defRPr>
            </a:pPr>
          </a:p>
          <a:p>
            <a:pPr>
              <a:defRPr sz="9500">
                <a:latin typeface="Arial Narrow"/>
                <a:ea typeface="Arial Narrow"/>
                <a:cs typeface="Arial Narrow"/>
                <a:sym typeface="Arial Narrow"/>
              </a:defRPr>
            </a:pPr>
          </a:p>
          <a:p>
            <a:pPr>
              <a:defRPr sz="9500">
                <a:latin typeface="Arial Narrow"/>
                <a:ea typeface="Arial Narrow"/>
                <a:cs typeface="Arial Narrow"/>
                <a:sym typeface="Arial Narrow"/>
              </a:defRPr>
            </a:pPr>
            <a:r>
              <a:t>Breitbart, September 18, 2018 </a:t>
            </a:r>
          </a:p>
          <a:p>
            <a:pPr>
              <a:defRPr sz="9500">
                <a:latin typeface="Arial Narrow"/>
                <a:ea typeface="Arial Narrow"/>
                <a:cs typeface="Arial Narrow"/>
                <a:sym typeface="Arial Narrow"/>
              </a:defRPr>
            </a:pPr>
            <a:r>
              <a:t>By Dr. Susan Berry </a:t>
            </a:r>
          </a:p>
        </p:txBody>
      </p:sp>
      <p:pic>
        <p:nvPicPr>
          <p:cNvPr id="744" name="2030#3.jpg" descr="2030#3.jpg"/>
          <p:cNvPicPr>
            <a:picLocks noChangeAspect="1"/>
          </p:cNvPicPr>
          <p:nvPr/>
        </p:nvPicPr>
        <p:blipFill>
          <a:blip r:embed="rId2">
            <a:extLst/>
          </a:blip>
          <a:stretch>
            <a:fillRect/>
          </a:stretch>
        </p:blipFill>
        <p:spPr>
          <a:xfrm>
            <a:off x="2951162" y="954087"/>
            <a:ext cx="19019622" cy="8117261"/>
          </a:xfrm>
          <a:prstGeom prst="rect">
            <a:avLst/>
          </a:prstGeom>
          <a:ln w="12700">
            <a:miter lim="400000"/>
          </a:ln>
        </p:spPr>
      </p:pic>
    </p:spTree>
  </p:cSld>
  <p:clrMapOvr>
    <a:masterClrMapping/>
  </p:clrMapOvr>
  <p:transition xmlns:p14="http://schemas.microsoft.com/office/powerpoint/2010/main" spd="med" advClick="1"/>
</p:sld>
</file>

<file path=ppt/slides/slide25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46" name="Breitbart, September 18, 2018…"/>
          <p:cNvSpPr txBox="1"/>
          <p:nvPr>
            <p:ph type="title"/>
          </p:nvPr>
        </p:nvSpPr>
        <p:spPr>
          <a:xfrm>
            <a:off x="202127" y="357187"/>
            <a:ext cx="23979746" cy="13001626"/>
          </a:xfrm>
          <a:prstGeom prst="rect">
            <a:avLst/>
          </a:prstGeom>
        </p:spPr>
        <p:txBody>
          <a:bodyPr/>
          <a:lstStyle/>
          <a:p>
            <a:pPr/>
          </a:p>
          <a:p>
            <a:pPr/>
          </a:p>
          <a:p>
            <a:pPr/>
          </a:p>
          <a:p>
            <a:pPr/>
          </a:p>
          <a:p>
            <a:pPr/>
          </a:p>
          <a:p>
            <a:pPr>
              <a:defRPr sz="9500">
                <a:latin typeface="Arial Narrow"/>
                <a:ea typeface="Arial Narrow"/>
                <a:cs typeface="Arial Narrow"/>
                <a:sym typeface="Arial Narrow"/>
              </a:defRPr>
            </a:pPr>
            <a:r>
              <a:t>Breitbart, September 18, 2018 </a:t>
            </a:r>
          </a:p>
          <a:p>
            <a:pPr>
              <a:defRPr sz="9500">
                <a:latin typeface="Arial Narrow"/>
                <a:ea typeface="Arial Narrow"/>
                <a:cs typeface="Arial Narrow"/>
                <a:sym typeface="Arial Narrow"/>
              </a:defRPr>
            </a:pPr>
            <a:r>
              <a:t>By Dr. Susan Berry </a:t>
            </a:r>
          </a:p>
        </p:txBody>
      </p:sp>
      <p:pic>
        <p:nvPicPr>
          <p:cNvPr id="747" name="2030#4.jpg" descr="2030#4.jpg"/>
          <p:cNvPicPr>
            <a:picLocks noChangeAspect="1"/>
          </p:cNvPicPr>
          <p:nvPr/>
        </p:nvPicPr>
        <p:blipFill>
          <a:blip r:embed="rId2">
            <a:extLst/>
          </a:blip>
          <a:stretch>
            <a:fillRect/>
          </a:stretch>
        </p:blipFill>
        <p:spPr>
          <a:xfrm>
            <a:off x="2559050" y="2417762"/>
            <a:ext cx="20052583" cy="6262758"/>
          </a:xfrm>
          <a:prstGeom prst="rect">
            <a:avLst/>
          </a:prstGeom>
          <a:ln w="12700">
            <a:miter lim="400000"/>
          </a:ln>
        </p:spPr>
      </p:pic>
    </p:spTree>
  </p:cSld>
  <p:clrMapOvr>
    <a:masterClrMapping/>
  </p:clrMapOvr>
  <p:transition xmlns:p14="http://schemas.microsoft.com/office/powerpoint/2010/main" spd="med" advClick="1"/>
</p:sld>
</file>

<file path=ppt/slides/slide25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49" name="Breitbart, September 18, 2018…"/>
          <p:cNvSpPr txBox="1"/>
          <p:nvPr>
            <p:ph type="title"/>
          </p:nvPr>
        </p:nvSpPr>
        <p:spPr>
          <a:xfrm>
            <a:off x="228544" y="357187"/>
            <a:ext cx="23822640" cy="13106829"/>
          </a:xfrm>
          <a:prstGeom prst="rect">
            <a:avLst/>
          </a:prstGeom>
        </p:spPr>
        <p:txBody>
          <a:bodyPr/>
          <a:lstStyle/>
          <a:p>
            <a:pPr defTabSz="805100">
              <a:defRPr sz="10976"/>
            </a:pPr>
          </a:p>
          <a:p>
            <a:pPr defTabSz="805100">
              <a:defRPr sz="10976"/>
            </a:pPr>
          </a:p>
          <a:p>
            <a:pPr defTabSz="805100">
              <a:defRPr sz="10976"/>
            </a:pPr>
          </a:p>
          <a:p>
            <a:pPr defTabSz="805100">
              <a:defRPr sz="10976"/>
            </a:pPr>
          </a:p>
          <a:p>
            <a:pPr defTabSz="805100">
              <a:defRPr sz="10976"/>
            </a:pPr>
          </a:p>
          <a:p>
            <a:pPr defTabSz="805100">
              <a:defRPr sz="10976"/>
            </a:pPr>
          </a:p>
          <a:p>
            <a:pPr defTabSz="805100">
              <a:defRPr sz="9310">
                <a:latin typeface="Arial Narrow"/>
                <a:ea typeface="Arial Narrow"/>
                <a:cs typeface="Arial Narrow"/>
                <a:sym typeface="Arial Narrow"/>
              </a:defRPr>
            </a:pPr>
            <a:r>
              <a:t>Breitbart, September 18, 2018 </a:t>
            </a:r>
          </a:p>
          <a:p>
            <a:pPr defTabSz="805100">
              <a:defRPr sz="9310">
                <a:latin typeface="Arial Narrow"/>
                <a:ea typeface="Arial Narrow"/>
                <a:cs typeface="Arial Narrow"/>
                <a:sym typeface="Arial Narrow"/>
              </a:defRPr>
            </a:pPr>
            <a:r>
              <a:t>By Dr. Susan Berry </a:t>
            </a:r>
          </a:p>
        </p:txBody>
      </p:sp>
      <p:pic>
        <p:nvPicPr>
          <p:cNvPr id="750" name="2030#5.jpg" descr="2030#5.jpg"/>
          <p:cNvPicPr>
            <a:picLocks noChangeAspect="1"/>
          </p:cNvPicPr>
          <p:nvPr/>
        </p:nvPicPr>
        <p:blipFill>
          <a:blip r:embed="rId2">
            <a:extLst/>
          </a:blip>
          <a:stretch>
            <a:fillRect/>
          </a:stretch>
        </p:blipFill>
        <p:spPr>
          <a:xfrm>
            <a:off x="2815416" y="2011362"/>
            <a:ext cx="19319302" cy="6602476"/>
          </a:xfrm>
          <a:prstGeom prst="rect">
            <a:avLst/>
          </a:prstGeom>
          <a:ln w="12700">
            <a:miter lim="400000"/>
          </a:ln>
        </p:spPr>
      </p:pic>
    </p:spTree>
  </p:cSld>
  <p:clrMapOvr>
    <a:masterClrMapping/>
  </p:clrMapOvr>
  <p:transition xmlns:p14="http://schemas.microsoft.com/office/powerpoint/2010/main" spd="med" advClick="1"/>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1" name="Dr. Timothy Leary recalls, in a piece titled “Flashback,” a conversation he had…"/>
          <p:cNvSpPr txBox="1"/>
          <p:nvPr>
            <p:ph type="title"/>
          </p:nvPr>
        </p:nvSpPr>
        <p:spPr>
          <a:xfrm>
            <a:off x="325282" y="357187"/>
            <a:ext cx="23733436" cy="13001626"/>
          </a:xfrm>
          <a:prstGeom prst="rect">
            <a:avLst/>
          </a:prstGeom>
        </p:spPr>
        <p:txBody>
          <a:bodyPr/>
          <a:lstStyle/>
          <a:p>
            <a:pPr>
              <a:defRPr b="1" sz="9000">
                <a:solidFill>
                  <a:srgbClr val="FFD479"/>
                </a:solidFill>
                <a:latin typeface="Arial Narrow"/>
                <a:ea typeface="Arial Narrow"/>
                <a:cs typeface="Arial Narrow"/>
                <a:sym typeface="Arial Narrow"/>
              </a:defRPr>
            </a:pPr>
            <a:r>
              <a:t>Dr. Timothy Leary recalls, in a piece titled “Flashback,” a conversation he had </a:t>
            </a:r>
          </a:p>
          <a:p>
            <a:pPr>
              <a:defRPr b="1" sz="9000">
                <a:solidFill>
                  <a:srgbClr val="FFD479"/>
                </a:solidFill>
                <a:latin typeface="Arial Narrow"/>
                <a:ea typeface="Arial Narrow"/>
                <a:cs typeface="Arial Narrow"/>
                <a:sym typeface="Arial Narrow"/>
              </a:defRPr>
            </a:pPr>
            <a:r>
              <a:t>with Aldous Huxley. Huxley said:</a:t>
            </a:r>
          </a:p>
          <a:p>
            <a:pPr>
              <a:defRPr sz="9000">
                <a:latin typeface="Arial Narrow"/>
                <a:ea typeface="Arial Narrow"/>
                <a:cs typeface="Arial Narrow"/>
                <a:sym typeface="Arial Narrow"/>
              </a:defRPr>
            </a:pPr>
          </a:p>
          <a:p>
            <a:pPr>
              <a:defRPr sz="8900">
                <a:latin typeface="Arial Narrow"/>
                <a:ea typeface="Arial Narrow"/>
                <a:cs typeface="Arial Narrow"/>
                <a:sym typeface="Arial Narrow"/>
              </a:defRPr>
            </a:pPr>
            <a:r>
              <a:t>These brain drugs, mass produced in the laboratories, will bring about vast changes in society. This will happen with or without you or me. All we can do is spread the word. The obstacle to this evolution, Timothy, is the Bible. </a:t>
            </a:r>
          </a:p>
        </p:txBody>
      </p:sp>
    </p:spTree>
  </p:cSld>
  <p:clrMapOvr>
    <a:masterClrMapping/>
  </p:clrMapOvr>
  <p:transition xmlns:p14="http://schemas.microsoft.com/office/powerpoint/2010/main" spd="med" advClick="1"/>
</p:sld>
</file>

<file path=ppt/slides/slide26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52" name="Breitbart, September 18, 2018…"/>
          <p:cNvSpPr txBox="1"/>
          <p:nvPr>
            <p:ph type="title"/>
          </p:nvPr>
        </p:nvSpPr>
        <p:spPr>
          <a:xfrm>
            <a:off x="349001" y="357187"/>
            <a:ext cx="23571772" cy="13001626"/>
          </a:xfrm>
          <a:prstGeom prst="rect">
            <a:avLst/>
          </a:prstGeom>
        </p:spPr>
        <p:txBody>
          <a:bodyPr/>
          <a:lstStyle/>
          <a:p>
            <a:pPr defTabSz="796885">
              <a:defRPr sz="10864"/>
            </a:pPr>
          </a:p>
          <a:p>
            <a:pPr defTabSz="796885">
              <a:defRPr sz="10864"/>
            </a:pPr>
          </a:p>
          <a:p>
            <a:pPr defTabSz="796885">
              <a:defRPr sz="10864"/>
            </a:pPr>
          </a:p>
          <a:p>
            <a:pPr defTabSz="796885">
              <a:defRPr sz="10864"/>
            </a:pPr>
          </a:p>
          <a:p>
            <a:pPr defTabSz="796885">
              <a:defRPr sz="10864"/>
            </a:pPr>
          </a:p>
          <a:p>
            <a:pPr defTabSz="796885">
              <a:defRPr sz="10864"/>
            </a:pPr>
          </a:p>
          <a:p>
            <a:pPr defTabSz="796885">
              <a:defRPr sz="9215">
                <a:latin typeface="Arial Narrow"/>
                <a:ea typeface="Arial Narrow"/>
                <a:cs typeface="Arial Narrow"/>
                <a:sym typeface="Arial Narrow"/>
              </a:defRPr>
            </a:pPr>
            <a:r>
              <a:t>Breitbart, September 18, 2018 </a:t>
            </a:r>
          </a:p>
          <a:p>
            <a:pPr defTabSz="796885">
              <a:defRPr sz="9215">
                <a:latin typeface="Arial Narrow"/>
                <a:ea typeface="Arial Narrow"/>
                <a:cs typeface="Arial Narrow"/>
                <a:sym typeface="Arial Narrow"/>
              </a:defRPr>
            </a:pPr>
            <a:r>
              <a:t>By Dr. Susan Berry </a:t>
            </a:r>
          </a:p>
        </p:txBody>
      </p:sp>
      <p:pic>
        <p:nvPicPr>
          <p:cNvPr id="753" name="2030#6.jpg" descr="2030#6.jpg"/>
          <p:cNvPicPr>
            <a:picLocks noChangeAspect="1"/>
          </p:cNvPicPr>
          <p:nvPr/>
        </p:nvPicPr>
        <p:blipFill>
          <a:blip r:embed="rId2">
            <a:extLst/>
          </a:blip>
          <a:stretch>
            <a:fillRect/>
          </a:stretch>
        </p:blipFill>
        <p:spPr>
          <a:xfrm>
            <a:off x="4106862" y="3600784"/>
            <a:ext cx="16554515" cy="4279232"/>
          </a:xfrm>
          <a:prstGeom prst="rect">
            <a:avLst/>
          </a:prstGeom>
          <a:ln w="12700">
            <a:miter lim="400000"/>
          </a:ln>
        </p:spPr>
      </p:pic>
    </p:spTree>
  </p:cSld>
  <p:clrMapOvr>
    <a:masterClrMapping/>
  </p:clrMapOvr>
  <p:transition xmlns:p14="http://schemas.microsoft.com/office/powerpoint/2010/main" spd="med" advClick="1"/>
</p:sld>
</file>

<file path=ppt/slides/slide26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55" name="Breitbart, September 18, 2018…"/>
          <p:cNvSpPr txBox="1"/>
          <p:nvPr>
            <p:ph type="title"/>
          </p:nvPr>
        </p:nvSpPr>
        <p:spPr>
          <a:xfrm>
            <a:off x="307330" y="357187"/>
            <a:ext cx="23769340" cy="13001626"/>
          </a:xfrm>
          <a:prstGeom prst="rect">
            <a:avLst/>
          </a:prstGeom>
        </p:spPr>
        <p:txBody>
          <a:bodyPr/>
          <a:lstStyle/>
          <a:p>
            <a:pPr/>
          </a:p>
          <a:p>
            <a:pPr/>
          </a:p>
          <a:p>
            <a:pPr/>
          </a:p>
          <a:p>
            <a:pPr/>
          </a:p>
          <a:p>
            <a:pPr>
              <a:defRPr sz="9500">
                <a:latin typeface="Arial Narrow"/>
                <a:ea typeface="Arial Narrow"/>
                <a:cs typeface="Arial Narrow"/>
                <a:sym typeface="Arial Narrow"/>
              </a:defRPr>
            </a:pPr>
            <a:r>
              <a:t>Breitbart, September 18, 2018 </a:t>
            </a:r>
          </a:p>
          <a:p>
            <a:pPr>
              <a:defRPr sz="9500">
                <a:latin typeface="Arial Narrow"/>
                <a:ea typeface="Arial Narrow"/>
                <a:cs typeface="Arial Narrow"/>
                <a:sym typeface="Arial Narrow"/>
              </a:defRPr>
            </a:pPr>
            <a:r>
              <a:t>By Dr. Susan Berry </a:t>
            </a:r>
          </a:p>
        </p:txBody>
      </p:sp>
      <p:pic>
        <p:nvPicPr>
          <p:cNvPr id="756" name="2030#7.jpg" descr="2030#7.jpg"/>
          <p:cNvPicPr>
            <a:picLocks noChangeAspect="1"/>
          </p:cNvPicPr>
          <p:nvPr/>
        </p:nvPicPr>
        <p:blipFill>
          <a:blip r:embed="rId2">
            <a:extLst/>
          </a:blip>
          <a:stretch>
            <a:fillRect/>
          </a:stretch>
        </p:blipFill>
        <p:spPr>
          <a:xfrm>
            <a:off x="3417887" y="4629150"/>
            <a:ext cx="19165197" cy="1656252"/>
          </a:xfrm>
          <a:prstGeom prst="rect">
            <a:avLst/>
          </a:prstGeom>
          <a:ln w="12700">
            <a:miter lim="400000"/>
          </a:ln>
        </p:spPr>
      </p:pic>
    </p:spTree>
  </p:cSld>
  <p:clrMapOvr>
    <a:masterClrMapping/>
  </p:clrMapOvr>
  <p:transition xmlns:p14="http://schemas.microsoft.com/office/powerpoint/2010/main" spd="med" advClick="1"/>
</p:sld>
</file>

<file path=ppt/slides/slide26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58" name="Breitbart, September 18, 2018…"/>
          <p:cNvSpPr txBox="1"/>
          <p:nvPr>
            <p:ph type="title"/>
          </p:nvPr>
        </p:nvSpPr>
        <p:spPr>
          <a:xfrm>
            <a:off x="305655" y="357187"/>
            <a:ext cx="23864498" cy="13099201"/>
          </a:xfrm>
          <a:prstGeom prst="rect">
            <a:avLst/>
          </a:prstGeom>
        </p:spPr>
        <p:txBody>
          <a:bodyPr/>
          <a:lstStyle/>
          <a:p>
            <a:pPr defTabSz="805100">
              <a:defRPr sz="10976"/>
            </a:pPr>
          </a:p>
          <a:p>
            <a:pPr defTabSz="805100">
              <a:defRPr sz="10976"/>
            </a:pPr>
          </a:p>
          <a:p>
            <a:pPr defTabSz="805100">
              <a:defRPr sz="10976"/>
            </a:pPr>
          </a:p>
          <a:p>
            <a:pPr defTabSz="805100">
              <a:defRPr sz="10976"/>
            </a:pPr>
          </a:p>
          <a:p>
            <a:pPr defTabSz="805100">
              <a:defRPr sz="10976"/>
            </a:pPr>
          </a:p>
          <a:p>
            <a:pPr defTabSz="805100">
              <a:defRPr sz="10976"/>
            </a:pPr>
          </a:p>
          <a:p>
            <a:pPr defTabSz="805100">
              <a:defRPr sz="9310">
                <a:latin typeface="Arial Narrow"/>
                <a:ea typeface="Arial Narrow"/>
                <a:cs typeface="Arial Narrow"/>
                <a:sym typeface="Arial Narrow"/>
              </a:defRPr>
            </a:pPr>
            <a:r>
              <a:t>Breitbart, September 18, 2018 </a:t>
            </a:r>
          </a:p>
          <a:p>
            <a:pPr defTabSz="805100">
              <a:defRPr sz="9310">
                <a:latin typeface="Arial Narrow"/>
                <a:ea typeface="Arial Narrow"/>
                <a:cs typeface="Arial Narrow"/>
                <a:sym typeface="Arial Narrow"/>
              </a:defRPr>
            </a:pPr>
            <a:r>
              <a:t>By Dr. Susan Berry </a:t>
            </a:r>
          </a:p>
        </p:txBody>
      </p:sp>
      <p:pic>
        <p:nvPicPr>
          <p:cNvPr id="759" name="2030#8.jpg" descr="2030#8.jpg"/>
          <p:cNvPicPr>
            <a:picLocks noChangeAspect="1"/>
          </p:cNvPicPr>
          <p:nvPr/>
        </p:nvPicPr>
        <p:blipFill>
          <a:blip r:embed="rId2">
            <a:extLst/>
          </a:blip>
          <a:stretch>
            <a:fillRect/>
          </a:stretch>
        </p:blipFill>
        <p:spPr>
          <a:xfrm>
            <a:off x="2405160" y="3056290"/>
            <a:ext cx="19665488" cy="5368220"/>
          </a:xfrm>
          <a:prstGeom prst="rect">
            <a:avLst/>
          </a:prstGeom>
          <a:ln w="12700">
            <a:miter lim="400000"/>
          </a:ln>
        </p:spPr>
      </p:pic>
    </p:spTree>
  </p:cSld>
  <p:clrMapOvr>
    <a:masterClrMapping/>
  </p:clrMapOvr>
  <p:transition xmlns:p14="http://schemas.microsoft.com/office/powerpoint/2010/main" spd="med" advClick="1"/>
</p:sld>
</file>

<file path=ppt/slides/slide26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61" name="Breitbart, September 18, 2018…"/>
          <p:cNvSpPr txBox="1"/>
          <p:nvPr>
            <p:ph type="title"/>
          </p:nvPr>
        </p:nvSpPr>
        <p:spPr>
          <a:xfrm>
            <a:off x="341281" y="357187"/>
            <a:ext cx="23701438" cy="13001626"/>
          </a:xfrm>
          <a:prstGeom prst="rect">
            <a:avLst/>
          </a:prstGeom>
        </p:spPr>
        <p:txBody>
          <a:bodyPr/>
          <a:lstStyle/>
          <a:p>
            <a:pPr>
              <a:defRPr sz="9500">
                <a:latin typeface="Arial Narrow"/>
                <a:ea typeface="Arial Narrow"/>
                <a:cs typeface="Arial Narrow"/>
                <a:sym typeface="Arial Narrow"/>
              </a:defRPr>
            </a:pPr>
          </a:p>
          <a:p>
            <a:pPr>
              <a:defRPr sz="9500">
                <a:latin typeface="Arial Narrow"/>
                <a:ea typeface="Arial Narrow"/>
                <a:cs typeface="Arial Narrow"/>
                <a:sym typeface="Arial Narrow"/>
              </a:defRPr>
            </a:pPr>
          </a:p>
          <a:p>
            <a:pPr>
              <a:defRPr sz="9500">
                <a:latin typeface="Arial Narrow"/>
                <a:ea typeface="Arial Narrow"/>
                <a:cs typeface="Arial Narrow"/>
                <a:sym typeface="Arial Narrow"/>
              </a:defRPr>
            </a:pPr>
          </a:p>
          <a:p>
            <a:pPr>
              <a:defRPr sz="9500">
                <a:latin typeface="Arial Narrow"/>
                <a:ea typeface="Arial Narrow"/>
                <a:cs typeface="Arial Narrow"/>
                <a:sym typeface="Arial Narrow"/>
              </a:defRPr>
            </a:pPr>
          </a:p>
          <a:p>
            <a:pPr>
              <a:defRPr sz="9500">
                <a:latin typeface="Arial Narrow"/>
                <a:ea typeface="Arial Narrow"/>
                <a:cs typeface="Arial Narrow"/>
                <a:sym typeface="Arial Narrow"/>
              </a:defRPr>
            </a:pPr>
          </a:p>
          <a:p>
            <a:pPr>
              <a:defRPr sz="9500">
                <a:latin typeface="Arial Narrow"/>
                <a:ea typeface="Arial Narrow"/>
                <a:cs typeface="Arial Narrow"/>
                <a:sym typeface="Arial Narrow"/>
              </a:defRPr>
            </a:pPr>
          </a:p>
          <a:p>
            <a:pPr>
              <a:defRPr sz="9500">
                <a:latin typeface="Arial Narrow"/>
                <a:ea typeface="Arial Narrow"/>
                <a:cs typeface="Arial Narrow"/>
                <a:sym typeface="Arial Narrow"/>
              </a:defRPr>
            </a:pPr>
            <a:r>
              <a:t>Breitbart, September 18, 2018 </a:t>
            </a:r>
          </a:p>
          <a:p>
            <a:pPr>
              <a:defRPr sz="9500">
                <a:latin typeface="Arial Narrow"/>
                <a:ea typeface="Arial Narrow"/>
                <a:cs typeface="Arial Narrow"/>
                <a:sym typeface="Arial Narrow"/>
              </a:defRPr>
            </a:pPr>
            <a:r>
              <a:t>By Dr. Susan Berry </a:t>
            </a:r>
          </a:p>
        </p:txBody>
      </p:sp>
      <p:pic>
        <p:nvPicPr>
          <p:cNvPr id="762" name="2030#9.jpg" descr="2030#9.jpg"/>
          <p:cNvPicPr>
            <a:picLocks noChangeAspect="1"/>
          </p:cNvPicPr>
          <p:nvPr/>
        </p:nvPicPr>
        <p:blipFill>
          <a:blip r:embed="rId2">
            <a:extLst/>
          </a:blip>
          <a:stretch>
            <a:fillRect/>
          </a:stretch>
        </p:blipFill>
        <p:spPr>
          <a:xfrm>
            <a:off x="3490912" y="4583855"/>
            <a:ext cx="18620369" cy="2313090"/>
          </a:xfrm>
          <a:prstGeom prst="rect">
            <a:avLst/>
          </a:prstGeom>
          <a:ln w="12700">
            <a:miter lim="400000"/>
          </a:ln>
        </p:spPr>
      </p:pic>
    </p:spTree>
  </p:cSld>
  <p:clrMapOvr>
    <a:masterClrMapping/>
  </p:clrMapOvr>
  <p:transition xmlns:p14="http://schemas.microsoft.com/office/powerpoint/2010/main" spd="med" advClick="1"/>
</p:sld>
</file>

<file path=ppt/slides/slide26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64" name="Breitbart, September 18, 2018…"/>
          <p:cNvSpPr txBox="1"/>
          <p:nvPr>
            <p:ph type="title"/>
          </p:nvPr>
        </p:nvSpPr>
        <p:spPr>
          <a:xfrm>
            <a:off x="121480" y="357187"/>
            <a:ext cx="23968213" cy="13001626"/>
          </a:xfrm>
          <a:prstGeom prst="rect">
            <a:avLst/>
          </a:prstGeom>
        </p:spPr>
        <p:txBody>
          <a:bodyPr/>
          <a:lstStyle/>
          <a:p>
            <a:pPr/>
          </a:p>
          <a:p>
            <a:pPr/>
          </a:p>
          <a:p>
            <a:pPr/>
          </a:p>
          <a:p>
            <a:pPr/>
          </a:p>
          <a:p>
            <a:pPr>
              <a:defRPr sz="9500">
                <a:latin typeface="Arial Narrow"/>
                <a:ea typeface="Arial Narrow"/>
                <a:cs typeface="Arial Narrow"/>
                <a:sym typeface="Arial Narrow"/>
              </a:defRPr>
            </a:pPr>
            <a:r>
              <a:t>Breitbart, September 18, 2018 </a:t>
            </a:r>
          </a:p>
          <a:p>
            <a:pPr>
              <a:defRPr sz="9500">
                <a:latin typeface="Arial Narrow"/>
                <a:ea typeface="Arial Narrow"/>
                <a:cs typeface="Arial Narrow"/>
                <a:sym typeface="Arial Narrow"/>
              </a:defRPr>
            </a:pPr>
            <a:r>
              <a:t>By Dr. Susan Berry </a:t>
            </a:r>
          </a:p>
        </p:txBody>
      </p:sp>
      <p:pic>
        <p:nvPicPr>
          <p:cNvPr id="765" name="2030#10.jpg" descr="2030#10.jpg"/>
          <p:cNvPicPr>
            <a:picLocks noChangeAspect="1"/>
          </p:cNvPicPr>
          <p:nvPr/>
        </p:nvPicPr>
        <p:blipFill>
          <a:blip r:embed="rId2">
            <a:extLst/>
          </a:blip>
          <a:stretch>
            <a:fillRect/>
          </a:stretch>
        </p:blipFill>
        <p:spPr>
          <a:xfrm>
            <a:off x="2632075" y="2314575"/>
            <a:ext cx="19660568" cy="4469639"/>
          </a:xfrm>
          <a:prstGeom prst="rect">
            <a:avLst/>
          </a:prstGeom>
          <a:ln w="12700">
            <a:miter lim="400000"/>
          </a:ln>
        </p:spPr>
      </p:pic>
    </p:spTree>
  </p:cSld>
  <p:clrMapOvr>
    <a:masterClrMapping/>
  </p:clrMapOvr>
  <p:transition xmlns:p14="http://schemas.microsoft.com/office/powerpoint/2010/main" spd="med" advClick="1"/>
</p:sld>
</file>

<file path=ppt/slides/slide26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67" name="The Four pillars of the Chinese  model laid out by Ms. Berry are:…"/>
          <p:cNvSpPr txBox="1"/>
          <p:nvPr>
            <p:ph type="title"/>
          </p:nvPr>
        </p:nvSpPr>
        <p:spPr>
          <a:xfrm>
            <a:off x="297842" y="357187"/>
            <a:ext cx="23788316" cy="13316584"/>
          </a:xfrm>
          <a:prstGeom prst="rect">
            <a:avLst/>
          </a:prstGeom>
        </p:spPr>
        <p:txBody>
          <a:bodyPr/>
          <a:lstStyle/>
          <a:p>
            <a:pPr>
              <a:defRPr sz="9000">
                <a:solidFill>
                  <a:srgbClr val="FFD479"/>
                </a:solidFill>
                <a:latin typeface="Arial Narrow"/>
                <a:ea typeface="Arial Narrow"/>
                <a:cs typeface="Arial Narrow"/>
                <a:sym typeface="Arial Narrow"/>
              </a:defRPr>
            </a:pPr>
            <a:r>
              <a:t>The Four pillars of the Chinese </a:t>
            </a:r>
            <a:br/>
            <a:r>
              <a:t>model laid out by Ms. Berry are:</a:t>
            </a:r>
          </a:p>
          <a:p>
            <a:pPr/>
          </a:p>
          <a:p>
            <a:pPr>
              <a:defRPr sz="9000">
                <a:latin typeface="Arial Narrow"/>
                <a:ea typeface="Arial Narrow"/>
                <a:cs typeface="Arial Narrow"/>
                <a:sym typeface="Arial Narrow"/>
              </a:defRPr>
            </a:pPr>
            <a:r>
              <a:t>1. Eliminate test and grades</a:t>
            </a:r>
          </a:p>
          <a:p>
            <a:pPr>
              <a:defRPr sz="9000">
                <a:latin typeface="Arial Narrow"/>
                <a:ea typeface="Arial Narrow"/>
                <a:cs typeface="Arial Narrow"/>
                <a:sym typeface="Arial Narrow"/>
              </a:defRPr>
            </a:pPr>
            <a:r>
              <a:t>2. Make truth a relative concept</a:t>
            </a:r>
          </a:p>
          <a:p>
            <a:pPr>
              <a:defRPr sz="9000">
                <a:latin typeface="Arial Narrow"/>
                <a:ea typeface="Arial Narrow"/>
                <a:cs typeface="Arial Narrow"/>
                <a:sym typeface="Arial Narrow"/>
              </a:defRPr>
            </a:pPr>
            <a:r>
              <a:t>3. Make education serve the masses</a:t>
            </a:r>
          </a:p>
          <a:p>
            <a:pPr>
              <a:defRPr sz="9000">
                <a:latin typeface="Arial Narrow"/>
                <a:ea typeface="Arial Narrow"/>
                <a:cs typeface="Arial Narrow"/>
                <a:sym typeface="Arial Narrow"/>
              </a:defRPr>
            </a:pPr>
            <a:r>
              <a:t>4. Combine education with labor - or in other words, combine education with industrial production.</a:t>
            </a:r>
          </a:p>
        </p:txBody>
      </p:sp>
    </p:spTree>
  </p:cSld>
  <p:clrMapOvr>
    <a:masterClrMapping/>
  </p:clrMapOvr>
  <p:transition xmlns:p14="http://schemas.microsoft.com/office/powerpoint/2010/main" spd="med" advClick="1"/>
</p:sld>
</file>

<file path=ppt/slides/slide26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69" name="John Dewey, a Fabian Socialist, signer of the Humanist Manifesto I, founding member of the American Civil Liberties Union, and president of the League for Industrial Democracy—the American counterpart of the British Fabian Society. was the leading force "/>
          <p:cNvSpPr txBox="1"/>
          <p:nvPr>
            <p:ph type="title"/>
          </p:nvPr>
        </p:nvSpPr>
        <p:spPr>
          <a:xfrm>
            <a:off x="121015" y="357187"/>
            <a:ext cx="23874079" cy="13105806"/>
          </a:xfrm>
          <a:prstGeom prst="rect">
            <a:avLst/>
          </a:prstGeom>
        </p:spPr>
        <p:txBody>
          <a:bodyPr/>
          <a:lstStyle>
            <a:lvl1pPr marL="964406" indent="-1307306" defTabSz="1285875">
              <a:spcBef>
                <a:spcPts val="6700"/>
              </a:spcBef>
              <a:defRPr sz="7500">
                <a:latin typeface="Arial Narrow"/>
                <a:ea typeface="Arial Narrow"/>
                <a:cs typeface="Arial Narrow"/>
                <a:sym typeface="Arial Narrow"/>
              </a:defRPr>
            </a:lvl1pPr>
          </a:lstStyle>
          <a:p>
            <a:pPr/>
            <a:r>
              <a:t>John Dewey, a Fabian Socialist, signer of the Humanist Manifesto I, founding member of the American Civil Liberties Union, and president of the League for Industrial Democracy—the American counterpart of the British Fabian Society. was the leading force behind bringing a group of German intellectuals-from the “Frankfurt School”—to America. </a:t>
            </a:r>
            <a:endParaRPr sz="6600"/>
          </a:p>
        </p:txBody>
      </p:sp>
    </p:spTree>
  </p:cSld>
  <p:clrMapOvr>
    <a:masterClrMapping/>
  </p:clrMapOvr>
  <p:transition xmlns:p14="http://schemas.microsoft.com/office/powerpoint/2010/main" spd="med" advClick="1"/>
</p:sld>
</file>

<file path=ppt/slides/slide26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71" name="John Dewey, Karl Marx, Aldous Huxley, B. F. Skinner, and Benjamin Bloom were interested in a student’s academic achievement only if it would in some way benefit the State."/>
          <p:cNvSpPr txBox="1"/>
          <p:nvPr>
            <p:ph type="title"/>
          </p:nvPr>
        </p:nvSpPr>
        <p:spPr>
          <a:xfrm>
            <a:off x="204731" y="357187"/>
            <a:ext cx="23974538" cy="13103480"/>
          </a:xfrm>
          <a:prstGeom prst="rect">
            <a:avLst/>
          </a:prstGeom>
        </p:spPr>
        <p:txBody>
          <a:bodyPr/>
          <a:lstStyle>
            <a:lvl1pPr marL="964406" indent="-1307306" defTabSz="1285875">
              <a:spcBef>
                <a:spcPts val="6700"/>
              </a:spcBef>
              <a:defRPr sz="7500">
                <a:latin typeface="Arial Narrow"/>
                <a:ea typeface="Arial Narrow"/>
                <a:cs typeface="Arial Narrow"/>
                <a:sym typeface="Arial Narrow"/>
              </a:defRPr>
            </a:lvl1pPr>
          </a:lstStyle>
          <a:p>
            <a:pPr/>
            <a:r>
              <a:t>John Dewey, Karl Marx, Aldous Huxley, B. F. Skinner, and Benjamin Bloom were interested in a student’s academic achievement only if it would in some way benefit the State. </a:t>
            </a:r>
            <a:endParaRPr sz="6600"/>
          </a:p>
        </p:txBody>
      </p:sp>
    </p:spTree>
  </p:cSld>
  <p:clrMapOvr>
    <a:masterClrMapping/>
  </p:clrMapOvr>
  <p:transition xmlns:p14="http://schemas.microsoft.com/office/powerpoint/2010/main" spd="med" advClick="1"/>
</p:sld>
</file>

<file path=ppt/slides/slide26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73" name="In his book, My Pedagogic Creed, John Dewey explains:…"/>
          <p:cNvSpPr txBox="1"/>
          <p:nvPr>
            <p:ph type="title"/>
          </p:nvPr>
        </p:nvSpPr>
        <p:spPr>
          <a:xfrm>
            <a:off x="402394" y="357187"/>
            <a:ext cx="23794455" cy="13001626"/>
          </a:xfrm>
          <a:prstGeom prst="rect">
            <a:avLst/>
          </a:prstGeom>
        </p:spPr>
        <p:txBody>
          <a:bodyPr/>
          <a:lstStyle/>
          <a:p>
            <a:pPr marL="964406" indent="-1307306" defTabSz="1285875">
              <a:spcBef>
                <a:spcPts val="6700"/>
              </a:spcBef>
              <a:defRPr sz="8000">
                <a:solidFill>
                  <a:srgbClr val="FFD479"/>
                </a:solidFill>
                <a:latin typeface="Arial Narrow"/>
                <a:ea typeface="Arial Narrow"/>
                <a:cs typeface="Arial Narrow"/>
                <a:sym typeface="Arial Narrow"/>
              </a:defRPr>
            </a:pPr>
            <a:r>
              <a:t>In his book, My Pedagogic Creed, John Dewey explains:  </a:t>
            </a:r>
          </a:p>
          <a:p>
            <a:pPr marL="964406" indent="-1307306" defTabSz="1285875">
              <a:spcBef>
                <a:spcPts val="6700"/>
              </a:spcBef>
              <a:defRPr sz="8000">
                <a:latin typeface="Arial Narrow"/>
                <a:ea typeface="Arial Narrow"/>
                <a:cs typeface="Arial Narrow"/>
                <a:sym typeface="Arial Narrow"/>
              </a:defRPr>
            </a:pPr>
            <a:r>
              <a:t>I believe the true center of correlation on the school subjects is not science, nor literature, nor history, nor geography, but the child's social activities. . . . I believe that the school is primarily a social institution. . . .</a:t>
            </a:r>
            <a:endParaRPr sz="6600"/>
          </a:p>
        </p:txBody>
      </p:sp>
    </p:spTree>
  </p:cSld>
  <p:clrMapOvr>
    <a:masterClrMapping/>
  </p:clrMapOvr>
  <p:transition xmlns:p14="http://schemas.microsoft.com/office/powerpoint/2010/main" spd="med" advClick="1"/>
</p:sld>
</file>

<file path=ppt/slides/slide26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75" name="The teacher's business is simply to determine, on the basis of the larger experience and riper wisdom, how the discipline of life shall come to the child. . . . All these questions of the grading of the child and his promotion should be determined by ref"/>
          <p:cNvSpPr txBox="1"/>
          <p:nvPr>
            <p:ph type="title"/>
          </p:nvPr>
        </p:nvSpPr>
        <p:spPr>
          <a:xfrm>
            <a:off x="220451" y="357187"/>
            <a:ext cx="23747389" cy="13001626"/>
          </a:xfrm>
          <a:prstGeom prst="rect">
            <a:avLst/>
          </a:prstGeom>
        </p:spPr>
        <p:txBody>
          <a:bodyPr/>
          <a:lstStyle>
            <a:lvl1pPr marL="964406" indent="-1307306" defTabSz="1285875">
              <a:spcBef>
                <a:spcPts val="6700"/>
              </a:spcBef>
              <a:defRPr sz="7500">
                <a:latin typeface="Arial Narrow"/>
                <a:ea typeface="Arial Narrow"/>
                <a:cs typeface="Arial Narrow"/>
                <a:sym typeface="Arial Narrow"/>
              </a:defRPr>
            </a:lvl1pPr>
          </a:lstStyle>
          <a:p>
            <a:pPr/>
            <a:r>
              <a:t>The teacher's business is simply to determine, on the basis of the larger experience and riper wisdom, how the discipline of life shall come to the child. . . . All these questions of the grading of the child and his promotion should be determined by reference to the same standard. Examinations are of use only so far as they test the child's fitness for social life. </a:t>
            </a:r>
          </a:p>
        </p:txBody>
      </p:sp>
    </p:spTree>
  </p:cSld>
  <p:clrMapOvr>
    <a:masterClrMapping/>
  </p:clrMapOvr>
  <p:transition xmlns:p14="http://schemas.microsoft.com/office/powerpoint/2010/main" spd="med" advClick="1"/>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3" name="to which Leary responded:…"/>
          <p:cNvSpPr txBox="1"/>
          <p:nvPr>
            <p:ph type="title"/>
          </p:nvPr>
        </p:nvSpPr>
        <p:spPr>
          <a:xfrm>
            <a:off x="262960" y="357187"/>
            <a:ext cx="23648449" cy="13001626"/>
          </a:xfrm>
          <a:prstGeom prst="rect">
            <a:avLst/>
          </a:prstGeom>
        </p:spPr>
        <p:txBody>
          <a:bodyPr/>
          <a:lstStyle/>
          <a:p>
            <a:pPr defTabSz="796885">
              <a:defRPr b="1" sz="8730">
                <a:solidFill>
                  <a:srgbClr val="FFD479"/>
                </a:solidFill>
                <a:latin typeface="Arial Narrow"/>
                <a:ea typeface="Arial Narrow"/>
                <a:cs typeface="Arial Narrow"/>
                <a:sym typeface="Arial Narrow"/>
              </a:defRPr>
            </a:pPr>
            <a:r>
              <a:t>to which Leary responded:</a:t>
            </a:r>
          </a:p>
          <a:p>
            <a:pPr defTabSz="796885">
              <a:defRPr sz="8730">
                <a:latin typeface="Arial Narrow"/>
                <a:ea typeface="Arial Narrow"/>
                <a:cs typeface="Arial Narrow"/>
                <a:sym typeface="Arial Narrow"/>
              </a:defRPr>
            </a:pPr>
          </a:p>
          <a:p>
            <a:pPr defTabSz="796885">
              <a:defRPr sz="8730">
                <a:latin typeface="Arial Narrow"/>
                <a:ea typeface="Arial Narrow"/>
                <a:cs typeface="Arial Narrow"/>
                <a:sym typeface="Arial Narrow"/>
              </a:defRPr>
            </a:pPr>
            <a:r>
              <a:t>“We had run up against the Judeo-Christian commitment to one God, one religion, one reality, that has cursed Europe for centuries and America since our founding days. Drugs that open the mind to multiple realities inevitably lead to a polytheistic view of the universe. </a:t>
            </a:r>
          </a:p>
          <a:p>
            <a:pPr defTabSz="796885">
              <a:defRPr sz="8730">
                <a:latin typeface="Arial Narrow"/>
                <a:ea typeface="Arial Narrow"/>
                <a:cs typeface="Arial Narrow"/>
                <a:sym typeface="Arial Narrow"/>
              </a:defRPr>
            </a:pPr>
            <a:r>
              <a:t>We sense that the time for a new humanist religion </a:t>
            </a:r>
          </a:p>
          <a:p>
            <a:pPr defTabSz="796885">
              <a:defRPr sz="8730">
                <a:latin typeface="Arial Narrow"/>
                <a:ea typeface="Arial Narrow"/>
                <a:cs typeface="Arial Narrow"/>
                <a:sym typeface="Arial Narrow"/>
              </a:defRPr>
            </a:pPr>
            <a:r>
              <a:t>based on intelligence, good-natured pluralism </a:t>
            </a:r>
          </a:p>
          <a:p>
            <a:pPr defTabSz="796885">
              <a:defRPr sz="8730">
                <a:latin typeface="Arial Narrow"/>
                <a:ea typeface="Arial Narrow"/>
                <a:cs typeface="Arial Narrow"/>
                <a:sym typeface="Arial Narrow"/>
              </a:defRPr>
            </a:pPr>
            <a:r>
              <a:t>and scientific paganism has arrived.”</a:t>
            </a:r>
          </a:p>
        </p:txBody>
      </p:sp>
    </p:spTree>
  </p:cSld>
  <p:clrMapOvr>
    <a:masterClrMapping/>
  </p:clrMapOvr>
  <p:transition xmlns:p14="http://schemas.microsoft.com/office/powerpoint/2010/main" spd="med" advClick="1"/>
</p:sld>
</file>

<file path=ppt/slides/slide27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77" name="Best known as the author of Brave New World, Aldous Huxley outlines steps toward total social transformation."/>
          <p:cNvSpPr txBox="1"/>
          <p:nvPr>
            <p:ph type="title"/>
          </p:nvPr>
        </p:nvSpPr>
        <p:spPr>
          <a:xfrm>
            <a:off x="103156" y="357187"/>
            <a:ext cx="24030720" cy="13102178"/>
          </a:xfrm>
          <a:prstGeom prst="rect">
            <a:avLst/>
          </a:prstGeom>
        </p:spPr>
        <p:txBody>
          <a:bodyPr/>
          <a:lstStyle/>
          <a:p>
            <a:pPr marL="964406" indent="-1307306" defTabSz="1285875">
              <a:spcBef>
                <a:spcPts val="6700"/>
              </a:spcBef>
              <a:defRPr sz="10100">
                <a:solidFill>
                  <a:srgbClr val="FFD479"/>
                </a:solidFill>
                <a:latin typeface="Arial Narrow"/>
                <a:ea typeface="Arial Narrow"/>
                <a:cs typeface="Arial Narrow"/>
                <a:sym typeface="Arial Narrow"/>
              </a:defRPr>
            </a:pPr>
            <a:r>
              <a:t>Best known as the author of Brave New World, Aldous Huxley</a:t>
            </a:r>
            <a:r>
              <a:rPr sz="7400">
                <a:solidFill>
                  <a:srgbClr val="FFC000"/>
                </a:solidFill>
              </a:rPr>
              <a:t> </a:t>
            </a:r>
            <a:r>
              <a:t>outlines steps toward total social transformation.</a:t>
            </a:r>
          </a:p>
        </p:txBody>
      </p:sp>
    </p:spTree>
  </p:cSld>
  <p:clrMapOvr>
    <a:masterClrMapping/>
  </p:clrMapOvr>
  <p:transition xmlns:p14="http://schemas.microsoft.com/office/powerpoint/2010/main" spd="med" advClick="1"/>
</p:sld>
</file>

<file path=ppt/slides/slide27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79" name="1. Rewrite history to discredit nationalism and promote globalism.  2. Teach thinking skills based on feelings and experience, not facts and reason.…"/>
          <p:cNvSpPr txBox="1"/>
          <p:nvPr>
            <p:ph type="title"/>
          </p:nvPr>
        </p:nvSpPr>
        <p:spPr>
          <a:xfrm>
            <a:off x="75716" y="357187"/>
            <a:ext cx="24080484" cy="13136408"/>
          </a:xfrm>
          <a:prstGeom prst="rect">
            <a:avLst/>
          </a:prstGeom>
        </p:spPr>
        <p:txBody>
          <a:bodyPr/>
          <a:lstStyle/>
          <a:p>
            <a:pPr marL="848677" indent="-1150429" defTabSz="1131569">
              <a:spcBef>
                <a:spcPts val="5900"/>
              </a:spcBef>
              <a:defRPr sz="7919">
                <a:latin typeface="Arial Narrow"/>
                <a:ea typeface="Arial Narrow"/>
                <a:cs typeface="Arial Narrow"/>
                <a:sym typeface="Arial Narrow"/>
              </a:defRPr>
            </a:pPr>
          </a:p>
          <a:p>
            <a:pPr marL="848677" indent="-1150429" defTabSz="1131569">
              <a:spcBef>
                <a:spcPts val="5900"/>
              </a:spcBef>
              <a:defRPr sz="8360">
                <a:latin typeface="Arial Narrow"/>
                <a:ea typeface="Arial Narrow"/>
                <a:cs typeface="Arial Narrow"/>
                <a:sym typeface="Arial Narrow"/>
              </a:defRPr>
            </a:pPr>
            <a:r>
              <a:t>1. Rewrite history to discredit nationalism and promote globalism.</a:t>
            </a:r>
            <a:br/>
            <a:br/>
            <a:r>
              <a:t>2. Teach thinking skills based on feelings and experience, not facts and reason.</a:t>
            </a:r>
            <a:endParaRPr>
              <a:effectLst>
                <a:outerShdw sx="100000" sy="100000" kx="0" ky="0" algn="b" rotWithShape="0" blurRad="11176" dist="22352" dir="2700000">
                  <a:srgbClr val="000000"/>
                </a:outerShdw>
              </a:effectLst>
            </a:endParaRPr>
          </a:p>
          <a:p>
            <a:pPr marL="848677" indent="-1150429" defTabSz="1131569">
              <a:spcBef>
                <a:spcPts val="5900"/>
              </a:spcBef>
              <a:defRPr sz="4928">
                <a:latin typeface="Gill Sans"/>
                <a:ea typeface="Gill Sans"/>
                <a:cs typeface="Gill Sans"/>
                <a:sym typeface="Gill Sans"/>
              </a:defRPr>
            </a:pPr>
            <a:r>
              <a:rPr sz="8360">
                <a:effectLst>
                  <a:outerShdw sx="100000" sy="100000" kx="0" ky="0" algn="b" rotWithShape="0" blurRad="11176" dist="22352" dir="2700000">
                    <a:srgbClr val="000000"/>
                  </a:outerShdw>
                </a:effectLst>
                <a:latin typeface="Arial Narrow"/>
                <a:ea typeface="Arial Narrow"/>
                <a:cs typeface="Arial Narrow"/>
                <a:sym typeface="Arial Narrow"/>
              </a:rPr>
              <a:t>  3. Encourage loyalty to peers and teachers, not </a:t>
            </a:r>
            <a:br>
              <a:rPr sz="8360">
                <a:effectLst>
                  <a:outerShdw sx="100000" sy="100000" kx="0" ky="0" algn="b" rotWithShape="0" blurRad="11176" dist="22352" dir="2700000">
                    <a:srgbClr val="000000"/>
                  </a:outerShdw>
                </a:effectLst>
                <a:latin typeface="Arial Narrow"/>
                <a:ea typeface="Arial Narrow"/>
                <a:cs typeface="Arial Narrow"/>
                <a:sym typeface="Arial Narrow"/>
              </a:rPr>
            </a:br>
            <a:r>
              <a:rPr sz="8360">
                <a:effectLst>
                  <a:outerShdw sx="100000" sy="100000" kx="0" ky="0" algn="b" rotWithShape="0" blurRad="11176" dist="22352" dir="2700000">
                    <a:srgbClr val="000000"/>
                  </a:outerShdw>
                </a:effectLst>
                <a:latin typeface="Arial Narrow"/>
                <a:ea typeface="Arial Narrow"/>
                <a:cs typeface="Arial Narrow"/>
                <a:sym typeface="Arial Narrow"/>
              </a:rPr>
              <a:t>    family and churches.</a:t>
            </a:r>
            <a:br>
              <a:rPr sz="5808">
                <a:effectLst>
                  <a:outerShdw sx="100000" sy="100000" kx="0" ky="0" algn="b" rotWithShape="0" blurRad="11176" dist="22352" dir="2700000">
                    <a:srgbClr val="000000"/>
                  </a:outerShdw>
                </a:effectLst>
              </a:rPr>
            </a:br>
            <a:br>
              <a:rPr sz="5808">
                <a:effectLst>
                  <a:outerShdw sx="100000" sy="100000" kx="0" ky="0" algn="b" rotWithShape="0" blurRad="11176" dist="22352" dir="2700000">
                    <a:srgbClr val="000000"/>
                  </a:outerShdw>
                </a:effectLst>
              </a:rPr>
            </a:br>
          </a:p>
        </p:txBody>
      </p:sp>
    </p:spTree>
  </p:cSld>
  <p:clrMapOvr>
    <a:masterClrMapping/>
  </p:clrMapOvr>
  <p:transition xmlns:p14="http://schemas.microsoft.com/office/powerpoint/2010/main" spd="med" advClick="1"/>
</p:sld>
</file>

<file path=ppt/slides/slide27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81" name="4. Immerse students in global beliefs and values.  5. Block opposition to the new global paradigm.  6. Condition students to serve a &quot;greater whole.&quot;"/>
          <p:cNvSpPr txBox="1"/>
          <p:nvPr>
            <p:ph type="title"/>
          </p:nvPr>
        </p:nvSpPr>
        <p:spPr>
          <a:xfrm>
            <a:off x="207615" y="357187"/>
            <a:ext cx="23866451" cy="13162825"/>
          </a:xfrm>
          <a:prstGeom prst="rect">
            <a:avLst/>
          </a:prstGeom>
        </p:spPr>
        <p:txBody>
          <a:bodyPr/>
          <a:lstStyle/>
          <a:p>
            <a:pPr marL="964406" indent="-1307306" defTabSz="1285875">
              <a:spcBef>
                <a:spcPts val="6700"/>
              </a:spcBef>
              <a:defRPr sz="9500">
                <a:latin typeface="Arial Narrow"/>
                <a:ea typeface="Arial Narrow"/>
                <a:cs typeface="Arial Narrow"/>
                <a:sym typeface="Arial Narrow"/>
              </a:defRPr>
            </a:pPr>
            <a:r>
              <a:rPr>
                <a:effectLst>
                  <a:outerShdw sx="100000" sy="100000" kx="0" ky="0" algn="b" rotWithShape="0" blurRad="12700" dist="25400" dir="2700000">
                    <a:srgbClr val="000000"/>
                  </a:outerShdw>
                </a:effectLst>
              </a:rPr>
              <a:t>4. Immerse students in global beliefs and values.</a:t>
            </a:r>
            <a:br>
              <a:rPr>
                <a:effectLst>
                  <a:outerShdw sx="100000" sy="100000" kx="0" ky="0" algn="b" rotWithShape="0" blurRad="12700" dist="25400" dir="2700000">
                    <a:srgbClr val="000000"/>
                  </a:outerShdw>
                </a:effectLst>
              </a:rPr>
            </a:br>
            <a:br>
              <a:rPr>
                <a:effectLst>
                  <a:outerShdw sx="100000" sy="100000" kx="0" ky="0" algn="b" rotWithShape="0" blurRad="12700" dist="25400" dir="2700000">
                    <a:srgbClr val="000000"/>
                  </a:outerShdw>
                </a:effectLst>
              </a:rPr>
            </a:br>
            <a:r>
              <a:rPr>
                <a:effectLst>
                  <a:outerShdw sx="100000" sy="100000" kx="0" ky="0" algn="b" rotWithShape="0" blurRad="12700" dist="25400" dir="2700000">
                    <a:srgbClr val="000000"/>
                  </a:outerShdw>
                </a:effectLst>
              </a:rPr>
              <a:t>5. Block opposition to the new global paradigm.</a:t>
            </a:r>
            <a:br>
              <a:rPr>
                <a:effectLst>
                  <a:outerShdw sx="100000" sy="100000" kx="0" ky="0" algn="b" rotWithShape="0" blurRad="12700" dist="25400" dir="2700000">
                    <a:srgbClr val="000000"/>
                  </a:outerShdw>
                </a:effectLst>
              </a:rPr>
            </a:br>
            <a:br>
              <a:rPr>
                <a:effectLst>
                  <a:outerShdw sx="100000" sy="100000" kx="0" ky="0" algn="b" rotWithShape="0" blurRad="12700" dist="25400" dir="2700000">
                    <a:srgbClr val="000000"/>
                  </a:outerShdw>
                </a:effectLst>
              </a:rPr>
            </a:br>
            <a:r>
              <a:rPr>
                <a:effectLst>
                  <a:outerShdw sx="100000" sy="100000" kx="0" ky="0" algn="b" rotWithShape="0" blurRad="12700" dist="25400" dir="2700000">
                    <a:srgbClr val="000000"/>
                  </a:outerShdw>
                </a:effectLst>
              </a:rPr>
              <a:t>6. Condition students to serve a "greater whole."</a:t>
            </a:r>
          </a:p>
        </p:txBody>
      </p:sp>
    </p:spTree>
  </p:cSld>
  <p:clrMapOvr>
    <a:masterClrMapping/>
  </p:clrMapOvr>
  <p:transition xmlns:p14="http://schemas.microsoft.com/office/powerpoint/2010/main" spd="med" advClick="1"/>
</p:sld>
</file>

<file path=ppt/slides/slide27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83" name="Brainwashing by Edward Hunter…"/>
          <p:cNvSpPr txBox="1"/>
          <p:nvPr>
            <p:ph type="title"/>
          </p:nvPr>
        </p:nvSpPr>
        <p:spPr>
          <a:xfrm>
            <a:off x="361931" y="357187"/>
            <a:ext cx="23660138" cy="13001626"/>
          </a:xfrm>
          <a:prstGeom prst="rect">
            <a:avLst/>
          </a:prstGeom>
        </p:spPr>
        <p:txBody>
          <a:bodyPr/>
          <a:lstStyle/>
          <a:p>
            <a:pPr/>
          </a:p>
          <a:p>
            <a:pPr/>
          </a:p>
          <a:p>
            <a:pPr/>
          </a:p>
          <a:p>
            <a:pPr>
              <a:defRPr sz="10400">
                <a:latin typeface="Arial Narrow"/>
                <a:ea typeface="Arial Narrow"/>
                <a:cs typeface="Arial Narrow"/>
                <a:sym typeface="Arial Narrow"/>
              </a:defRPr>
            </a:pPr>
          </a:p>
          <a:p>
            <a:pPr>
              <a:defRPr sz="10400">
                <a:latin typeface="Arial Narrow"/>
                <a:ea typeface="Arial Narrow"/>
                <a:cs typeface="Arial Narrow"/>
                <a:sym typeface="Arial Narrow"/>
              </a:defRPr>
            </a:pPr>
          </a:p>
          <a:p>
            <a:pPr>
              <a:defRPr sz="10400">
                <a:latin typeface="Arial Narrow"/>
                <a:ea typeface="Arial Narrow"/>
                <a:cs typeface="Arial Narrow"/>
                <a:sym typeface="Arial Narrow"/>
              </a:defRPr>
            </a:pPr>
            <a:r>
              <a:t>Brainwashing by Edward Hunter</a:t>
            </a:r>
          </a:p>
          <a:p>
            <a:pPr/>
            <a:r>
              <a:rPr sz="10400">
                <a:latin typeface="Arial Narrow"/>
                <a:ea typeface="Arial Narrow"/>
                <a:cs typeface="Arial Narrow"/>
                <a:sym typeface="Arial Narrow"/>
              </a:rPr>
              <a:t>Published in 1956</a:t>
            </a:r>
            <a:r>
              <a:t> </a:t>
            </a:r>
          </a:p>
        </p:txBody>
      </p:sp>
      <p:pic>
        <p:nvPicPr>
          <p:cNvPr id="784" name="brainwashing1958.jpg" descr="brainwashing1958.jpg"/>
          <p:cNvPicPr>
            <a:picLocks noChangeAspect="1"/>
          </p:cNvPicPr>
          <p:nvPr/>
        </p:nvPicPr>
        <p:blipFill>
          <a:blip r:embed="rId2">
            <a:extLst/>
          </a:blip>
          <a:stretch>
            <a:fillRect/>
          </a:stretch>
        </p:blipFill>
        <p:spPr>
          <a:xfrm>
            <a:off x="8551862" y="766762"/>
            <a:ext cx="6757972" cy="8096508"/>
          </a:xfrm>
          <a:prstGeom prst="rect">
            <a:avLst/>
          </a:prstGeom>
          <a:ln w="12700">
            <a:miter lim="400000"/>
          </a:ln>
        </p:spPr>
      </p:pic>
    </p:spTree>
  </p:cSld>
  <p:clrMapOvr>
    <a:masterClrMapping/>
  </p:clrMapOvr>
  <p:transition xmlns:p14="http://schemas.microsoft.com/office/powerpoint/2010/main" spd="med" advClick="1"/>
</p:sld>
</file>

<file path=ppt/slides/slide27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86" name="Brainwashing by Edward Hunter…"/>
          <p:cNvSpPr txBox="1"/>
          <p:nvPr>
            <p:ph type="title"/>
          </p:nvPr>
        </p:nvSpPr>
        <p:spPr>
          <a:xfrm>
            <a:off x="216544" y="357187"/>
            <a:ext cx="23950912" cy="13130920"/>
          </a:xfrm>
          <a:prstGeom prst="rect">
            <a:avLst/>
          </a:prstGeom>
        </p:spPr>
        <p:txBody>
          <a:bodyPr/>
          <a:lstStyle/>
          <a:p>
            <a:pPr defTabSz="369689">
              <a:defRPr sz="7875">
                <a:solidFill>
                  <a:srgbClr val="FFD479"/>
                </a:solidFill>
                <a:latin typeface="Arial Narrow"/>
                <a:ea typeface="Arial Narrow"/>
                <a:cs typeface="Arial Narrow"/>
                <a:sym typeface="Arial Narrow"/>
              </a:defRPr>
            </a:pPr>
            <a:r>
              <a:t>Brainwashing by Edward Hunter</a:t>
            </a:r>
          </a:p>
          <a:p>
            <a:pPr defTabSz="369689">
              <a:defRPr sz="7875">
                <a:solidFill>
                  <a:srgbClr val="FFD479"/>
                </a:solidFill>
              </a:defRPr>
            </a:pPr>
            <a:r>
              <a:rPr>
                <a:latin typeface="Arial Narrow"/>
                <a:ea typeface="Arial Narrow"/>
                <a:cs typeface="Arial Narrow"/>
                <a:sym typeface="Arial Narrow"/>
              </a:rPr>
              <a:t>Published in 1956:</a:t>
            </a:r>
            <a:endParaRPr>
              <a:latin typeface="Arial Narrow"/>
              <a:ea typeface="Arial Narrow"/>
              <a:cs typeface="Arial Narrow"/>
              <a:sym typeface="Arial Narrow"/>
            </a:endParaRPr>
          </a:p>
          <a:p>
            <a:pPr defTabSz="369689">
              <a:defRPr sz="7875"/>
            </a:pPr>
            <a:endParaRPr>
              <a:latin typeface="Arial Narrow"/>
              <a:ea typeface="Arial Narrow"/>
              <a:cs typeface="Arial Narrow"/>
              <a:sym typeface="Arial Narrow"/>
            </a:endParaRPr>
          </a:p>
          <a:p>
            <a:pPr defTabSz="369689">
              <a:defRPr sz="7875"/>
            </a:pPr>
            <a:endParaRPr>
              <a:latin typeface="Arial Narrow"/>
              <a:ea typeface="Arial Narrow"/>
              <a:cs typeface="Arial Narrow"/>
              <a:sym typeface="Arial Narrow"/>
            </a:endParaRPr>
          </a:p>
          <a:p>
            <a:pPr defTabSz="369689">
              <a:defRPr sz="7875"/>
            </a:pPr>
            <a:r>
              <a:rPr>
                <a:latin typeface="Arial Narrow"/>
                <a:ea typeface="Arial Narrow"/>
                <a:cs typeface="Arial Narrow"/>
                <a:sym typeface="Arial Narrow"/>
              </a:rPr>
              <a:t>The long-range objective of brainwashing is to win converts who can be depended on to </a:t>
            </a:r>
            <a:r>
              <a:rPr>
                <a:solidFill>
                  <a:srgbClr val="FFD479"/>
                </a:solidFill>
                <a:latin typeface="Arial Narrow"/>
                <a:ea typeface="Arial Narrow"/>
                <a:cs typeface="Arial Narrow"/>
                <a:sym typeface="Arial Narrow"/>
              </a:rPr>
              <a:t>react as desired at any time anywhere…</a:t>
            </a:r>
            <a:r>
              <a:rPr>
                <a:latin typeface="Arial Narrow"/>
                <a:ea typeface="Arial Narrow"/>
                <a:cs typeface="Arial Narrow"/>
                <a:sym typeface="Arial Narrow"/>
              </a:rPr>
              <a:t>Even when he stands by himself, the truly indoctrinated communist must be part of the collective. </a:t>
            </a:r>
            <a:r>
              <a:rPr>
                <a:solidFill>
                  <a:srgbClr val="FFD479"/>
                </a:solidFill>
                <a:latin typeface="Arial Narrow"/>
                <a:ea typeface="Arial Narrow"/>
                <a:cs typeface="Arial Narrow"/>
                <a:sym typeface="Arial Narrow"/>
              </a:rPr>
              <a:t>He must be incapable of hearing opposing ideas and facts, </a:t>
            </a:r>
            <a:r>
              <a:rPr>
                <a:latin typeface="Arial Narrow"/>
                <a:ea typeface="Arial Narrow"/>
                <a:cs typeface="Arial Narrow"/>
                <a:sym typeface="Arial Narrow"/>
              </a:rPr>
              <a:t>no matter how convincing or how forcibly they bombard his senses. </a:t>
            </a:r>
            <a:endParaRPr sz="4680">
              <a:latin typeface="Arial Narrow"/>
              <a:ea typeface="Arial Narrow"/>
              <a:cs typeface="Arial Narrow"/>
              <a:sym typeface="Arial Narrow"/>
            </a:endParaRPr>
          </a:p>
          <a:p>
            <a:pPr defTabSz="369689">
              <a:defRPr sz="5040"/>
            </a:pPr>
            <a:endParaRPr sz="4680">
              <a:latin typeface="Arial Narrow"/>
              <a:ea typeface="Arial Narrow"/>
              <a:cs typeface="Arial Narrow"/>
              <a:sym typeface="Arial Narrow"/>
            </a:endParaRPr>
          </a:p>
        </p:txBody>
      </p:sp>
    </p:spTree>
  </p:cSld>
  <p:clrMapOvr>
    <a:masterClrMapping/>
  </p:clrMapOvr>
  <p:transition xmlns:p14="http://schemas.microsoft.com/office/powerpoint/2010/main" spd="med" advClick="1"/>
</p:sld>
</file>

<file path=ppt/slides/slide27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88" name="Brainwashing by Edward Hunter…"/>
          <p:cNvSpPr txBox="1"/>
          <p:nvPr>
            <p:ph type="title"/>
          </p:nvPr>
        </p:nvSpPr>
        <p:spPr>
          <a:xfrm>
            <a:off x="177477" y="357187"/>
            <a:ext cx="24145132" cy="13126177"/>
          </a:xfrm>
          <a:prstGeom prst="rect">
            <a:avLst/>
          </a:prstGeom>
        </p:spPr>
        <p:txBody>
          <a:bodyPr/>
          <a:lstStyle/>
          <a:p>
            <a:pPr>
              <a:defRPr sz="9200">
                <a:solidFill>
                  <a:srgbClr val="FFD479"/>
                </a:solidFill>
                <a:latin typeface="Arial Narrow"/>
                <a:ea typeface="Arial Narrow"/>
                <a:cs typeface="Arial Narrow"/>
                <a:sym typeface="Arial Narrow"/>
              </a:defRPr>
            </a:pPr>
            <a:r>
              <a:t>Brainwashing by Edward Hunter</a:t>
            </a:r>
          </a:p>
          <a:p>
            <a:pPr>
              <a:defRPr sz="9200">
                <a:solidFill>
                  <a:srgbClr val="FFD479"/>
                </a:solidFill>
              </a:defRPr>
            </a:pPr>
            <a:r>
              <a:rPr>
                <a:latin typeface="Arial Narrow"/>
                <a:ea typeface="Arial Narrow"/>
                <a:cs typeface="Arial Narrow"/>
                <a:sym typeface="Arial Narrow"/>
              </a:rPr>
              <a:t>Published in 1956:</a:t>
            </a:r>
            <a:endParaRPr>
              <a:latin typeface="Arial Narrow"/>
              <a:ea typeface="Arial Narrow"/>
              <a:cs typeface="Arial Narrow"/>
              <a:sym typeface="Arial Narrow"/>
            </a:endParaRPr>
          </a:p>
          <a:p>
            <a:pPr>
              <a:defRPr sz="9200">
                <a:solidFill>
                  <a:srgbClr val="FFD479"/>
                </a:solidFill>
              </a:defRPr>
            </a:pPr>
            <a:endParaRPr>
              <a:latin typeface="Arial Narrow"/>
              <a:ea typeface="Arial Narrow"/>
              <a:cs typeface="Arial Narrow"/>
              <a:sym typeface="Arial Narrow"/>
            </a:endParaRPr>
          </a:p>
          <a:p>
            <a:pPr>
              <a:defRPr sz="9200"/>
            </a:pPr>
            <a:r>
              <a:rPr>
                <a:latin typeface="Arial Narrow"/>
                <a:ea typeface="Arial Narrow"/>
                <a:cs typeface="Arial Narrow"/>
                <a:sym typeface="Arial Narrow"/>
              </a:rPr>
              <a:t>A trustworthy communist must</a:t>
            </a:r>
            <a:r>
              <a:rPr>
                <a:solidFill>
                  <a:srgbClr val="FFD479"/>
                </a:solidFill>
                <a:latin typeface="Arial Narrow"/>
                <a:ea typeface="Arial Narrow"/>
                <a:cs typeface="Arial Narrow"/>
                <a:sym typeface="Arial Narrow"/>
              </a:rPr>
              <a:t> react in an automatic manner</a:t>
            </a:r>
            <a:r>
              <a:rPr>
                <a:latin typeface="Arial Narrow"/>
                <a:ea typeface="Arial Narrow"/>
                <a:cs typeface="Arial Narrow"/>
                <a:sym typeface="Arial Narrow"/>
              </a:rPr>
              <a:t> without any force being applied. Only then is he the ‘new Soviet man’ that Lenin foresaw. </a:t>
            </a:r>
            <a:endParaRPr>
              <a:latin typeface="Arial Narrow"/>
              <a:ea typeface="Arial Narrow"/>
              <a:cs typeface="Arial Narrow"/>
              <a:sym typeface="Arial Narrow"/>
            </a:endParaRPr>
          </a:p>
        </p:txBody>
      </p:sp>
    </p:spTree>
  </p:cSld>
  <p:clrMapOvr>
    <a:masterClrMapping/>
  </p:clrMapOvr>
  <p:transition xmlns:p14="http://schemas.microsoft.com/office/powerpoint/2010/main" spd="med" advClick="1"/>
</p:sld>
</file>

<file path=ppt/slides/slide27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90" name="Brainwashed America: Part 7"/>
          <p:cNvSpPr txBox="1"/>
          <p:nvPr>
            <p:ph type="title"/>
          </p:nvPr>
        </p:nvSpPr>
        <p:spPr>
          <a:xfrm>
            <a:off x="170873" y="357187"/>
            <a:ext cx="24042254" cy="13206265"/>
          </a:xfrm>
          <a:prstGeom prst="rect">
            <a:avLst/>
          </a:prstGeom>
        </p:spPr>
        <p:txBody>
          <a:bodyPr/>
          <a:lstStyle>
            <a:lvl1pPr>
              <a:defRPr b="1" sz="9000">
                <a:solidFill>
                  <a:srgbClr val="FFD479"/>
                </a:solidFill>
                <a:latin typeface="Arial Narrow"/>
                <a:ea typeface="Arial Narrow"/>
                <a:cs typeface="Arial Narrow"/>
                <a:sym typeface="Arial Narrow"/>
              </a:defRPr>
            </a:lvl1pPr>
          </a:lstStyle>
          <a:p>
            <a:pPr/>
            <a:r>
              <a:t>Brainwashed America: Part 7 </a:t>
            </a:r>
          </a:p>
        </p:txBody>
      </p:sp>
    </p:spTree>
  </p:cSld>
  <p:clrMapOvr>
    <a:masterClrMapping/>
  </p:clrMapOvr>
  <p:transition xmlns:p14="http://schemas.microsoft.com/office/powerpoint/2010/main" spd="med" advClick="1"/>
</p:sld>
</file>

<file path=ppt/slides/slide27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92" name="Chinese Communist Change Agents  Openly Invited into American Schools"/>
          <p:cNvSpPr txBox="1"/>
          <p:nvPr>
            <p:ph type="title"/>
          </p:nvPr>
        </p:nvSpPr>
        <p:spPr>
          <a:xfrm>
            <a:off x="307795" y="357187"/>
            <a:ext cx="23768410" cy="13162081"/>
          </a:xfrm>
          <a:prstGeom prst="rect">
            <a:avLst/>
          </a:prstGeom>
        </p:spPr>
        <p:txBody>
          <a:bodyPr/>
          <a:lstStyle/>
          <a:p>
            <a:pPr>
              <a:defRPr>
                <a:solidFill>
                  <a:srgbClr val="FFD479"/>
                </a:solidFill>
                <a:latin typeface="Arial Narrow"/>
                <a:ea typeface="Arial Narrow"/>
                <a:cs typeface="Arial Narrow"/>
                <a:sym typeface="Arial Narrow"/>
              </a:defRPr>
            </a:pPr>
            <a:r>
              <a:t>Chinese Communist Change Agents </a:t>
            </a:r>
            <a:br/>
            <a:r>
              <a:t>Openly Invited into American Schools</a:t>
            </a:r>
          </a:p>
          <a:p>
            <a:pPr>
              <a:defRPr>
                <a:solidFill>
                  <a:srgbClr val="FFD479"/>
                </a:solidFill>
                <a:latin typeface="Arial Narrow"/>
                <a:ea typeface="Arial Narrow"/>
                <a:cs typeface="Arial Narrow"/>
                <a:sym typeface="Arial Narrow"/>
              </a:defRPr>
            </a:pPr>
            <a:r>
              <a:t> </a:t>
            </a:r>
          </a:p>
        </p:txBody>
      </p:sp>
    </p:spTree>
  </p:cSld>
  <p:clrMapOvr>
    <a:masterClrMapping/>
  </p:clrMapOvr>
  <p:transition xmlns:p14="http://schemas.microsoft.com/office/powerpoint/2010/main" spd="med" advClick="1"/>
</p:sld>
</file>

<file path=ppt/slides/slide27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94" name="2. Entice the brainwashing subjects into questioning…"/>
          <p:cNvSpPr txBox="1"/>
          <p:nvPr>
            <p:ph type="title"/>
          </p:nvPr>
        </p:nvSpPr>
        <p:spPr>
          <a:xfrm>
            <a:off x="218405" y="357187"/>
            <a:ext cx="23517418" cy="13164686"/>
          </a:xfrm>
          <a:prstGeom prst="rect">
            <a:avLst/>
          </a:prstGeom>
        </p:spPr>
        <p:txBody>
          <a:bodyPr/>
          <a:lstStyle/>
          <a:p>
            <a:pPr algn="l">
              <a:defRPr sz="9000">
                <a:latin typeface="Arial Narrow"/>
                <a:ea typeface="Arial Narrow"/>
                <a:cs typeface="Arial Narrow"/>
                <a:sym typeface="Arial Narrow"/>
              </a:defRPr>
            </a:pPr>
            <a:r>
              <a:t>  </a:t>
            </a:r>
            <a:r>
              <a:rPr>
                <a:solidFill>
                  <a:srgbClr val="FFD479"/>
                </a:solidFill>
              </a:rPr>
              <a:t>2. Entice the brainwashing subjects into questioning</a:t>
            </a:r>
            <a:endParaRPr>
              <a:solidFill>
                <a:srgbClr val="FFD479"/>
              </a:solidFill>
            </a:endParaRPr>
          </a:p>
          <a:p>
            <a:pPr algn="l">
              <a:defRPr sz="9000">
                <a:solidFill>
                  <a:srgbClr val="FFD479"/>
                </a:solidFill>
                <a:latin typeface="Arial Narrow"/>
                <a:ea typeface="Arial Narrow"/>
                <a:cs typeface="Arial Narrow"/>
                <a:sym typeface="Arial Narrow"/>
              </a:defRPr>
            </a:pPr>
            <a:r>
              <a:t>      and doubting their foundational worldview, values,       </a:t>
            </a:r>
          </a:p>
          <a:p>
            <a:pPr algn="l">
              <a:defRPr sz="9000">
                <a:latin typeface="Arial Narrow"/>
                <a:ea typeface="Arial Narrow"/>
                <a:cs typeface="Arial Narrow"/>
                <a:sym typeface="Arial Narrow"/>
              </a:defRPr>
            </a:pPr>
            <a:r>
              <a:rPr>
                <a:solidFill>
                  <a:srgbClr val="FFD479"/>
                </a:solidFill>
              </a:rPr>
              <a:t>      &amp; convictions.</a:t>
            </a:r>
            <a:r>
              <a:t> </a:t>
            </a:r>
          </a:p>
        </p:txBody>
      </p:sp>
    </p:spTree>
  </p:cSld>
  <p:clrMapOvr>
    <a:masterClrMapping/>
  </p:clrMapOvr>
  <p:transition xmlns:p14="http://schemas.microsoft.com/office/powerpoint/2010/main" spd="med" advClick="1"/>
</p:sld>
</file>

<file path=ppt/slides/slide27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96" name="freebeacon.com, February 27, 2019"/>
          <p:cNvSpPr txBox="1"/>
          <p:nvPr>
            <p:ph type="title"/>
          </p:nvPr>
        </p:nvSpPr>
        <p:spPr>
          <a:xfrm>
            <a:off x="157013" y="357187"/>
            <a:ext cx="24069974" cy="13267098"/>
          </a:xfrm>
          <a:prstGeom prst="rect">
            <a:avLst/>
          </a:prstGeom>
        </p:spPr>
        <p:txBody>
          <a:bodyPr/>
          <a:lstStyle/>
          <a:p>
            <a:pPr/>
          </a:p>
          <a:p>
            <a:pPr/>
          </a:p>
          <a:p>
            <a:pPr/>
          </a:p>
          <a:p>
            <a:pPr/>
          </a:p>
          <a:p>
            <a:pPr/>
          </a:p>
          <a:p>
            <a:pPr>
              <a:defRPr sz="7500">
                <a:latin typeface="Arial Narrow"/>
                <a:ea typeface="Arial Narrow"/>
                <a:cs typeface="Arial Narrow"/>
                <a:sym typeface="Arial Narrow"/>
              </a:defRPr>
            </a:pPr>
            <a:r>
              <a:rPr u="sng">
                <a:hlinkClick r:id="rId2" invalidUrl="" action="" tgtFrame="" tooltip="" history="1" highlightClick="0" endSnd="0"/>
              </a:rPr>
              <a:t>freebeacon.com</a:t>
            </a:r>
            <a:r>
              <a:t>, February 27, 2019</a:t>
            </a:r>
          </a:p>
        </p:txBody>
      </p:sp>
      <p:pic>
        <p:nvPicPr>
          <p:cNvPr id="797" name="freebeacon.jpg" descr="freebeacon.jpg"/>
          <p:cNvPicPr>
            <a:picLocks noChangeAspect="1"/>
          </p:cNvPicPr>
          <p:nvPr/>
        </p:nvPicPr>
        <p:blipFill>
          <a:blip r:embed="rId3">
            <a:extLst/>
          </a:blip>
          <a:stretch>
            <a:fillRect/>
          </a:stretch>
        </p:blipFill>
        <p:spPr>
          <a:xfrm>
            <a:off x="3568700" y="2986087"/>
            <a:ext cx="18294653" cy="4851222"/>
          </a:xfrm>
          <a:prstGeom prst="rect">
            <a:avLst/>
          </a:prstGeom>
          <a:ln w="12700">
            <a:miter lim="400000"/>
          </a:ln>
        </p:spPr>
      </p:pic>
    </p:spTree>
  </p:cSld>
  <p:clrMapOvr>
    <a:masterClrMapping/>
  </p:clrMapOvr>
  <p:transition xmlns:p14="http://schemas.microsoft.com/office/powerpoint/2010/main" spd="med" advClick="1"/>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5" name="In Her New Age Book, Aquarian Conspiracy,…"/>
          <p:cNvSpPr txBox="1"/>
          <p:nvPr>
            <p:ph type="title"/>
          </p:nvPr>
        </p:nvSpPr>
        <p:spPr>
          <a:xfrm>
            <a:off x="210405" y="357187"/>
            <a:ext cx="23638106" cy="13333513"/>
          </a:xfrm>
          <a:prstGeom prst="rect">
            <a:avLst/>
          </a:prstGeom>
        </p:spPr>
        <p:txBody>
          <a:bodyPr/>
          <a:lstStyle/>
          <a:p>
            <a:pPr>
              <a:defRPr sz="9000">
                <a:solidFill>
                  <a:srgbClr val="FFD479"/>
                </a:solidFill>
                <a:latin typeface="Arial Narrow"/>
                <a:ea typeface="Arial Narrow"/>
                <a:cs typeface="Arial Narrow"/>
                <a:sym typeface="Arial Narrow"/>
              </a:defRPr>
            </a:pPr>
            <a:r>
              <a:t>In Her New Age Book, </a:t>
            </a:r>
            <a:r>
              <a:rPr b="1" i="1"/>
              <a:t>Aquarian Conspiracy</a:t>
            </a:r>
            <a:r>
              <a:rPr i="1"/>
              <a:t>,</a:t>
            </a:r>
            <a:r>
              <a:t> </a:t>
            </a:r>
          </a:p>
          <a:p>
            <a:pPr>
              <a:defRPr sz="9000">
                <a:solidFill>
                  <a:srgbClr val="FFD479"/>
                </a:solidFill>
                <a:latin typeface="Arial Narrow"/>
                <a:ea typeface="Arial Narrow"/>
                <a:cs typeface="Arial Narrow"/>
                <a:sym typeface="Arial Narrow"/>
              </a:defRPr>
            </a:pPr>
            <a:r>
              <a:t>author Marilyn Ferguson affirmed another New Age writer when she quoted them as declaring:</a:t>
            </a:r>
          </a:p>
          <a:p>
            <a:pPr>
              <a:defRPr sz="9000">
                <a:latin typeface="Arial Narrow"/>
                <a:ea typeface="Arial Narrow"/>
                <a:cs typeface="Arial Narrow"/>
                <a:sym typeface="Arial Narrow"/>
              </a:defRPr>
            </a:pPr>
          </a:p>
          <a:p>
            <a:pPr>
              <a:defRPr sz="9000">
                <a:latin typeface="Arial Narrow"/>
                <a:ea typeface="Arial Narrow"/>
                <a:cs typeface="Arial Narrow"/>
                <a:sym typeface="Arial Narrow"/>
              </a:defRPr>
            </a:pPr>
            <a:r>
              <a:t>“LSD gave a whole generation a religious experience.”</a:t>
            </a:r>
          </a:p>
          <a:p>
            <a:pPr>
              <a:defRPr sz="9000">
                <a:latin typeface="Arial Narrow"/>
                <a:ea typeface="Arial Narrow"/>
                <a:cs typeface="Arial Narrow"/>
                <a:sym typeface="Arial Narrow"/>
              </a:defRPr>
            </a:pPr>
          </a:p>
        </p:txBody>
      </p:sp>
    </p:spTree>
  </p:cSld>
  <p:clrMapOvr>
    <a:masterClrMapping/>
  </p:clrMapOvr>
  <p:transition xmlns:p14="http://schemas.microsoft.com/office/powerpoint/2010/main" spd="med" advClick="1"/>
</p:sld>
</file>

<file path=ppt/slides/slide28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99" name="Double-click to edit"/>
          <p:cNvSpPr txBox="1"/>
          <p:nvPr>
            <p:ph type="title"/>
          </p:nvPr>
        </p:nvSpPr>
        <p:spPr>
          <a:xfrm>
            <a:off x="297098" y="253472"/>
            <a:ext cx="23789804" cy="13209056"/>
          </a:xfrm>
          <a:prstGeom prst="rect">
            <a:avLst/>
          </a:prstGeom>
        </p:spPr>
        <p:txBody>
          <a:bodyPr/>
          <a:lstStyle/>
          <a:p>
            <a:pPr defTabSz="772239">
              <a:defRPr sz="10528"/>
            </a:pPr>
          </a:p>
          <a:p>
            <a:pPr defTabSz="772239">
              <a:defRPr sz="10528"/>
            </a:pPr>
          </a:p>
          <a:p>
            <a:pPr defTabSz="772239">
              <a:defRPr sz="10528"/>
            </a:pPr>
          </a:p>
          <a:p>
            <a:pPr defTabSz="772239">
              <a:defRPr sz="10528"/>
            </a:pPr>
          </a:p>
          <a:p>
            <a:pPr defTabSz="772239">
              <a:defRPr sz="10528"/>
            </a:pPr>
          </a:p>
          <a:p>
            <a:pPr defTabSz="772239">
              <a:defRPr sz="10528"/>
            </a:pPr>
          </a:p>
          <a:p>
            <a:pPr defTabSz="772239">
              <a:defRPr sz="10528"/>
            </a:pPr>
          </a:p>
        </p:txBody>
      </p:sp>
      <p:pic>
        <p:nvPicPr>
          <p:cNvPr id="800" name="Chinainusschools#1.jpg" descr="Chinainusschools#1.jpg"/>
          <p:cNvPicPr>
            <a:picLocks noChangeAspect="1"/>
          </p:cNvPicPr>
          <p:nvPr/>
        </p:nvPicPr>
        <p:blipFill>
          <a:blip r:embed="rId2">
            <a:extLst/>
          </a:blip>
          <a:stretch>
            <a:fillRect/>
          </a:stretch>
        </p:blipFill>
        <p:spPr>
          <a:xfrm>
            <a:off x="6500812" y="714375"/>
            <a:ext cx="12078661" cy="11828758"/>
          </a:xfrm>
          <a:prstGeom prst="rect">
            <a:avLst/>
          </a:prstGeom>
          <a:ln w="12700">
            <a:miter lim="400000"/>
          </a:ln>
        </p:spPr>
      </p:pic>
    </p:spTree>
  </p:cSld>
  <p:clrMapOvr>
    <a:masterClrMapping/>
  </p:clrMapOvr>
  <p:transition xmlns:p14="http://schemas.microsoft.com/office/powerpoint/2010/main" spd="med" advClick="1"/>
</p:sld>
</file>

<file path=ppt/slides/slide28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02" name="Double-click to edit"/>
          <p:cNvSpPr txBox="1"/>
          <p:nvPr>
            <p:ph type="title"/>
          </p:nvPr>
        </p:nvSpPr>
        <p:spPr>
          <a:xfrm>
            <a:off x="122039" y="357187"/>
            <a:ext cx="24139922" cy="13351930"/>
          </a:xfrm>
          <a:prstGeom prst="rect">
            <a:avLst/>
          </a:prstGeom>
        </p:spPr>
        <p:txBody>
          <a:bodyPr/>
          <a:lstStyle/>
          <a:p>
            <a:pPr/>
          </a:p>
          <a:p>
            <a:pPr/>
          </a:p>
          <a:p>
            <a:pPr/>
          </a:p>
          <a:p>
            <a:pPr/>
          </a:p>
          <a:p>
            <a:pPr/>
          </a:p>
          <a:p>
            <a:pPr/>
          </a:p>
        </p:txBody>
      </p:sp>
      <p:pic>
        <p:nvPicPr>
          <p:cNvPr id="803" name="chinainusschools#2.jpg" descr="chinainusschools#2.jpg"/>
          <p:cNvPicPr>
            <a:picLocks noChangeAspect="1"/>
          </p:cNvPicPr>
          <p:nvPr/>
        </p:nvPicPr>
        <p:blipFill>
          <a:blip r:embed="rId2">
            <a:extLst/>
          </a:blip>
          <a:stretch>
            <a:fillRect/>
          </a:stretch>
        </p:blipFill>
        <p:spPr>
          <a:xfrm>
            <a:off x="2380669" y="3101027"/>
            <a:ext cx="19992925" cy="5278746"/>
          </a:xfrm>
          <a:prstGeom prst="rect">
            <a:avLst/>
          </a:prstGeom>
          <a:ln w="12700">
            <a:miter lim="400000"/>
          </a:ln>
        </p:spPr>
      </p:pic>
    </p:spTree>
  </p:cSld>
  <p:clrMapOvr>
    <a:masterClrMapping/>
  </p:clrMapOvr>
  <p:transition xmlns:p14="http://schemas.microsoft.com/office/powerpoint/2010/main" spd="med" advClick="1"/>
</p:sld>
</file>

<file path=ppt/slides/slide28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05" name="Double-click to edit"/>
          <p:cNvSpPr txBox="1"/>
          <p:nvPr>
            <p:ph type="title"/>
          </p:nvPr>
        </p:nvSpPr>
        <p:spPr>
          <a:xfrm>
            <a:off x="381558" y="357187"/>
            <a:ext cx="23620884" cy="13144780"/>
          </a:xfrm>
          <a:prstGeom prst="rect">
            <a:avLst/>
          </a:prstGeom>
        </p:spPr>
        <p:txBody>
          <a:bodyPr/>
          <a:lstStyle/>
          <a:p>
            <a:pPr/>
          </a:p>
          <a:p>
            <a:pPr/>
          </a:p>
          <a:p>
            <a:pPr/>
          </a:p>
        </p:txBody>
      </p:sp>
      <p:pic>
        <p:nvPicPr>
          <p:cNvPr id="806" name="chinnainusschools#3.jpg" descr="chinnainusschools#3.jpg"/>
          <p:cNvPicPr>
            <a:picLocks noChangeAspect="1"/>
          </p:cNvPicPr>
          <p:nvPr/>
        </p:nvPicPr>
        <p:blipFill>
          <a:blip r:embed="rId2">
            <a:extLst/>
          </a:blip>
          <a:stretch>
            <a:fillRect/>
          </a:stretch>
        </p:blipFill>
        <p:spPr>
          <a:xfrm>
            <a:off x="3244850" y="3721100"/>
            <a:ext cx="18407961" cy="5293175"/>
          </a:xfrm>
          <a:prstGeom prst="rect">
            <a:avLst/>
          </a:prstGeom>
          <a:ln w="12700">
            <a:miter lim="400000"/>
          </a:ln>
        </p:spPr>
      </p:pic>
    </p:spTree>
  </p:cSld>
  <p:clrMapOvr>
    <a:masterClrMapping/>
  </p:clrMapOvr>
  <p:transition xmlns:p14="http://schemas.microsoft.com/office/powerpoint/2010/main" spd="med" advClick="1"/>
</p:sld>
</file>

<file path=ppt/slides/slide28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08" name="Double-click to edit"/>
          <p:cNvSpPr txBox="1"/>
          <p:nvPr>
            <p:ph type="title"/>
          </p:nvPr>
        </p:nvSpPr>
        <p:spPr>
          <a:xfrm>
            <a:off x="282866" y="357187"/>
            <a:ext cx="23704508" cy="13001626"/>
          </a:xfrm>
          <a:prstGeom prst="rect">
            <a:avLst/>
          </a:prstGeom>
        </p:spPr>
        <p:txBody>
          <a:bodyPr/>
          <a:lstStyle/>
          <a:p>
            <a:pPr/>
          </a:p>
          <a:p>
            <a:pPr/>
          </a:p>
          <a:p>
            <a:pPr/>
          </a:p>
          <a:p>
            <a:pPr/>
          </a:p>
          <a:p>
            <a:pPr/>
          </a:p>
          <a:p>
            <a:pPr/>
          </a:p>
        </p:txBody>
      </p:sp>
      <p:pic>
        <p:nvPicPr>
          <p:cNvPr id="809" name="chinainusschools#4.jpg" descr="chinainusschools#4.jpg"/>
          <p:cNvPicPr>
            <a:picLocks noChangeAspect="1"/>
          </p:cNvPicPr>
          <p:nvPr/>
        </p:nvPicPr>
        <p:blipFill>
          <a:blip r:embed="rId2">
            <a:extLst/>
          </a:blip>
          <a:stretch>
            <a:fillRect/>
          </a:stretch>
        </p:blipFill>
        <p:spPr>
          <a:xfrm>
            <a:off x="2417762" y="3251134"/>
            <a:ext cx="19959464" cy="6404107"/>
          </a:xfrm>
          <a:prstGeom prst="rect">
            <a:avLst/>
          </a:prstGeom>
          <a:ln w="12700">
            <a:miter lim="400000"/>
          </a:ln>
        </p:spPr>
      </p:pic>
    </p:spTree>
  </p:cSld>
  <p:clrMapOvr>
    <a:masterClrMapping/>
  </p:clrMapOvr>
  <p:transition xmlns:p14="http://schemas.microsoft.com/office/powerpoint/2010/main" spd="med" advClick="1"/>
</p:sld>
</file>

<file path=ppt/slides/slide28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11" name="Double-click to edit"/>
          <p:cNvSpPr txBox="1"/>
          <p:nvPr>
            <p:ph type="title"/>
          </p:nvPr>
        </p:nvSpPr>
        <p:spPr>
          <a:xfrm>
            <a:off x="112272" y="357187"/>
            <a:ext cx="24011093" cy="13001626"/>
          </a:xfrm>
          <a:prstGeom prst="rect">
            <a:avLst/>
          </a:prstGeom>
        </p:spPr>
        <p:txBody>
          <a:bodyPr/>
          <a:lstStyle/>
          <a:p>
            <a:pPr/>
          </a:p>
          <a:p>
            <a:pPr/>
          </a:p>
          <a:p>
            <a:pPr/>
          </a:p>
          <a:p>
            <a:pPr/>
          </a:p>
          <a:p>
            <a:pPr/>
          </a:p>
        </p:txBody>
      </p:sp>
      <p:pic>
        <p:nvPicPr>
          <p:cNvPr id="812" name="Confucius institute.jpg" descr="Confucius institute.jpg"/>
          <p:cNvPicPr>
            <a:picLocks noChangeAspect="1"/>
          </p:cNvPicPr>
          <p:nvPr/>
        </p:nvPicPr>
        <p:blipFill>
          <a:blip r:embed="rId2">
            <a:extLst/>
          </a:blip>
          <a:stretch>
            <a:fillRect/>
          </a:stretch>
        </p:blipFill>
        <p:spPr>
          <a:xfrm>
            <a:off x="3717750" y="4156179"/>
            <a:ext cx="17384177" cy="3168441"/>
          </a:xfrm>
          <a:prstGeom prst="rect">
            <a:avLst/>
          </a:prstGeom>
          <a:ln w="12700">
            <a:miter lim="400000"/>
          </a:ln>
        </p:spPr>
      </p:pic>
    </p:spTree>
  </p:cSld>
  <p:clrMapOvr>
    <a:masterClrMapping/>
  </p:clrMapOvr>
  <p:transition xmlns:p14="http://schemas.microsoft.com/office/powerpoint/2010/main" spd="med" advClick="1"/>
</p:sld>
</file>

<file path=ppt/slides/slide28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14" name="Double-click to edit"/>
          <p:cNvSpPr txBox="1"/>
          <p:nvPr>
            <p:ph type="title"/>
          </p:nvPr>
        </p:nvSpPr>
        <p:spPr>
          <a:xfrm>
            <a:off x="257286" y="357187"/>
            <a:ext cx="23725809" cy="13133990"/>
          </a:xfrm>
          <a:prstGeom prst="rect">
            <a:avLst/>
          </a:prstGeom>
        </p:spPr>
        <p:txBody>
          <a:bodyPr/>
          <a:lstStyle/>
          <a:p>
            <a:pPr defTabSz="681870">
              <a:defRPr sz="9296"/>
            </a:pPr>
          </a:p>
          <a:p>
            <a:pPr defTabSz="681870">
              <a:defRPr sz="9296"/>
            </a:pPr>
          </a:p>
          <a:p>
            <a:pPr defTabSz="681870">
              <a:defRPr sz="9296"/>
            </a:pPr>
          </a:p>
          <a:p>
            <a:pPr defTabSz="681870">
              <a:defRPr sz="9296"/>
            </a:pPr>
          </a:p>
          <a:p>
            <a:pPr defTabSz="681870">
              <a:defRPr sz="9296"/>
            </a:pPr>
          </a:p>
          <a:p>
            <a:pPr defTabSz="681870">
              <a:defRPr sz="9296"/>
            </a:pPr>
          </a:p>
          <a:p>
            <a:pPr defTabSz="681870">
              <a:defRPr sz="9296"/>
            </a:pPr>
          </a:p>
          <a:p>
            <a:pPr defTabSz="681870">
              <a:defRPr sz="9296"/>
            </a:pPr>
          </a:p>
        </p:txBody>
      </p:sp>
      <p:pic>
        <p:nvPicPr>
          <p:cNvPr id="815" name="chinainusschools#7.jpg" descr="chinainusschools#7.jpg"/>
          <p:cNvPicPr>
            <a:picLocks noChangeAspect="1"/>
          </p:cNvPicPr>
          <p:nvPr/>
        </p:nvPicPr>
        <p:blipFill>
          <a:blip r:embed="rId2">
            <a:extLst/>
          </a:blip>
          <a:stretch>
            <a:fillRect/>
          </a:stretch>
        </p:blipFill>
        <p:spPr>
          <a:xfrm>
            <a:off x="3095722" y="3957637"/>
            <a:ext cx="18902626" cy="4551554"/>
          </a:xfrm>
          <a:prstGeom prst="rect">
            <a:avLst/>
          </a:prstGeom>
          <a:ln w="12700">
            <a:miter lim="400000"/>
          </a:ln>
        </p:spPr>
      </p:pic>
    </p:spTree>
  </p:cSld>
  <p:clrMapOvr>
    <a:masterClrMapping/>
  </p:clrMapOvr>
  <p:transition xmlns:p14="http://schemas.microsoft.com/office/powerpoint/2010/main" spd="med" advClick="1"/>
</p:sld>
</file>

<file path=ppt/slides/slide28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17" name="Double-click to edit"/>
          <p:cNvSpPr txBox="1"/>
          <p:nvPr>
            <p:ph type="title"/>
          </p:nvPr>
        </p:nvSpPr>
        <p:spPr>
          <a:xfrm>
            <a:off x="309004" y="357187"/>
            <a:ext cx="23765992" cy="13001626"/>
          </a:xfrm>
          <a:prstGeom prst="rect">
            <a:avLst/>
          </a:prstGeom>
        </p:spPr>
        <p:txBody>
          <a:bodyPr/>
          <a:lstStyle/>
          <a:p>
            <a:pPr defTabSz="755808">
              <a:defRPr sz="10304"/>
            </a:pPr>
          </a:p>
          <a:p>
            <a:pPr defTabSz="755808">
              <a:defRPr sz="10304"/>
            </a:pPr>
          </a:p>
          <a:p>
            <a:pPr defTabSz="755808">
              <a:defRPr sz="10304"/>
            </a:pPr>
          </a:p>
          <a:p>
            <a:pPr defTabSz="755808">
              <a:defRPr sz="10304"/>
            </a:pPr>
          </a:p>
          <a:p>
            <a:pPr defTabSz="755808">
              <a:defRPr sz="10304"/>
            </a:pPr>
          </a:p>
          <a:p>
            <a:pPr defTabSz="755808">
              <a:defRPr sz="10304"/>
            </a:pPr>
          </a:p>
          <a:p>
            <a:pPr defTabSz="755808">
              <a:defRPr sz="10304"/>
            </a:pPr>
          </a:p>
        </p:txBody>
      </p:sp>
      <p:pic>
        <p:nvPicPr>
          <p:cNvPr id="818" name="chinainusschools#8.jpg" descr="chinainusschools#8.jpg"/>
          <p:cNvPicPr>
            <a:picLocks noChangeAspect="1"/>
          </p:cNvPicPr>
          <p:nvPr/>
        </p:nvPicPr>
        <p:blipFill>
          <a:blip r:embed="rId2">
            <a:extLst/>
          </a:blip>
          <a:stretch>
            <a:fillRect/>
          </a:stretch>
        </p:blipFill>
        <p:spPr>
          <a:xfrm>
            <a:off x="2717149" y="3913187"/>
            <a:ext cx="19506117" cy="4597872"/>
          </a:xfrm>
          <a:prstGeom prst="rect">
            <a:avLst/>
          </a:prstGeom>
          <a:ln w="12700">
            <a:miter lim="400000"/>
          </a:ln>
        </p:spPr>
      </p:pic>
    </p:spTree>
  </p:cSld>
  <p:clrMapOvr>
    <a:masterClrMapping/>
  </p:clrMapOvr>
  <p:transition xmlns:p14="http://schemas.microsoft.com/office/powerpoint/2010/main" spd="med" advClick="1"/>
</p:sld>
</file>

<file path=ppt/slides/slide28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20" name="Double-click to edit"/>
          <p:cNvSpPr txBox="1"/>
          <p:nvPr>
            <p:ph type="title"/>
          </p:nvPr>
        </p:nvSpPr>
        <p:spPr>
          <a:xfrm>
            <a:off x="232729" y="357187"/>
            <a:ext cx="23918542" cy="13152501"/>
          </a:xfrm>
          <a:prstGeom prst="rect">
            <a:avLst/>
          </a:prstGeom>
        </p:spPr>
        <p:txBody>
          <a:bodyPr/>
          <a:lstStyle/>
          <a:p>
            <a:pPr defTabSz="764024">
              <a:defRPr sz="10416"/>
            </a:pPr>
          </a:p>
          <a:p>
            <a:pPr defTabSz="764024">
              <a:defRPr sz="10416"/>
            </a:pPr>
          </a:p>
          <a:p>
            <a:pPr defTabSz="764024">
              <a:defRPr sz="10416"/>
            </a:pPr>
          </a:p>
          <a:p>
            <a:pPr defTabSz="764024">
              <a:defRPr sz="10416"/>
            </a:pPr>
          </a:p>
          <a:p>
            <a:pPr defTabSz="764024">
              <a:defRPr sz="10416"/>
            </a:pPr>
          </a:p>
          <a:p>
            <a:pPr defTabSz="764024">
              <a:defRPr sz="10416"/>
            </a:pPr>
          </a:p>
          <a:p>
            <a:pPr defTabSz="764024">
              <a:defRPr sz="10416"/>
            </a:pPr>
          </a:p>
        </p:txBody>
      </p:sp>
      <p:pic>
        <p:nvPicPr>
          <p:cNvPr id="821" name="chinainusschools#9.jpg" descr="chinainusschools#9.jpg"/>
          <p:cNvPicPr>
            <a:picLocks noChangeAspect="1"/>
          </p:cNvPicPr>
          <p:nvPr/>
        </p:nvPicPr>
        <p:blipFill>
          <a:blip r:embed="rId2">
            <a:extLst/>
          </a:blip>
          <a:stretch>
            <a:fillRect/>
          </a:stretch>
        </p:blipFill>
        <p:spPr>
          <a:xfrm>
            <a:off x="3675062" y="2806700"/>
            <a:ext cx="17574567" cy="6692781"/>
          </a:xfrm>
          <a:prstGeom prst="rect">
            <a:avLst/>
          </a:prstGeom>
          <a:ln w="12700">
            <a:miter lim="400000"/>
          </a:ln>
        </p:spPr>
      </p:pic>
    </p:spTree>
  </p:cSld>
  <p:clrMapOvr>
    <a:masterClrMapping/>
  </p:clrMapOvr>
  <p:transition xmlns:p14="http://schemas.microsoft.com/office/powerpoint/2010/main" spd="med" advClick="1"/>
</p:sld>
</file>

<file path=ppt/slides/slide28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23" name="Double-click to edit"/>
          <p:cNvSpPr txBox="1"/>
          <p:nvPr>
            <p:ph type="title"/>
          </p:nvPr>
        </p:nvSpPr>
        <p:spPr>
          <a:xfrm>
            <a:off x="223800" y="357187"/>
            <a:ext cx="23844499" cy="13181522"/>
          </a:xfrm>
          <a:prstGeom prst="rect">
            <a:avLst/>
          </a:prstGeom>
        </p:spPr>
        <p:txBody>
          <a:bodyPr/>
          <a:lstStyle/>
          <a:p>
            <a:pPr defTabSz="764024">
              <a:defRPr sz="10416"/>
            </a:pPr>
          </a:p>
          <a:p>
            <a:pPr defTabSz="764024">
              <a:defRPr sz="10416"/>
            </a:pPr>
          </a:p>
          <a:p>
            <a:pPr defTabSz="764024">
              <a:defRPr sz="10416"/>
            </a:pPr>
          </a:p>
          <a:p>
            <a:pPr defTabSz="764024">
              <a:defRPr sz="10416"/>
            </a:pPr>
          </a:p>
          <a:p>
            <a:pPr defTabSz="764024">
              <a:defRPr sz="10416"/>
            </a:pPr>
          </a:p>
          <a:p>
            <a:pPr defTabSz="764024">
              <a:defRPr sz="10416"/>
            </a:pPr>
          </a:p>
          <a:p>
            <a:pPr defTabSz="764024">
              <a:defRPr sz="10416"/>
            </a:pPr>
          </a:p>
        </p:txBody>
      </p:sp>
      <p:pic>
        <p:nvPicPr>
          <p:cNvPr id="824" name="chinainusschools#10.jpg" descr="chinainusschools#10.jpg"/>
          <p:cNvPicPr>
            <a:picLocks noChangeAspect="1"/>
          </p:cNvPicPr>
          <p:nvPr/>
        </p:nvPicPr>
        <p:blipFill>
          <a:blip r:embed="rId2">
            <a:extLst/>
          </a:blip>
          <a:stretch>
            <a:fillRect/>
          </a:stretch>
        </p:blipFill>
        <p:spPr>
          <a:xfrm>
            <a:off x="3560762" y="4013200"/>
            <a:ext cx="17802470" cy="4041508"/>
          </a:xfrm>
          <a:prstGeom prst="rect">
            <a:avLst/>
          </a:prstGeom>
          <a:ln w="12700">
            <a:miter lim="400000"/>
          </a:ln>
        </p:spPr>
      </p:pic>
    </p:spTree>
  </p:cSld>
  <p:clrMapOvr>
    <a:masterClrMapping/>
  </p:clrMapOvr>
  <p:transition xmlns:p14="http://schemas.microsoft.com/office/powerpoint/2010/main" spd="med" advClick="1"/>
</p:sld>
</file>

<file path=ppt/slides/slide28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26" name="Double-click to edit"/>
          <p:cNvSpPr txBox="1"/>
          <p:nvPr>
            <p:ph type="title"/>
          </p:nvPr>
        </p:nvSpPr>
        <p:spPr>
          <a:xfrm>
            <a:off x="163245" y="357187"/>
            <a:ext cx="23878172" cy="13001626"/>
          </a:xfrm>
          <a:prstGeom prst="rect">
            <a:avLst/>
          </a:prstGeom>
        </p:spPr>
        <p:txBody>
          <a:bodyPr/>
          <a:lstStyle/>
          <a:p>
            <a:pPr/>
          </a:p>
          <a:p>
            <a:pPr/>
          </a:p>
        </p:txBody>
      </p:sp>
      <p:pic>
        <p:nvPicPr>
          <p:cNvPr id="827" name="chinainusschools#11.jpg" descr="chinainusschools#11.jpg"/>
          <p:cNvPicPr>
            <a:picLocks noChangeAspect="1"/>
          </p:cNvPicPr>
          <p:nvPr/>
        </p:nvPicPr>
        <p:blipFill>
          <a:blip r:embed="rId2">
            <a:extLst/>
          </a:blip>
          <a:stretch>
            <a:fillRect/>
          </a:stretch>
        </p:blipFill>
        <p:spPr>
          <a:xfrm>
            <a:off x="3198812" y="4503737"/>
            <a:ext cx="18699077" cy="3321375"/>
          </a:xfrm>
          <a:prstGeom prst="rect">
            <a:avLst/>
          </a:prstGeom>
          <a:ln w="12700">
            <a:miter lim="400000"/>
          </a:ln>
        </p:spPr>
      </p:pic>
    </p:spTree>
  </p:cSld>
  <p:clrMapOvr>
    <a:masterClrMapping/>
  </p:clrMapOvr>
  <p:transition xmlns:p14="http://schemas.microsoft.com/office/powerpoint/2010/main" spd="med" advClick="1"/>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7" name="Systematic Steps of Brainwashing"/>
          <p:cNvSpPr txBox="1"/>
          <p:nvPr>
            <p:ph type="title"/>
          </p:nvPr>
        </p:nvSpPr>
        <p:spPr>
          <a:xfrm>
            <a:off x="140921" y="357187"/>
            <a:ext cx="23805717" cy="13189615"/>
          </a:xfrm>
          <a:prstGeom prst="rect">
            <a:avLst/>
          </a:prstGeom>
        </p:spPr>
        <p:txBody>
          <a:bodyPr/>
          <a:lstStyle>
            <a:lvl1pPr>
              <a:defRPr b="1" sz="9000">
                <a:solidFill>
                  <a:srgbClr val="FFD479"/>
                </a:solidFill>
                <a:latin typeface="Arial Narrow"/>
                <a:ea typeface="Arial Narrow"/>
                <a:cs typeface="Arial Narrow"/>
                <a:sym typeface="Arial Narrow"/>
              </a:defRPr>
            </a:lvl1pPr>
          </a:lstStyle>
          <a:p>
            <a:pPr/>
            <a:r>
              <a:t>Systematic Steps of Brainwashing</a:t>
            </a:r>
          </a:p>
        </p:txBody>
      </p:sp>
    </p:spTree>
  </p:cSld>
  <p:clrMapOvr>
    <a:masterClrMapping/>
  </p:clrMapOvr>
  <p:transition xmlns:p14="http://schemas.microsoft.com/office/powerpoint/2010/main" spd="med" advClick="1"/>
</p:sld>
</file>

<file path=ppt/slides/slide29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29" name="Double-click to edit"/>
          <p:cNvSpPr txBox="1"/>
          <p:nvPr>
            <p:ph type="title"/>
          </p:nvPr>
        </p:nvSpPr>
        <p:spPr>
          <a:xfrm>
            <a:off x="232729" y="357187"/>
            <a:ext cx="23918542" cy="13253518"/>
          </a:xfrm>
          <a:prstGeom prst="rect">
            <a:avLst/>
          </a:prstGeom>
        </p:spPr>
        <p:txBody>
          <a:bodyPr/>
          <a:lstStyle/>
          <a:p>
            <a:pPr/>
          </a:p>
          <a:p>
            <a:pPr/>
          </a:p>
          <a:p>
            <a:pPr/>
          </a:p>
        </p:txBody>
      </p:sp>
      <p:pic>
        <p:nvPicPr>
          <p:cNvPr id="830" name="chinainusschools#12.jpg" descr="chinainusschools#12.jpg"/>
          <p:cNvPicPr>
            <a:picLocks noChangeAspect="1"/>
          </p:cNvPicPr>
          <p:nvPr/>
        </p:nvPicPr>
        <p:blipFill>
          <a:blip r:embed="rId2">
            <a:extLst/>
          </a:blip>
          <a:stretch>
            <a:fillRect/>
          </a:stretch>
        </p:blipFill>
        <p:spPr>
          <a:xfrm>
            <a:off x="3589337" y="4586287"/>
            <a:ext cx="18225332" cy="3143250"/>
          </a:xfrm>
          <a:prstGeom prst="rect">
            <a:avLst/>
          </a:prstGeom>
          <a:ln w="12700">
            <a:miter lim="400000"/>
          </a:ln>
        </p:spPr>
      </p:pic>
    </p:spTree>
  </p:cSld>
  <p:clrMapOvr>
    <a:masterClrMapping/>
  </p:clrMapOvr>
  <p:transition xmlns:p14="http://schemas.microsoft.com/office/powerpoint/2010/main" spd="med" advClick="1"/>
</p:sld>
</file>

<file path=ppt/slides/slide29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32" name="National Geographic March 25, 2015"/>
          <p:cNvSpPr txBox="1"/>
          <p:nvPr>
            <p:ph type="title"/>
          </p:nvPr>
        </p:nvSpPr>
        <p:spPr>
          <a:xfrm>
            <a:off x="202034" y="357187"/>
            <a:ext cx="23979932" cy="13168220"/>
          </a:xfrm>
          <a:prstGeom prst="rect">
            <a:avLst/>
          </a:prstGeom>
        </p:spPr>
        <p:txBody>
          <a:bodyPr/>
          <a:lstStyle/>
          <a:p>
            <a:pPr/>
          </a:p>
          <a:p>
            <a:pPr/>
          </a:p>
          <a:p>
            <a:pPr/>
          </a:p>
          <a:p>
            <a:pPr/>
          </a:p>
          <a:p>
            <a:pPr/>
          </a:p>
          <a:p>
            <a:pPr/>
          </a:p>
          <a:p>
            <a:pPr>
              <a:defRPr sz="7500">
                <a:latin typeface="Arial Narrow"/>
                <a:ea typeface="Arial Narrow"/>
                <a:cs typeface="Arial Narrow"/>
                <a:sym typeface="Arial Narrow"/>
              </a:defRPr>
            </a:pPr>
            <a:r>
              <a:t>National Geographic March 25, 2015</a:t>
            </a:r>
          </a:p>
        </p:txBody>
      </p:sp>
      <p:pic>
        <p:nvPicPr>
          <p:cNvPr id="833" name="Confucius#1.jpg" descr="Confucius#1.jpg"/>
          <p:cNvPicPr>
            <a:picLocks noChangeAspect="1"/>
          </p:cNvPicPr>
          <p:nvPr/>
        </p:nvPicPr>
        <p:blipFill>
          <a:blip r:embed="rId2">
            <a:extLst/>
          </a:blip>
          <a:stretch>
            <a:fillRect/>
          </a:stretch>
        </p:blipFill>
        <p:spPr>
          <a:xfrm>
            <a:off x="3451748" y="2443162"/>
            <a:ext cx="17480504" cy="7432655"/>
          </a:xfrm>
          <a:prstGeom prst="rect">
            <a:avLst/>
          </a:prstGeom>
          <a:ln w="12700">
            <a:miter lim="400000"/>
          </a:ln>
        </p:spPr>
      </p:pic>
    </p:spTree>
  </p:cSld>
  <p:clrMapOvr>
    <a:masterClrMapping/>
  </p:clrMapOvr>
  <p:transition xmlns:p14="http://schemas.microsoft.com/office/powerpoint/2010/main" spd="med" advClick="1"/>
</p:sld>
</file>

<file path=ppt/slides/slide29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35" name="Double-click to edit"/>
          <p:cNvSpPr txBox="1"/>
          <p:nvPr>
            <p:ph type="title"/>
          </p:nvPr>
        </p:nvSpPr>
        <p:spPr>
          <a:xfrm>
            <a:off x="116551" y="357187"/>
            <a:ext cx="23914634" cy="13230542"/>
          </a:xfrm>
          <a:prstGeom prst="rect">
            <a:avLst/>
          </a:prstGeom>
        </p:spPr>
        <p:txBody>
          <a:bodyPr/>
          <a:lstStyle/>
          <a:p>
            <a:pPr/>
          </a:p>
          <a:p>
            <a:pPr/>
          </a:p>
        </p:txBody>
      </p:sp>
      <p:pic>
        <p:nvPicPr>
          <p:cNvPr id="836" name="Confucius#2.jpg" descr="Confucius#2.jpg"/>
          <p:cNvPicPr>
            <a:picLocks noChangeAspect="1"/>
          </p:cNvPicPr>
          <p:nvPr/>
        </p:nvPicPr>
        <p:blipFill>
          <a:blip r:embed="rId2">
            <a:extLst/>
          </a:blip>
          <a:stretch>
            <a:fillRect/>
          </a:stretch>
        </p:blipFill>
        <p:spPr>
          <a:xfrm>
            <a:off x="1890712" y="3027192"/>
            <a:ext cx="21322359" cy="5894675"/>
          </a:xfrm>
          <a:prstGeom prst="rect">
            <a:avLst/>
          </a:prstGeom>
          <a:ln w="12700">
            <a:miter lim="400000"/>
          </a:ln>
        </p:spPr>
      </p:pic>
    </p:spTree>
  </p:cSld>
  <p:clrMapOvr>
    <a:masterClrMapping/>
  </p:clrMapOvr>
  <p:transition xmlns:p14="http://schemas.microsoft.com/office/powerpoint/2010/main" spd="med" advClick="1"/>
</p:sld>
</file>

<file path=ppt/slides/slide29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38" name="3. Teach moral relativism and situational ethics          in order to destroy morality and character."/>
          <p:cNvSpPr txBox="1"/>
          <p:nvPr>
            <p:ph type="title"/>
          </p:nvPr>
        </p:nvSpPr>
        <p:spPr>
          <a:xfrm>
            <a:off x="258774" y="357187"/>
            <a:ext cx="23572417" cy="13001626"/>
          </a:xfrm>
          <a:prstGeom prst="rect">
            <a:avLst/>
          </a:prstGeom>
        </p:spPr>
        <p:txBody>
          <a:bodyPr/>
          <a:lstStyle/>
          <a:p>
            <a:pPr algn="l">
              <a:defRPr sz="9000">
                <a:solidFill>
                  <a:srgbClr val="FFD479"/>
                </a:solidFill>
                <a:latin typeface="Arial Narrow"/>
                <a:ea typeface="Arial Narrow"/>
                <a:cs typeface="Arial Narrow"/>
                <a:sym typeface="Arial Narrow"/>
              </a:defRPr>
            </a:pPr>
            <a:r>
              <a:t>  3. Teach moral relativism and situational ethics  </a:t>
            </a:r>
            <a:br/>
            <a:r>
              <a:t>       in order to destroy morality and character. </a:t>
            </a:r>
          </a:p>
        </p:txBody>
      </p:sp>
    </p:spTree>
  </p:cSld>
  <p:clrMapOvr>
    <a:masterClrMapping/>
  </p:clrMapOvr>
  <p:transition xmlns:p14="http://schemas.microsoft.com/office/powerpoint/2010/main" spd="med" advClick="1"/>
</p:sld>
</file>

<file path=ppt/slides/slide29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40" name="Brainwashing by Edward Hunter…"/>
          <p:cNvSpPr txBox="1"/>
          <p:nvPr>
            <p:ph type="title"/>
          </p:nvPr>
        </p:nvSpPr>
        <p:spPr>
          <a:xfrm>
            <a:off x="361931" y="357187"/>
            <a:ext cx="23660138" cy="13001626"/>
          </a:xfrm>
          <a:prstGeom prst="rect">
            <a:avLst/>
          </a:prstGeom>
        </p:spPr>
        <p:txBody>
          <a:bodyPr/>
          <a:lstStyle/>
          <a:p>
            <a:pPr/>
          </a:p>
          <a:p>
            <a:pPr/>
          </a:p>
          <a:p>
            <a:pPr/>
          </a:p>
          <a:p>
            <a:pPr>
              <a:defRPr sz="10400">
                <a:latin typeface="Arial Narrow"/>
                <a:ea typeface="Arial Narrow"/>
                <a:cs typeface="Arial Narrow"/>
                <a:sym typeface="Arial Narrow"/>
              </a:defRPr>
            </a:pPr>
          </a:p>
          <a:p>
            <a:pPr>
              <a:defRPr sz="10400">
                <a:latin typeface="Arial Narrow"/>
                <a:ea typeface="Arial Narrow"/>
                <a:cs typeface="Arial Narrow"/>
                <a:sym typeface="Arial Narrow"/>
              </a:defRPr>
            </a:pPr>
          </a:p>
          <a:p>
            <a:pPr>
              <a:defRPr sz="10400">
                <a:latin typeface="Arial Narrow"/>
                <a:ea typeface="Arial Narrow"/>
                <a:cs typeface="Arial Narrow"/>
                <a:sym typeface="Arial Narrow"/>
              </a:defRPr>
            </a:pPr>
            <a:r>
              <a:t>Brainwashing by Edward Hunter</a:t>
            </a:r>
          </a:p>
          <a:p>
            <a:pPr/>
            <a:r>
              <a:rPr sz="10400">
                <a:latin typeface="Arial Narrow"/>
                <a:ea typeface="Arial Narrow"/>
                <a:cs typeface="Arial Narrow"/>
                <a:sym typeface="Arial Narrow"/>
              </a:rPr>
              <a:t>Published in 1956</a:t>
            </a:r>
            <a:r>
              <a:t> </a:t>
            </a:r>
          </a:p>
        </p:txBody>
      </p:sp>
      <p:pic>
        <p:nvPicPr>
          <p:cNvPr id="841" name="brainwashing1958.jpg" descr="brainwashing1958.jpg"/>
          <p:cNvPicPr>
            <a:picLocks noChangeAspect="1"/>
          </p:cNvPicPr>
          <p:nvPr/>
        </p:nvPicPr>
        <p:blipFill>
          <a:blip r:embed="rId2">
            <a:extLst/>
          </a:blip>
          <a:stretch>
            <a:fillRect/>
          </a:stretch>
        </p:blipFill>
        <p:spPr>
          <a:xfrm>
            <a:off x="8551862" y="766762"/>
            <a:ext cx="6757972" cy="8096508"/>
          </a:xfrm>
          <a:prstGeom prst="rect">
            <a:avLst/>
          </a:prstGeom>
          <a:ln w="12700">
            <a:miter lim="400000"/>
          </a:ln>
        </p:spPr>
      </p:pic>
    </p:spTree>
  </p:cSld>
  <p:clrMapOvr>
    <a:masterClrMapping/>
  </p:clrMapOvr>
  <p:transition xmlns:p14="http://schemas.microsoft.com/office/powerpoint/2010/main" spd="med" advClick="1"/>
</p:sld>
</file>

<file path=ppt/slides/slide29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43" name="Testimony of Mr. Edward Hunter on March 13, 1958 Before the Committee on Un-American Activities:…"/>
          <p:cNvSpPr txBox="1"/>
          <p:nvPr>
            <p:ph type="title"/>
          </p:nvPr>
        </p:nvSpPr>
        <p:spPr>
          <a:xfrm>
            <a:off x="216172" y="357187"/>
            <a:ext cx="23769992" cy="13146733"/>
          </a:xfrm>
          <a:prstGeom prst="rect">
            <a:avLst/>
          </a:prstGeom>
        </p:spPr>
        <p:txBody>
          <a:bodyPr/>
          <a:lstStyle/>
          <a:p>
            <a:pPr defTabSz="484703">
              <a:defRPr sz="9145">
                <a:solidFill>
                  <a:srgbClr val="FFD479"/>
                </a:solidFill>
                <a:latin typeface="Arial Narrow"/>
                <a:ea typeface="Arial Narrow"/>
                <a:cs typeface="Arial Narrow"/>
                <a:sym typeface="Arial Narrow"/>
              </a:defRPr>
            </a:pPr>
            <a:r>
              <a:t>Testimony of Mr. Edward Hunter on March 13, 1958 Before the Committee on Un-American Activities:</a:t>
            </a:r>
          </a:p>
          <a:p>
            <a:pPr defTabSz="484703">
              <a:defRPr sz="9145">
                <a:solidFill>
                  <a:srgbClr val="FFD479"/>
                </a:solidFill>
                <a:latin typeface="Arial Narrow"/>
                <a:ea typeface="Arial Narrow"/>
                <a:cs typeface="Arial Narrow"/>
                <a:sym typeface="Arial Narrow"/>
              </a:defRPr>
            </a:pPr>
          </a:p>
          <a:p>
            <a:pPr defTabSz="484703">
              <a:defRPr sz="9145">
                <a:solidFill>
                  <a:srgbClr val="FFD479"/>
                </a:solidFill>
                <a:latin typeface="Arial Narrow"/>
                <a:ea typeface="Arial Narrow"/>
                <a:cs typeface="Arial Narrow"/>
                <a:sym typeface="Arial Narrow"/>
              </a:defRPr>
            </a:pPr>
          </a:p>
          <a:p>
            <a:pPr defTabSz="484703">
              <a:defRPr sz="9145">
                <a:latin typeface="Arial Narrow"/>
                <a:ea typeface="Arial Narrow"/>
                <a:cs typeface="Arial Narrow"/>
                <a:sym typeface="Arial Narrow"/>
              </a:defRPr>
            </a:pPr>
            <a:r>
              <a:t>I spent 30 years, a little bit more perhaps, in countries under various forms of Communist pressure and attack. What I am witnessing in America is not different from what I saw in those other countries…</a:t>
            </a:r>
          </a:p>
          <a:p>
            <a:pPr defTabSz="484703">
              <a:defRPr sz="5310">
                <a:solidFill>
                  <a:srgbClr val="FFD479"/>
                </a:solidFill>
                <a:latin typeface="Arial Narrow"/>
                <a:ea typeface="Arial Narrow"/>
                <a:cs typeface="Arial Narrow"/>
                <a:sym typeface="Arial Narrow"/>
              </a:defRPr>
            </a:pPr>
          </a:p>
          <a:p>
            <a:pPr defTabSz="484703">
              <a:defRPr sz="5310">
                <a:latin typeface="Arial Narrow"/>
                <a:ea typeface="Arial Narrow"/>
                <a:cs typeface="Arial Narrow"/>
                <a:sym typeface="Arial Narrow"/>
              </a:defRPr>
            </a:pPr>
          </a:p>
        </p:txBody>
      </p:sp>
    </p:spTree>
  </p:cSld>
  <p:clrMapOvr>
    <a:masterClrMapping/>
  </p:clrMapOvr>
  <p:transition xmlns:p14="http://schemas.microsoft.com/office/powerpoint/2010/main" spd="med" advClick="1"/>
</p:sld>
</file>

<file path=ppt/slides/slide29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45" name="I have been watching developments under communism in other parts of the world, and now I see exactly the same developments here in America…"/>
          <p:cNvSpPr txBox="1"/>
          <p:nvPr>
            <p:ph type="title"/>
          </p:nvPr>
        </p:nvSpPr>
        <p:spPr>
          <a:xfrm>
            <a:off x="235148" y="357187"/>
            <a:ext cx="23913704" cy="13189428"/>
          </a:xfrm>
          <a:prstGeom prst="rect">
            <a:avLst/>
          </a:prstGeom>
        </p:spPr>
        <p:txBody>
          <a:bodyPr/>
          <a:lstStyle>
            <a:lvl1pPr>
              <a:defRPr sz="9000">
                <a:latin typeface="Arial Narrow"/>
                <a:ea typeface="Arial Narrow"/>
                <a:cs typeface="Arial Narrow"/>
                <a:sym typeface="Arial Narrow"/>
              </a:defRPr>
            </a:lvl1pPr>
          </a:lstStyle>
          <a:p>
            <a:pPr/>
            <a:r>
              <a:t>I have been watching developments under communism in other parts of the world, and now I see exactly the same developments here in America…</a:t>
            </a:r>
          </a:p>
        </p:txBody>
      </p:sp>
    </p:spTree>
  </p:cSld>
  <p:clrMapOvr>
    <a:masterClrMapping/>
  </p:clrMapOvr>
  <p:transition xmlns:p14="http://schemas.microsoft.com/office/powerpoint/2010/main" spd="med" advClick="1"/>
</p:sld>
</file>

<file path=ppt/slides/slide29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47" name="…I see primarily, as part of this softening up process in America, the liquidation of our attitudes on what we used to recognize as right and wrong, what we used to accept as absolute moral standards. We now confuse moral standards with the sophisticatio"/>
          <p:cNvSpPr txBox="1"/>
          <p:nvPr>
            <p:ph type="title"/>
          </p:nvPr>
        </p:nvSpPr>
        <p:spPr>
          <a:xfrm>
            <a:off x="232171" y="357187"/>
            <a:ext cx="23919658" cy="13157709"/>
          </a:xfrm>
          <a:prstGeom prst="rect">
            <a:avLst/>
          </a:prstGeom>
        </p:spPr>
        <p:txBody>
          <a:bodyPr/>
          <a:lstStyle/>
          <a:p>
            <a:pPr>
              <a:defRPr sz="9000">
                <a:latin typeface="Arial Narrow"/>
                <a:ea typeface="Arial Narrow"/>
                <a:cs typeface="Arial Narrow"/>
                <a:sym typeface="Arial Narrow"/>
              </a:defRPr>
            </a:pPr>
            <a:r>
              <a:t>…I see primarily, as part of this </a:t>
            </a:r>
            <a:r>
              <a:rPr>
                <a:solidFill>
                  <a:srgbClr val="FFD479"/>
                </a:solidFill>
              </a:rPr>
              <a:t>softening up process in America</a:t>
            </a:r>
            <a:r>
              <a:t>, the</a:t>
            </a:r>
            <a:r>
              <a:rPr>
                <a:solidFill>
                  <a:srgbClr val="FFD479"/>
                </a:solidFill>
              </a:rPr>
              <a:t> </a:t>
            </a:r>
            <a:r>
              <a:rPr u="sng">
                <a:solidFill>
                  <a:srgbClr val="FFD479"/>
                </a:solidFill>
              </a:rPr>
              <a:t>liquidation of our attitudes</a:t>
            </a:r>
            <a:r>
              <a:rPr>
                <a:solidFill>
                  <a:srgbClr val="FFD479"/>
                </a:solidFill>
              </a:rPr>
              <a:t> on what we used to recognize as right and wrong, </a:t>
            </a:r>
            <a:r>
              <a:rPr u="sng">
                <a:solidFill>
                  <a:srgbClr val="FFD479"/>
                </a:solidFill>
              </a:rPr>
              <a:t>what we used to accept</a:t>
            </a:r>
            <a:r>
              <a:rPr>
                <a:solidFill>
                  <a:srgbClr val="FFD479"/>
                </a:solidFill>
              </a:rPr>
              <a:t> as absolute moral standards.</a:t>
            </a:r>
            <a:r>
              <a:t> We now confuse moral standards with the sophistication of </a:t>
            </a:r>
            <a:r>
              <a:rPr>
                <a:solidFill>
                  <a:srgbClr val="FFD479"/>
                </a:solidFill>
              </a:rPr>
              <a:t>dialectal materialism</a:t>
            </a:r>
            <a:r>
              <a:t>, with a Communist </a:t>
            </a:r>
          </a:p>
        </p:txBody>
      </p:sp>
    </p:spTree>
  </p:cSld>
  <p:clrMapOvr>
    <a:masterClrMapping/>
  </p:clrMapOvr>
  <p:transition xmlns:p14="http://schemas.microsoft.com/office/powerpoint/2010/main" spd="med" advClick="1"/>
</p:sld>
</file>

<file path=ppt/slides/slide29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49" name="crackpot theology which teaches that everything changes, and that what is right or wrong, good or bad, changes as well. So nothing they say is really good or bad. There is no such thing as truth or a lie; and any belief we actually held was simply our be"/>
          <p:cNvSpPr txBox="1"/>
          <p:nvPr>
            <p:ph type="title"/>
          </p:nvPr>
        </p:nvSpPr>
        <p:spPr>
          <a:xfrm>
            <a:off x="204173" y="357187"/>
            <a:ext cx="23975654" cy="13001626"/>
          </a:xfrm>
          <a:prstGeom prst="rect">
            <a:avLst/>
          </a:prstGeom>
        </p:spPr>
        <p:txBody>
          <a:bodyPr/>
          <a:lstStyle/>
          <a:p>
            <a:pPr>
              <a:defRPr sz="8900">
                <a:latin typeface="Arial Narrow"/>
                <a:ea typeface="Arial Narrow"/>
                <a:cs typeface="Arial Narrow"/>
                <a:sym typeface="Arial Narrow"/>
              </a:defRPr>
            </a:pPr>
            <a:r>
              <a:t>crackpot theology which teaches that </a:t>
            </a:r>
            <a:r>
              <a:rPr>
                <a:solidFill>
                  <a:srgbClr val="FFD479"/>
                </a:solidFill>
              </a:rPr>
              <a:t>everything changes</a:t>
            </a:r>
            <a:r>
              <a:t>, and that what is right or wrong, good or bad, changes as well. So nothing they say is really good or bad. There is </a:t>
            </a:r>
            <a:r>
              <a:rPr>
                <a:solidFill>
                  <a:srgbClr val="FFD479"/>
                </a:solidFill>
              </a:rPr>
              <a:t>no such thing as truth or a lie;</a:t>
            </a:r>
            <a:r>
              <a:t> and any belief we actually held was simply our being unsophisticated. They don’t say this in so many words, except to those who are already indoctrinated in communism.</a:t>
            </a:r>
          </a:p>
        </p:txBody>
      </p:sp>
    </p:spTree>
  </p:cSld>
  <p:clrMapOvr>
    <a:masterClrMapping/>
  </p:clrMapOvr>
  <p:transition xmlns:p14="http://schemas.microsoft.com/office/powerpoint/2010/main" spd="med" advClick="1"/>
</p:sld>
</file>

<file path=ppt/slides/slide29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51" name="What they do say to the rest of us is to be objective; and then they twist that word “objective” into meaning what they mean by dialectical materialism."/>
          <p:cNvSpPr txBox="1"/>
          <p:nvPr>
            <p:ph type="title"/>
          </p:nvPr>
        </p:nvSpPr>
        <p:spPr>
          <a:xfrm>
            <a:off x="125945" y="357187"/>
            <a:ext cx="23857987" cy="13001626"/>
          </a:xfrm>
          <a:prstGeom prst="rect">
            <a:avLst/>
          </a:prstGeom>
        </p:spPr>
        <p:txBody>
          <a:bodyPr/>
          <a:lstStyle/>
          <a:p>
            <a:pPr>
              <a:defRPr sz="9000">
                <a:latin typeface="Arial Narrow"/>
                <a:ea typeface="Arial Narrow"/>
                <a:cs typeface="Arial Narrow"/>
                <a:sym typeface="Arial Narrow"/>
              </a:defRPr>
            </a:pPr>
            <a:r>
              <a:t>What they do say to the rest of us is to </a:t>
            </a:r>
            <a:r>
              <a:rPr u="sng">
                <a:solidFill>
                  <a:srgbClr val="FFD479"/>
                </a:solidFill>
              </a:rPr>
              <a:t>be objective;</a:t>
            </a:r>
            <a:r>
              <a:t> and then they twist that word “objective” into meaning what they mean by </a:t>
            </a:r>
            <a:r>
              <a:rPr>
                <a:solidFill>
                  <a:srgbClr val="FFD479"/>
                </a:solidFill>
              </a:rPr>
              <a:t>dialectical materialism. </a:t>
            </a:r>
            <a:endParaRPr>
              <a:solidFill>
                <a:srgbClr val="FFD479"/>
              </a:solidFill>
            </a:endParaRPr>
          </a:p>
        </p:txBody>
      </p:sp>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1" name="Psychological Dictionary:   A method that manipulates and modifies a person’s emotions, attitudes, and beliefs. It utilizes intensely-persuasive, even coercive tactics in order to enforce these changes."/>
          <p:cNvSpPr txBox="1"/>
          <p:nvPr>
            <p:ph type="title"/>
          </p:nvPr>
        </p:nvSpPr>
        <p:spPr>
          <a:xfrm>
            <a:off x="251333" y="357187"/>
            <a:ext cx="23881334" cy="13001626"/>
          </a:xfrm>
          <a:prstGeom prst="rect">
            <a:avLst/>
          </a:prstGeom>
        </p:spPr>
        <p:txBody>
          <a:bodyPr/>
          <a:lstStyle/>
          <a:p>
            <a:pPr>
              <a:defRPr b="1">
                <a:latin typeface="Arial Narrow"/>
                <a:ea typeface="Arial Narrow"/>
                <a:cs typeface="Arial Narrow"/>
                <a:sym typeface="Arial Narrow"/>
              </a:defRPr>
            </a:pPr>
          </a:p>
          <a:p>
            <a:pPr>
              <a:defRPr b="1">
                <a:latin typeface="Arial Narrow"/>
                <a:ea typeface="Arial Narrow"/>
                <a:cs typeface="Arial Narrow"/>
                <a:sym typeface="Arial Narrow"/>
              </a:defRPr>
            </a:pPr>
            <a:r>
              <a:rPr sz="9400">
                <a:solidFill>
                  <a:srgbClr val="FFD479"/>
                </a:solidFill>
              </a:rPr>
              <a:t>Psychological Dictionary:</a:t>
            </a:r>
            <a:br/>
            <a:br/>
            <a:r>
              <a:rPr b="0" sz="8000"/>
              <a:t> A method that </a:t>
            </a:r>
            <a:r>
              <a:rPr b="0" sz="8000">
                <a:solidFill>
                  <a:srgbClr val="FFD479"/>
                </a:solidFill>
              </a:rPr>
              <a:t>manipulates</a:t>
            </a:r>
            <a:r>
              <a:rPr b="0" sz="8000"/>
              <a:t> and modifies a person’s </a:t>
            </a:r>
            <a:r>
              <a:rPr b="0" sz="8000">
                <a:solidFill>
                  <a:srgbClr val="FFD479"/>
                </a:solidFill>
              </a:rPr>
              <a:t>emotions, attitudes</a:t>
            </a:r>
            <a:r>
              <a:rPr b="0" sz="8000"/>
              <a:t>, and </a:t>
            </a:r>
            <a:r>
              <a:rPr b="0" sz="8000">
                <a:solidFill>
                  <a:srgbClr val="FFD479"/>
                </a:solidFill>
              </a:rPr>
              <a:t>beliefs</a:t>
            </a:r>
            <a:r>
              <a:rPr b="0" sz="8000"/>
              <a:t>. It utilizes intensely-persuasive, even coercive tactics in order to enforce these changes.</a:t>
            </a:r>
            <a:endParaRPr b="0" sz="8000"/>
          </a:p>
          <a:p>
            <a:pPr>
              <a:defRPr b="1">
                <a:latin typeface="Arial Narrow"/>
                <a:ea typeface="Arial Narrow"/>
                <a:cs typeface="Arial Narrow"/>
                <a:sym typeface="Arial Narrow"/>
              </a:defRPr>
            </a:pPr>
            <a:endParaRPr b="0" sz="8000"/>
          </a:p>
          <a:p>
            <a:pPr>
              <a:defRPr b="1">
                <a:latin typeface="Arial Narrow"/>
                <a:ea typeface="Arial Narrow"/>
                <a:cs typeface="Arial Narrow"/>
                <a:sym typeface="Arial Narrow"/>
              </a:defRPr>
            </a:pPr>
            <a:endParaRPr b="0" sz="8000"/>
          </a:p>
        </p:txBody>
      </p:sp>
    </p:spTree>
  </p:cSld>
  <p:clrMapOvr>
    <a:masterClrMapping/>
  </p:clrMapOvr>
  <p:transition xmlns:p14="http://schemas.microsoft.com/office/powerpoint/2010/main" spd="med" advClick="1"/>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9" name="1. Remove or discredit leaders that are principled,…"/>
          <p:cNvSpPr txBox="1"/>
          <p:nvPr>
            <p:ph type="title"/>
          </p:nvPr>
        </p:nvSpPr>
        <p:spPr>
          <a:xfrm>
            <a:off x="318027" y="357187"/>
            <a:ext cx="23352188" cy="13001626"/>
          </a:xfrm>
          <a:prstGeom prst="rect">
            <a:avLst/>
          </a:prstGeom>
        </p:spPr>
        <p:txBody>
          <a:bodyPr/>
          <a:lstStyle/>
          <a:p>
            <a:pPr algn="l">
              <a:defRPr sz="9000">
                <a:latin typeface="Arial Narrow"/>
                <a:ea typeface="Arial Narrow"/>
                <a:cs typeface="Arial Narrow"/>
                <a:sym typeface="Arial Narrow"/>
              </a:defRPr>
            </a:pPr>
            <a:r>
              <a:t>  1. Remove or discredit leaders that are principled,</a:t>
            </a:r>
          </a:p>
          <a:p>
            <a:pPr algn="l">
              <a:defRPr sz="9000">
                <a:latin typeface="Arial Narrow"/>
                <a:ea typeface="Arial Narrow"/>
                <a:cs typeface="Arial Narrow"/>
                <a:sym typeface="Arial Narrow"/>
              </a:defRPr>
            </a:pPr>
            <a:r>
              <a:t>      courageous, and people of convictions and morality. </a:t>
            </a:r>
          </a:p>
        </p:txBody>
      </p:sp>
    </p:spTree>
  </p:cSld>
  <p:clrMapOvr>
    <a:masterClrMapping/>
  </p:clrMapOvr>
  <p:transition xmlns:p14="http://schemas.microsoft.com/office/powerpoint/2010/main" spd="med" advClick="1"/>
</p:sld>
</file>

<file path=ppt/slides/slide30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53" name="Edward Hunter Interview with…"/>
          <p:cNvSpPr txBox="1"/>
          <p:nvPr>
            <p:ph type="title"/>
          </p:nvPr>
        </p:nvSpPr>
        <p:spPr>
          <a:xfrm>
            <a:off x="254682" y="357187"/>
            <a:ext cx="23708321" cy="13145524"/>
          </a:xfrm>
          <a:prstGeom prst="rect">
            <a:avLst/>
          </a:prstGeom>
        </p:spPr>
        <p:txBody>
          <a:bodyPr/>
          <a:lstStyle/>
          <a:p>
            <a:pPr defTabSz="550425">
              <a:defRPr sz="8375">
                <a:solidFill>
                  <a:srgbClr val="FFD479"/>
                </a:solidFill>
                <a:latin typeface="Arial Narrow"/>
                <a:ea typeface="Arial Narrow"/>
                <a:cs typeface="Arial Narrow"/>
                <a:sym typeface="Arial Narrow"/>
              </a:defRPr>
            </a:pPr>
            <a:r>
              <a:t>Edward Hunter Interview with </a:t>
            </a:r>
          </a:p>
          <a:p>
            <a:pPr defTabSz="550425">
              <a:defRPr sz="8375">
                <a:solidFill>
                  <a:srgbClr val="FFD479"/>
                </a:solidFill>
                <a:latin typeface="Arial Narrow"/>
                <a:ea typeface="Arial Narrow"/>
                <a:cs typeface="Arial Narrow"/>
                <a:sym typeface="Arial Narrow"/>
              </a:defRPr>
            </a:pPr>
          </a:p>
          <a:p>
            <a:pPr defTabSz="550425">
              <a:defRPr sz="8375">
                <a:solidFill>
                  <a:srgbClr val="FFD479"/>
                </a:solidFill>
                <a:latin typeface="Arial Narrow"/>
                <a:ea typeface="Arial Narrow"/>
                <a:cs typeface="Arial Narrow"/>
                <a:sym typeface="Arial Narrow"/>
              </a:defRPr>
            </a:pPr>
            <a:r>
              <a:t>Captain Zach W. Dean</a:t>
            </a:r>
            <a:br/>
            <a:r>
              <a:t>U.S. Air Force</a:t>
            </a:r>
            <a:br/>
            <a:r>
              <a:t>Korean P.O.W. </a:t>
            </a:r>
          </a:p>
          <a:p>
            <a:pPr defTabSz="550425">
              <a:defRPr sz="8375">
                <a:latin typeface="Arial Narrow"/>
                <a:ea typeface="Arial Narrow"/>
                <a:cs typeface="Arial Narrow"/>
                <a:sym typeface="Arial Narrow"/>
              </a:defRPr>
            </a:pPr>
          </a:p>
          <a:p>
            <a:pPr defTabSz="550425">
              <a:defRPr sz="8375">
                <a:latin typeface="Arial Narrow"/>
                <a:ea typeface="Arial Narrow"/>
                <a:cs typeface="Arial Narrow"/>
                <a:sym typeface="Arial Narrow"/>
              </a:defRPr>
            </a:pPr>
            <a:r>
              <a:t>The Reds were able to break a man’s mind only when they accomplished two things, he said. They had to deprive him of </a:t>
            </a:r>
            <a:r>
              <a:rPr>
                <a:solidFill>
                  <a:srgbClr val="FFD479"/>
                </a:solidFill>
              </a:rPr>
              <a:t>clarity of thought </a:t>
            </a:r>
            <a:r>
              <a:t>and </a:t>
            </a:r>
            <a:r>
              <a:rPr>
                <a:solidFill>
                  <a:srgbClr val="FFD479"/>
                </a:solidFill>
              </a:rPr>
              <a:t>upset his sense of values</a:t>
            </a:r>
            <a:r>
              <a:t>. </a:t>
            </a:r>
          </a:p>
          <a:p>
            <a:pPr defTabSz="550425">
              <a:defRPr sz="6365">
                <a:latin typeface="Arial Narrow"/>
                <a:ea typeface="Arial Narrow"/>
                <a:cs typeface="Arial Narrow"/>
                <a:sym typeface="Arial Narrow"/>
              </a:defRPr>
            </a:pPr>
          </a:p>
        </p:txBody>
      </p:sp>
    </p:spTree>
  </p:cSld>
  <p:clrMapOvr>
    <a:masterClrMapping/>
  </p:clrMapOvr>
  <p:transition xmlns:p14="http://schemas.microsoft.com/office/powerpoint/2010/main" spd="med" advClick="1"/>
</p:sld>
</file>

<file path=ppt/slides/slide30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55" name="Statement of Ed Hunter on March 13, 1958 U.S. Congressional Committee on Un-American Activities…"/>
          <p:cNvSpPr txBox="1"/>
          <p:nvPr>
            <p:ph type="title"/>
          </p:nvPr>
        </p:nvSpPr>
        <p:spPr>
          <a:xfrm>
            <a:off x="204917" y="357187"/>
            <a:ext cx="23794828" cy="13001626"/>
          </a:xfrm>
          <a:prstGeom prst="rect">
            <a:avLst/>
          </a:prstGeom>
        </p:spPr>
        <p:txBody>
          <a:bodyPr/>
          <a:lstStyle/>
          <a:p>
            <a:pPr defTabSz="509349">
              <a:defRPr sz="7750">
                <a:solidFill>
                  <a:srgbClr val="FFD479"/>
                </a:solidFill>
                <a:latin typeface="Arial Narrow"/>
                <a:ea typeface="Arial Narrow"/>
                <a:cs typeface="Arial Narrow"/>
                <a:sym typeface="Arial Narrow"/>
              </a:defRPr>
            </a:pPr>
            <a:r>
              <a:t>Statement of Ed Hunter on March 13, 1958</a:t>
            </a:r>
            <a:br/>
            <a:r>
              <a:t>U.S. Congressional Committee on Un-American Activities </a:t>
            </a:r>
          </a:p>
          <a:p>
            <a:pPr defTabSz="509349">
              <a:defRPr sz="7750">
                <a:solidFill>
                  <a:srgbClr val="FFD479"/>
                </a:solidFill>
                <a:latin typeface="Arial Narrow"/>
                <a:ea typeface="Arial Narrow"/>
                <a:cs typeface="Arial Narrow"/>
                <a:sym typeface="Arial Narrow"/>
              </a:defRPr>
            </a:pPr>
          </a:p>
          <a:p>
            <a:pPr defTabSz="509349">
              <a:defRPr sz="7750">
                <a:latin typeface="Arial Narrow"/>
                <a:ea typeface="Arial Narrow"/>
                <a:cs typeface="Arial Narrow"/>
                <a:sym typeface="Arial Narrow"/>
              </a:defRPr>
            </a:pPr>
          </a:p>
          <a:p>
            <a:pPr defTabSz="509349">
              <a:defRPr sz="7750">
                <a:latin typeface="Arial Narrow"/>
                <a:ea typeface="Arial Narrow"/>
                <a:cs typeface="Arial Narrow"/>
                <a:sym typeface="Arial Narrow"/>
              </a:defRPr>
            </a:pPr>
            <a:r>
              <a:t>The patient first has to be deprived of his bearings, to be </a:t>
            </a:r>
            <a:r>
              <a:rPr>
                <a:solidFill>
                  <a:srgbClr val="FFD479"/>
                </a:solidFill>
              </a:rPr>
              <a:t>shaken loose from whatever belief and convictions he formally held.</a:t>
            </a:r>
            <a:r>
              <a:t> Until </a:t>
            </a:r>
            <a:r>
              <a:rPr>
                <a:solidFill>
                  <a:srgbClr val="FFD479"/>
                </a:solidFill>
              </a:rPr>
              <a:t>he loses faith in them entirely.</a:t>
            </a:r>
            <a:r>
              <a:t> </a:t>
            </a:r>
            <a:r>
              <a:rPr u="sng"/>
              <a:t>We contributed</a:t>
            </a:r>
            <a:r>
              <a:t> </a:t>
            </a:r>
            <a:r>
              <a:rPr u="sng"/>
              <a:t>to the enemy’s success </a:t>
            </a:r>
            <a:r>
              <a:t>by brining up our young men and women without real convictions except to “get ahead.”</a:t>
            </a:r>
          </a:p>
          <a:p>
            <a:pPr defTabSz="509349">
              <a:defRPr sz="5580">
                <a:solidFill>
                  <a:srgbClr val="FFD479"/>
                </a:solidFill>
                <a:latin typeface="Arial Narrow"/>
                <a:ea typeface="Arial Narrow"/>
                <a:cs typeface="Arial Narrow"/>
                <a:sym typeface="Arial Narrow"/>
              </a:defRPr>
            </a:pPr>
          </a:p>
          <a:p>
            <a:pPr defTabSz="509349">
              <a:defRPr sz="5580">
                <a:solidFill>
                  <a:srgbClr val="FFD479"/>
                </a:solidFill>
                <a:latin typeface="Arial Narrow"/>
                <a:ea typeface="Arial Narrow"/>
                <a:cs typeface="Arial Narrow"/>
                <a:sym typeface="Arial Narrow"/>
              </a:defRPr>
            </a:pPr>
          </a:p>
        </p:txBody>
      </p:sp>
    </p:spTree>
  </p:cSld>
  <p:clrMapOvr>
    <a:masterClrMapping/>
  </p:clrMapOvr>
  <p:transition xmlns:p14="http://schemas.microsoft.com/office/powerpoint/2010/main" spd="med" advClick="1"/>
</p:sld>
</file>

<file path=ppt/slides/slide30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57" name="Statement of Ed Hunter on March 13, 1958 U.S. Congressional Committee on Un-American Activities…"/>
          <p:cNvSpPr txBox="1"/>
          <p:nvPr>
            <p:ph type="title"/>
          </p:nvPr>
        </p:nvSpPr>
        <p:spPr>
          <a:xfrm>
            <a:off x="186779" y="357187"/>
            <a:ext cx="24010442" cy="13001626"/>
          </a:xfrm>
          <a:prstGeom prst="rect">
            <a:avLst/>
          </a:prstGeom>
        </p:spPr>
        <p:txBody>
          <a:bodyPr/>
          <a:lstStyle/>
          <a:p>
            <a:pPr defTabSz="492918">
              <a:defRPr sz="7500">
                <a:solidFill>
                  <a:srgbClr val="FFD479"/>
                </a:solidFill>
                <a:latin typeface="Arial Narrow"/>
                <a:ea typeface="Arial Narrow"/>
                <a:cs typeface="Arial Narrow"/>
                <a:sym typeface="Arial Narrow"/>
              </a:defRPr>
            </a:pPr>
            <a:r>
              <a:t>Statement of Ed Hunter on March 13, 1958</a:t>
            </a:r>
            <a:br/>
            <a:r>
              <a:t>U.S. Congressional Committee on Un-American Activities </a:t>
            </a:r>
          </a:p>
          <a:p>
            <a:pPr defTabSz="492918">
              <a:defRPr sz="4740">
                <a:solidFill>
                  <a:srgbClr val="FFD479"/>
                </a:solidFill>
                <a:latin typeface="Arial Narrow"/>
                <a:ea typeface="Arial Narrow"/>
                <a:cs typeface="Arial Narrow"/>
                <a:sym typeface="Arial Narrow"/>
              </a:defRPr>
            </a:pPr>
          </a:p>
          <a:p>
            <a:pPr defTabSz="492918">
              <a:defRPr sz="4740">
                <a:solidFill>
                  <a:srgbClr val="FFD479"/>
                </a:solidFill>
                <a:latin typeface="Arial Narrow"/>
                <a:ea typeface="Arial Narrow"/>
                <a:cs typeface="Arial Narrow"/>
                <a:sym typeface="Arial Narrow"/>
              </a:defRPr>
            </a:pPr>
          </a:p>
          <a:p>
            <a:pPr defTabSz="492918">
              <a:defRPr sz="7500">
                <a:latin typeface="Arial Narrow"/>
                <a:ea typeface="Arial Narrow"/>
                <a:cs typeface="Arial Narrow"/>
                <a:sym typeface="Arial Narrow"/>
              </a:defRPr>
            </a:pPr>
            <a:r>
              <a:t>The Reds first lured the individual into believing the Red tenet in the pseudoscientific Marxian philosophy which teaches constant change, </a:t>
            </a:r>
            <a:r>
              <a:rPr>
                <a:solidFill>
                  <a:srgbClr val="FFD479"/>
                </a:solidFill>
              </a:rPr>
              <a:t>even in such basic conceptions as truth and falsity, good and bad…</a:t>
            </a:r>
            <a:r>
              <a:t>Note I use the word “patient” in referring to the prisoner. I do so deliberately, because brainwashing can only be properly understood from the clinical viewpoint; it is a treatment, as evil as a black mass. </a:t>
            </a:r>
          </a:p>
          <a:p>
            <a:pPr defTabSz="492918">
              <a:defRPr sz="4740">
                <a:solidFill>
                  <a:srgbClr val="FFD479"/>
                </a:solidFill>
                <a:latin typeface="Arial Narrow"/>
                <a:ea typeface="Arial Narrow"/>
                <a:cs typeface="Arial Narrow"/>
                <a:sym typeface="Arial Narrow"/>
              </a:defRPr>
            </a:pPr>
          </a:p>
          <a:p>
            <a:pPr defTabSz="492918">
              <a:defRPr sz="4740">
                <a:solidFill>
                  <a:srgbClr val="FFD479"/>
                </a:solidFill>
                <a:latin typeface="Arial Narrow"/>
                <a:ea typeface="Arial Narrow"/>
                <a:cs typeface="Arial Narrow"/>
                <a:sym typeface="Arial Narrow"/>
              </a:defRPr>
            </a:pPr>
          </a:p>
          <a:p>
            <a:pPr defTabSz="492918">
              <a:defRPr sz="4740">
                <a:solidFill>
                  <a:srgbClr val="FFD479"/>
                </a:solidFill>
                <a:latin typeface="Arial Narrow"/>
                <a:ea typeface="Arial Narrow"/>
                <a:cs typeface="Arial Narrow"/>
                <a:sym typeface="Arial Narrow"/>
              </a:defRPr>
            </a:pPr>
          </a:p>
        </p:txBody>
      </p:sp>
    </p:spTree>
  </p:cSld>
  <p:clrMapOvr>
    <a:masterClrMapping/>
  </p:clrMapOvr>
  <p:transition xmlns:p14="http://schemas.microsoft.com/office/powerpoint/2010/main" spd="med" advClick="1"/>
</p:sld>
</file>

<file path=ppt/slides/slide30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59" name="Moral Relativism &amp;  Situational Ethics"/>
          <p:cNvSpPr txBox="1"/>
          <p:nvPr>
            <p:ph type="title"/>
          </p:nvPr>
        </p:nvSpPr>
        <p:spPr>
          <a:xfrm>
            <a:off x="237938" y="357187"/>
            <a:ext cx="23908124" cy="13182173"/>
          </a:xfrm>
          <a:prstGeom prst="rect">
            <a:avLst/>
          </a:prstGeom>
        </p:spPr>
        <p:txBody>
          <a:bodyPr/>
          <a:lstStyle/>
          <a:p>
            <a:pPr>
              <a:defRPr sz="9500">
                <a:solidFill>
                  <a:srgbClr val="FFD479"/>
                </a:solidFill>
                <a:latin typeface="Arial Narrow"/>
                <a:ea typeface="Arial Narrow"/>
                <a:cs typeface="Arial Narrow"/>
                <a:sym typeface="Arial Narrow"/>
              </a:defRPr>
            </a:pPr>
            <a:r>
              <a:t>Moral Relativism &amp; </a:t>
            </a:r>
            <a:br/>
            <a:r>
              <a:t>Situational Ethics </a:t>
            </a:r>
          </a:p>
        </p:txBody>
      </p:sp>
    </p:spTree>
  </p:cSld>
  <p:clrMapOvr>
    <a:masterClrMapping/>
  </p:clrMapOvr>
  <p:transition xmlns:p14="http://schemas.microsoft.com/office/powerpoint/2010/main" spd="med" advClick="1"/>
</p:sld>
</file>

<file path=ppt/slides/slide30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61" name="Joseph Fletcher “Father of Situational Ethics”"/>
          <p:cNvSpPr txBox="1"/>
          <p:nvPr>
            <p:ph type="title"/>
          </p:nvPr>
        </p:nvSpPr>
        <p:spPr>
          <a:xfrm>
            <a:off x="298493" y="357187"/>
            <a:ext cx="23787014" cy="13001626"/>
          </a:xfrm>
          <a:prstGeom prst="rect">
            <a:avLst/>
          </a:prstGeom>
        </p:spPr>
        <p:txBody>
          <a:bodyPr/>
          <a:lstStyle/>
          <a:p>
            <a:pPr/>
          </a:p>
          <a:p>
            <a:pPr/>
          </a:p>
          <a:p>
            <a:pPr/>
          </a:p>
          <a:p>
            <a:pPr/>
          </a:p>
          <a:p>
            <a:pPr/>
          </a:p>
          <a:p>
            <a:pPr/>
            <a:r>
              <a:rPr sz="9000">
                <a:latin typeface="Arial Narrow"/>
                <a:ea typeface="Arial Narrow"/>
                <a:cs typeface="Arial Narrow"/>
                <a:sym typeface="Arial Narrow"/>
              </a:rPr>
              <a:t>Joseph Fletcher</a:t>
            </a:r>
            <a:br>
              <a:rPr sz="9000">
                <a:latin typeface="Arial Narrow"/>
                <a:ea typeface="Arial Narrow"/>
                <a:cs typeface="Arial Narrow"/>
                <a:sym typeface="Arial Narrow"/>
              </a:rPr>
            </a:br>
            <a:r>
              <a:rPr sz="9000">
                <a:latin typeface="Arial Narrow"/>
                <a:ea typeface="Arial Narrow"/>
                <a:cs typeface="Arial Narrow"/>
                <a:sym typeface="Arial Narrow"/>
              </a:rPr>
              <a:t>“Father of Situational Ethics”</a:t>
            </a:r>
            <a:r>
              <a:t> </a:t>
            </a:r>
          </a:p>
        </p:txBody>
      </p:sp>
      <p:pic>
        <p:nvPicPr>
          <p:cNvPr id="862" name="Joe Fletcher.jpg" descr="Joe Fletcher.jpg"/>
          <p:cNvPicPr>
            <a:picLocks noChangeAspect="1"/>
          </p:cNvPicPr>
          <p:nvPr/>
        </p:nvPicPr>
        <p:blipFill>
          <a:blip r:embed="rId2">
            <a:extLst/>
          </a:blip>
          <a:stretch>
            <a:fillRect/>
          </a:stretch>
        </p:blipFill>
        <p:spPr>
          <a:xfrm>
            <a:off x="8088312" y="1057275"/>
            <a:ext cx="7748420" cy="8244318"/>
          </a:xfrm>
          <a:prstGeom prst="rect">
            <a:avLst/>
          </a:prstGeom>
          <a:ln w="12700">
            <a:miter lim="400000"/>
          </a:ln>
        </p:spPr>
      </p:pic>
    </p:spTree>
  </p:cSld>
  <p:clrMapOvr>
    <a:masterClrMapping/>
  </p:clrMapOvr>
  <p:transition xmlns:p14="http://schemas.microsoft.com/office/powerpoint/2010/main" spd="med" advClick="1"/>
</p:sld>
</file>

<file path=ppt/slides/slide30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64" name="Joseph Fletcher:…"/>
          <p:cNvSpPr txBox="1"/>
          <p:nvPr>
            <p:ph type="title"/>
          </p:nvPr>
        </p:nvSpPr>
        <p:spPr>
          <a:xfrm>
            <a:off x="319143" y="357187"/>
            <a:ext cx="23745714" cy="13001626"/>
          </a:xfrm>
          <a:prstGeom prst="rect">
            <a:avLst/>
          </a:prstGeom>
        </p:spPr>
        <p:txBody>
          <a:bodyPr/>
          <a:lstStyle/>
          <a:p>
            <a:pPr defTabSz="583287">
              <a:defRPr b="1" sz="7951">
                <a:solidFill>
                  <a:srgbClr val="FFD479"/>
                </a:solidFill>
                <a:latin typeface="Helvetica Neue"/>
                <a:ea typeface="Helvetica Neue"/>
                <a:cs typeface="Helvetica Neue"/>
                <a:sym typeface="Helvetica Neue"/>
              </a:defRPr>
            </a:pPr>
            <a:r>
              <a:rPr sz="6390">
                <a:latin typeface="Arial Narrow"/>
                <a:ea typeface="Arial Narrow"/>
                <a:cs typeface="Arial Narrow"/>
                <a:sym typeface="Arial Narrow"/>
              </a:rPr>
              <a:t>Joseph Fletcher: </a:t>
            </a:r>
            <a:endParaRPr sz="6390">
              <a:latin typeface="Arial Narrow"/>
              <a:ea typeface="Arial Narrow"/>
              <a:cs typeface="Arial Narrow"/>
              <a:sym typeface="Arial Narrow"/>
            </a:endParaRPr>
          </a:p>
          <a:p>
            <a:pPr defTabSz="583287">
              <a:defRPr sz="7951"/>
            </a:pPr>
            <a:endParaRPr sz="6390">
              <a:latin typeface="Arial Narrow"/>
              <a:ea typeface="Arial Narrow"/>
              <a:cs typeface="Arial Narrow"/>
              <a:sym typeface="Arial Narrow"/>
            </a:endParaRPr>
          </a:p>
          <a:p>
            <a:pPr defTabSz="583287">
              <a:defRPr sz="7951"/>
            </a:pPr>
            <a:r>
              <a:rPr sz="6390">
                <a:latin typeface="Arial Narrow"/>
                <a:ea typeface="Arial Narrow"/>
                <a:cs typeface="Arial Narrow"/>
                <a:sym typeface="Arial Narrow"/>
              </a:rPr>
              <a:t>Episcopalian Priest Who Later Became An Atheist </a:t>
            </a:r>
            <a:endParaRPr sz="6390">
              <a:latin typeface="Arial Narrow"/>
              <a:ea typeface="Arial Narrow"/>
              <a:cs typeface="Arial Narrow"/>
              <a:sym typeface="Arial Narrow"/>
            </a:endParaRPr>
          </a:p>
          <a:p>
            <a:pPr defTabSz="583287">
              <a:defRPr sz="7951"/>
            </a:pPr>
            <a:endParaRPr sz="6390">
              <a:latin typeface="Arial Narrow"/>
              <a:ea typeface="Arial Narrow"/>
              <a:cs typeface="Arial Narrow"/>
              <a:sym typeface="Arial Narrow"/>
            </a:endParaRPr>
          </a:p>
          <a:p>
            <a:pPr defTabSz="324611">
              <a:defRPr sz="1420">
                <a:latin typeface="Helvetica"/>
                <a:ea typeface="Helvetica"/>
                <a:cs typeface="Helvetica"/>
                <a:sym typeface="Helvetica"/>
              </a:defRPr>
            </a:pPr>
            <a:r>
              <a:rPr sz="6390">
                <a:latin typeface="Arial Narrow"/>
                <a:ea typeface="Arial Narrow"/>
                <a:cs typeface="Arial Narrow"/>
                <a:sym typeface="Arial Narrow"/>
              </a:rPr>
              <a:t>Active in the Euthanasia Society of America and the American Eugenics Society </a:t>
            </a:r>
            <a:endParaRPr sz="6390">
              <a:latin typeface="Arial Narrow"/>
              <a:ea typeface="Arial Narrow"/>
              <a:cs typeface="Arial Narrow"/>
              <a:sym typeface="Arial Narrow"/>
            </a:endParaRPr>
          </a:p>
          <a:p>
            <a:pPr defTabSz="324611">
              <a:defRPr sz="1420">
                <a:latin typeface="Helvetica"/>
                <a:ea typeface="Helvetica"/>
                <a:cs typeface="Helvetica"/>
                <a:sym typeface="Helvetica"/>
              </a:defRPr>
            </a:pPr>
            <a:endParaRPr sz="6390">
              <a:latin typeface="Arial Narrow"/>
              <a:ea typeface="Arial Narrow"/>
              <a:cs typeface="Arial Narrow"/>
              <a:sym typeface="Arial Narrow"/>
            </a:endParaRPr>
          </a:p>
          <a:p>
            <a:pPr defTabSz="324611">
              <a:defRPr sz="1420">
                <a:latin typeface="Helvetica"/>
                <a:ea typeface="Helvetica"/>
                <a:cs typeface="Helvetica"/>
                <a:sym typeface="Helvetica"/>
              </a:defRPr>
            </a:pPr>
            <a:r>
              <a:rPr sz="6390">
                <a:latin typeface="Arial Narrow"/>
                <a:ea typeface="Arial Narrow"/>
                <a:cs typeface="Arial Narrow"/>
                <a:sym typeface="Arial Narrow"/>
              </a:rPr>
              <a:t>Signed the Humanist Manifesto II in 1973</a:t>
            </a:r>
            <a:endParaRPr sz="6390">
              <a:latin typeface="Arial Narrow"/>
              <a:ea typeface="Arial Narrow"/>
              <a:cs typeface="Arial Narrow"/>
              <a:sym typeface="Arial Narrow"/>
            </a:endParaRPr>
          </a:p>
          <a:p>
            <a:pPr defTabSz="324611">
              <a:defRPr sz="1420">
                <a:latin typeface="Helvetica"/>
                <a:ea typeface="Helvetica"/>
                <a:cs typeface="Helvetica"/>
                <a:sym typeface="Helvetica"/>
              </a:defRPr>
            </a:pPr>
            <a:endParaRPr sz="6390">
              <a:latin typeface="Arial Narrow"/>
              <a:ea typeface="Arial Narrow"/>
              <a:cs typeface="Arial Narrow"/>
              <a:sym typeface="Arial Narrow"/>
            </a:endParaRPr>
          </a:p>
          <a:p>
            <a:pPr defTabSz="583287">
              <a:defRPr sz="7951"/>
            </a:pPr>
            <a:r>
              <a:rPr sz="6390">
                <a:latin typeface="Arial Narrow"/>
                <a:ea typeface="Arial Narrow"/>
                <a:cs typeface="Arial Narrow"/>
                <a:sym typeface="Arial Narrow"/>
              </a:rPr>
              <a:t>“Father of Situational Ethics”</a:t>
            </a:r>
            <a:r>
              <a:t> </a:t>
            </a:r>
          </a:p>
          <a:p>
            <a:pPr defTabSz="583287">
              <a:defRPr sz="7951"/>
            </a:pPr>
          </a:p>
          <a:p>
            <a:pPr defTabSz="583287">
              <a:defRPr sz="7951"/>
            </a:pPr>
            <a:r>
              <a:rPr sz="6390">
                <a:latin typeface="Arial Narrow"/>
                <a:ea typeface="Arial Narrow"/>
                <a:cs typeface="Arial Narrow"/>
                <a:sym typeface="Arial Narrow"/>
              </a:rPr>
              <a:t>Published Situation Ethics in 1966</a:t>
            </a:r>
            <a:br>
              <a:rPr sz="6390">
                <a:latin typeface="Arial Narrow"/>
                <a:ea typeface="Arial Narrow"/>
                <a:cs typeface="Arial Narrow"/>
                <a:sym typeface="Arial Narrow"/>
              </a:rPr>
            </a:br>
          </a:p>
        </p:txBody>
      </p:sp>
    </p:spTree>
  </p:cSld>
  <p:clrMapOvr>
    <a:masterClrMapping/>
  </p:clrMapOvr>
  <p:transition xmlns:p14="http://schemas.microsoft.com/office/powerpoint/2010/main" spd="med" advClick="1"/>
</p:sld>
</file>

<file path=ppt/slides/slide30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66" name="New York Times October 30, 1991"/>
          <p:cNvSpPr txBox="1"/>
          <p:nvPr>
            <p:ph type="title"/>
          </p:nvPr>
        </p:nvSpPr>
        <p:spPr>
          <a:xfrm>
            <a:off x="242868" y="357187"/>
            <a:ext cx="23898264" cy="13001626"/>
          </a:xfrm>
          <a:prstGeom prst="rect">
            <a:avLst/>
          </a:prstGeom>
        </p:spPr>
        <p:txBody>
          <a:bodyPr/>
          <a:lstStyle/>
          <a:p>
            <a:pPr/>
          </a:p>
          <a:p>
            <a:pPr/>
          </a:p>
          <a:p>
            <a:pPr/>
          </a:p>
          <a:p>
            <a:pPr/>
          </a:p>
          <a:p>
            <a:pPr/>
          </a:p>
          <a:p>
            <a:pPr>
              <a:defRPr sz="7500">
                <a:latin typeface="Arial Narrow"/>
                <a:ea typeface="Arial Narrow"/>
                <a:cs typeface="Arial Narrow"/>
                <a:sym typeface="Arial Narrow"/>
              </a:defRPr>
            </a:pPr>
            <a:r>
              <a:t>New York Times October 30, 1991</a:t>
            </a:r>
          </a:p>
        </p:txBody>
      </p:sp>
      <p:pic>
        <p:nvPicPr>
          <p:cNvPr id="867" name="fletcherdeath#1.jpg" descr="fletcherdeath#1.jpg"/>
          <p:cNvPicPr>
            <a:picLocks noChangeAspect="1"/>
          </p:cNvPicPr>
          <p:nvPr/>
        </p:nvPicPr>
        <p:blipFill>
          <a:blip r:embed="rId2">
            <a:extLst/>
          </a:blip>
          <a:stretch>
            <a:fillRect/>
          </a:stretch>
        </p:blipFill>
        <p:spPr>
          <a:xfrm>
            <a:off x="4307799" y="4918075"/>
            <a:ext cx="15768402" cy="2494897"/>
          </a:xfrm>
          <a:prstGeom prst="rect">
            <a:avLst/>
          </a:prstGeom>
          <a:ln w="12700">
            <a:miter lim="400000"/>
          </a:ln>
        </p:spPr>
      </p:pic>
    </p:spTree>
  </p:cSld>
  <p:clrMapOvr>
    <a:masterClrMapping/>
  </p:clrMapOvr>
  <p:transition xmlns:p14="http://schemas.microsoft.com/office/powerpoint/2010/main" spd="med" advClick="1"/>
</p:sld>
</file>

<file path=ppt/slides/slide30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69" name="Double-click to edit"/>
          <p:cNvSpPr txBox="1"/>
          <p:nvPr>
            <p:ph type="title"/>
          </p:nvPr>
        </p:nvSpPr>
        <p:spPr>
          <a:xfrm>
            <a:off x="321654" y="357187"/>
            <a:ext cx="23740692" cy="13116782"/>
          </a:xfrm>
          <a:prstGeom prst="rect">
            <a:avLst/>
          </a:prstGeom>
        </p:spPr>
        <p:txBody>
          <a:bodyPr/>
          <a:lstStyle/>
          <a:p>
            <a:pPr/>
          </a:p>
          <a:p>
            <a:pPr/>
          </a:p>
          <a:p>
            <a:pPr/>
          </a:p>
          <a:p>
            <a:pPr/>
          </a:p>
          <a:p>
            <a:pPr/>
          </a:p>
        </p:txBody>
      </p:sp>
      <p:pic>
        <p:nvPicPr>
          <p:cNvPr id="870" name="fletcherdeath#2.jpg" descr="fletcherdeath#2.jpg"/>
          <p:cNvPicPr>
            <a:picLocks noChangeAspect="1"/>
          </p:cNvPicPr>
          <p:nvPr/>
        </p:nvPicPr>
        <p:blipFill>
          <a:blip r:embed="rId2">
            <a:extLst/>
          </a:blip>
          <a:stretch>
            <a:fillRect/>
          </a:stretch>
        </p:blipFill>
        <p:spPr>
          <a:xfrm>
            <a:off x="5635625" y="2709862"/>
            <a:ext cx="13499740" cy="7405572"/>
          </a:xfrm>
          <a:prstGeom prst="rect">
            <a:avLst/>
          </a:prstGeom>
          <a:ln w="12700">
            <a:miter lim="400000"/>
          </a:ln>
        </p:spPr>
      </p:pic>
    </p:spTree>
  </p:cSld>
  <p:clrMapOvr>
    <a:masterClrMapping/>
  </p:clrMapOvr>
  <p:transition xmlns:p14="http://schemas.microsoft.com/office/powerpoint/2010/main" spd="med" advClick="1"/>
</p:sld>
</file>

<file path=ppt/slides/slide30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72" name="Double-click to edit"/>
          <p:cNvSpPr txBox="1"/>
          <p:nvPr>
            <p:ph type="title"/>
          </p:nvPr>
        </p:nvSpPr>
        <p:spPr>
          <a:xfrm>
            <a:off x="393557" y="357187"/>
            <a:ext cx="23596886" cy="13001626"/>
          </a:xfrm>
          <a:prstGeom prst="rect">
            <a:avLst/>
          </a:prstGeom>
        </p:spPr>
        <p:txBody>
          <a:bodyPr/>
          <a:lstStyle/>
          <a:p>
            <a:pPr/>
          </a:p>
          <a:p>
            <a:pPr/>
          </a:p>
          <a:p>
            <a:pPr/>
          </a:p>
          <a:p>
            <a:pPr/>
          </a:p>
          <a:p>
            <a:pPr/>
          </a:p>
        </p:txBody>
      </p:sp>
      <p:pic>
        <p:nvPicPr>
          <p:cNvPr id="873" name="fletcherdeath#4.jpg" descr="fletcherdeath#4.jpg"/>
          <p:cNvPicPr>
            <a:picLocks noChangeAspect="1"/>
          </p:cNvPicPr>
          <p:nvPr/>
        </p:nvPicPr>
        <p:blipFill>
          <a:blip r:embed="rId2">
            <a:extLst/>
          </a:blip>
          <a:stretch>
            <a:fillRect/>
          </a:stretch>
        </p:blipFill>
        <p:spPr>
          <a:xfrm>
            <a:off x="3330575" y="4483100"/>
            <a:ext cx="17110166" cy="4208918"/>
          </a:xfrm>
          <a:prstGeom prst="rect">
            <a:avLst/>
          </a:prstGeom>
          <a:ln w="12700">
            <a:miter lim="400000"/>
          </a:ln>
        </p:spPr>
      </p:pic>
    </p:spTree>
  </p:cSld>
  <p:clrMapOvr>
    <a:masterClrMapping/>
  </p:clrMapOvr>
  <p:transition xmlns:p14="http://schemas.microsoft.com/office/powerpoint/2010/main" spd="med" advClick="1"/>
</p:sld>
</file>

<file path=ppt/slides/slide30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75" name="Double-click to edit"/>
          <p:cNvSpPr txBox="1"/>
          <p:nvPr>
            <p:ph type="title"/>
          </p:nvPr>
        </p:nvSpPr>
        <p:spPr>
          <a:xfrm>
            <a:off x="230590" y="357187"/>
            <a:ext cx="23760411" cy="13107108"/>
          </a:xfrm>
          <a:prstGeom prst="rect">
            <a:avLst/>
          </a:prstGeom>
        </p:spPr>
        <p:txBody>
          <a:bodyPr/>
          <a:lstStyle/>
          <a:p>
            <a:pPr/>
          </a:p>
          <a:p>
            <a:pPr/>
          </a:p>
          <a:p>
            <a:pPr/>
          </a:p>
          <a:p>
            <a:pPr/>
          </a:p>
        </p:txBody>
      </p:sp>
      <p:pic>
        <p:nvPicPr>
          <p:cNvPr id="876" name="fletcherdeath#5.jpg" descr="fletcherdeath#5.jpg"/>
          <p:cNvPicPr>
            <a:picLocks noChangeAspect="1"/>
          </p:cNvPicPr>
          <p:nvPr/>
        </p:nvPicPr>
        <p:blipFill>
          <a:blip r:embed="rId2">
            <a:extLst/>
          </a:blip>
          <a:stretch>
            <a:fillRect/>
          </a:stretch>
        </p:blipFill>
        <p:spPr>
          <a:xfrm>
            <a:off x="3870325" y="4584700"/>
            <a:ext cx="17317637" cy="3667589"/>
          </a:xfrm>
          <a:prstGeom prst="rect">
            <a:avLst/>
          </a:prstGeom>
          <a:ln w="12700">
            <a:miter lim="400000"/>
          </a:ln>
        </p:spPr>
      </p:pic>
    </p:spTree>
  </p:cSld>
  <p:clrMapOvr>
    <a:masterClrMapping/>
  </p:clrMapOvr>
  <p:transition xmlns:p14="http://schemas.microsoft.com/office/powerpoint/2010/main" spd="med" advClick="1"/>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1" name="2. Entice the brainwashing subjects into questioning…"/>
          <p:cNvSpPr txBox="1"/>
          <p:nvPr>
            <p:ph type="title"/>
          </p:nvPr>
        </p:nvSpPr>
        <p:spPr>
          <a:xfrm>
            <a:off x="218405" y="357187"/>
            <a:ext cx="23517418" cy="13164686"/>
          </a:xfrm>
          <a:prstGeom prst="rect">
            <a:avLst/>
          </a:prstGeom>
        </p:spPr>
        <p:txBody>
          <a:bodyPr/>
          <a:lstStyle/>
          <a:p>
            <a:pPr algn="l">
              <a:defRPr sz="9000">
                <a:latin typeface="Arial Narrow"/>
                <a:ea typeface="Arial Narrow"/>
                <a:cs typeface="Arial Narrow"/>
                <a:sym typeface="Arial Narrow"/>
              </a:defRPr>
            </a:pPr>
            <a:r>
              <a:t>  2. Entice the brainwashing subjects into questioning</a:t>
            </a:r>
          </a:p>
          <a:p>
            <a:pPr algn="l">
              <a:defRPr sz="9000">
                <a:latin typeface="Arial Narrow"/>
                <a:ea typeface="Arial Narrow"/>
                <a:cs typeface="Arial Narrow"/>
                <a:sym typeface="Arial Narrow"/>
              </a:defRPr>
            </a:pPr>
            <a:r>
              <a:t>      and doubting their foundational worldview, values,       </a:t>
            </a:r>
          </a:p>
          <a:p>
            <a:pPr algn="l">
              <a:defRPr sz="9000">
                <a:latin typeface="Arial Narrow"/>
                <a:ea typeface="Arial Narrow"/>
                <a:cs typeface="Arial Narrow"/>
                <a:sym typeface="Arial Narrow"/>
              </a:defRPr>
            </a:pPr>
            <a:r>
              <a:t>      &amp; convictions. </a:t>
            </a:r>
          </a:p>
        </p:txBody>
      </p:sp>
    </p:spTree>
  </p:cSld>
  <p:clrMapOvr>
    <a:masterClrMapping/>
  </p:clrMapOvr>
  <p:transition xmlns:p14="http://schemas.microsoft.com/office/powerpoint/2010/main" spd="med" advClick="1"/>
</p:sld>
</file>

<file path=ppt/slides/slide3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78" name="Double-click to edit"/>
          <p:cNvSpPr txBox="1"/>
          <p:nvPr>
            <p:ph type="title"/>
          </p:nvPr>
        </p:nvSpPr>
        <p:spPr>
          <a:xfrm>
            <a:off x="244078" y="357187"/>
            <a:ext cx="23895844" cy="13001626"/>
          </a:xfrm>
          <a:prstGeom prst="rect">
            <a:avLst/>
          </a:prstGeom>
        </p:spPr>
        <p:txBody>
          <a:bodyPr/>
          <a:lstStyle/>
          <a:p>
            <a:pPr defTabSz="755808">
              <a:defRPr sz="10304"/>
            </a:pPr>
          </a:p>
          <a:p>
            <a:pPr defTabSz="755808">
              <a:defRPr sz="10304"/>
            </a:pPr>
          </a:p>
          <a:p>
            <a:pPr defTabSz="755808">
              <a:defRPr sz="10304"/>
            </a:pPr>
          </a:p>
          <a:p>
            <a:pPr defTabSz="755808">
              <a:defRPr sz="10304"/>
            </a:pPr>
          </a:p>
          <a:p>
            <a:pPr defTabSz="755808">
              <a:defRPr sz="10304"/>
            </a:pPr>
          </a:p>
          <a:p>
            <a:pPr defTabSz="755808">
              <a:defRPr sz="10304"/>
            </a:pPr>
          </a:p>
          <a:p>
            <a:pPr defTabSz="755808">
              <a:defRPr sz="10304"/>
            </a:pPr>
          </a:p>
        </p:txBody>
      </p:sp>
      <p:pic>
        <p:nvPicPr>
          <p:cNvPr id="879" name="fletcherdeath#6.jpg" descr="fletcherdeath#6.jpg"/>
          <p:cNvPicPr>
            <a:picLocks noChangeAspect="1"/>
          </p:cNvPicPr>
          <p:nvPr/>
        </p:nvPicPr>
        <p:blipFill>
          <a:blip r:embed="rId2">
            <a:extLst/>
          </a:blip>
          <a:stretch>
            <a:fillRect/>
          </a:stretch>
        </p:blipFill>
        <p:spPr>
          <a:xfrm>
            <a:off x="3665537" y="4962525"/>
            <a:ext cx="17537701" cy="2539129"/>
          </a:xfrm>
          <a:prstGeom prst="rect">
            <a:avLst/>
          </a:prstGeom>
          <a:ln w="12700">
            <a:miter lim="400000"/>
          </a:ln>
        </p:spPr>
      </p:pic>
    </p:spTree>
  </p:cSld>
  <p:clrMapOvr>
    <a:masterClrMapping/>
  </p:clrMapOvr>
  <p:transition xmlns:p14="http://schemas.microsoft.com/office/powerpoint/2010/main" spd="med" advClick="1"/>
</p:sld>
</file>

<file path=ppt/slides/slide3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81" name="Double-click to edit"/>
          <p:cNvSpPr txBox="1"/>
          <p:nvPr>
            <p:ph type="title"/>
          </p:nvPr>
        </p:nvSpPr>
        <p:spPr>
          <a:xfrm>
            <a:off x="235241" y="357187"/>
            <a:ext cx="23913518" cy="13211102"/>
          </a:xfrm>
          <a:prstGeom prst="rect">
            <a:avLst/>
          </a:prstGeom>
        </p:spPr>
        <p:txBody>
          <a:bodyPr/>
          <a:lstStyle/>
          <a:p>
            <a:pPr/>
          </a:p>
          <a:p>
            <a:pPr/>
          </a:p>
          <a:p>
            <a:pPr/>
          </a:p>
          <a:p>
            <a:pPr/>
          </a:p>
          <a:p>
            <a:pPr/>
          </a:p>
          <a:p>
            <a:pPr/>
          </a:p>
        </p:txBody>
      </p:sp>
      <p:pic>
        <p:nvPicPr>
          <p:cNvPr id="882" name="fletcherdeath#7.jpg" descr="fletcherdeath#7.jpg"/>
          <p:cNvPicPr>
            <a:picLocks noChangeAspect="1"/>
          </p:cNvPicPr>
          <p:nvPr/>
        </p:nvPicPr>
        <p:blipFill>
          <a:blip r:embed="rId2">
            <a:extLst/>
          </a:blip>
          <a:stretch>
            <a:fillRect/>
          </a:stretch>
        </p:blipFill>
        <p:spPr>
          <a:xfrm>
            <a:off x="4530590" y="4478337"/>
            <a:ext cx="15322820" cy="3998338"/>
          </a:xfrm>
          <a:prstGeom prst="rect">
            <a:avLst/>
          </a:prstGeom>
          <a:ln w="12700">
            <a:miter lim="400000"/>
          </a:ln>
        </p:spPr>
      </p:pic>
    </p:spTree>
  </p:cSld>
  <p:clrMapOvr>
    <a:masterClrMapping/>
  </p:clrMapOvr>
  <p:transition xmlns:p14="http://schemas.microsoft.com/office/powerpoint/2010/main" spd="med" advClick="1"/>
</p:sld>
</file>

<file path=ppt/slides/slide3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84" name="Published in 1966"/>
          <p:cNvSpPr txBox="1"/>
          <p:nvPr>
            <p:ph type="title"/>
          </p:nvPr>
        </p:nvSpPr>
        <p:spPr>
          <a:xfrm>
            <a:off x="65205" y="484187"/>
            <a:ext cx="23872590" cy="13001626"/>
          </a:xfrm>
          <a:prstGeom prst="rect">
            <a:avLst/>
          </a:prstGeom>
        </p:spPr>
        <p:txBody>
          <a:bodyPr/>
          <a:lstStyle/>
          <a:p>
            <a:pPr/>
          </a:p>
          <a:p>
            <a:pPr/>
          </a:p>
          <a:p>
            <a:pPr/>
          </a:p>
          <a:p>
            <a:pPr/>
          </a:p>
          <a:p>
            <a:pPr/>
          </a:p>
          <a:p>
            <a:pPr>
              <a:defRPr sz="7500">
                <a:latin typeface="Arial Narrow"/>
                <a:ea typeface="Arial Narrow"/>
                <a:cs typeface="Arial Narrow"/>
                <a:sym typeface="Arial Narrow"/>
              </a:defRPr>
            </a:pPr>
            <a:r>
              <a:t>Published in 1966 </a:t>
            </a:r>
          </a:p>
        </p:txBody>
      </p:sp>
      <p:pic>
        <p:nvPicPr>
          <p:cNvPr id="885" name="Joefletcher#1.jpg" descr="Joefletcher#1.jpg"/>
          <p:cNvPicPr>
            <a:picLocks noChangeAspect="1"/>
          </p:cNvPicPr>
          <p:nvPr/>
        </p:nvPicPr>
        <p:blipFill>
          <a:blip r:embed="rId2">
            <a:extLst/>
          </a:blip>
          <a:stretch>
            <a:fillRect/>
          </a:stretch>
        </p:blipFill>
        <p:spPr>
          <a:xfrm>
            <a:off x="8451461" y="718082"/>
            <a:ext cx="6730474" cy="9727081"/>
          </a:xfrm>
          <a:prstGeom prst="rect">
            <a:avLst/>
          </a:prstGeom>
          <a:ln w="12700">
            <a:miter lim="400000"/>
          </a:ln>
        </p:spPr>
      </p:pic>
    </p:spTree>
  </p:cSld>
  <p:clrMapOvr>
    <a:masterClrMapping/>
  </p:clrMapOvr>
  <p:transition xmlns:p14="http://schemas.microsoft.com/office/powerpoint/2010/main" spd="med" advClick="1"/>
</p:sld>
</file>

<file path=ppt/slides/slide3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87" name="April 1966"/>
          <p:cNvSpPr txBox="1"/>
          <p:nvPr>
            <p:ph type="title"/>
          </p:nvPr>
        </p:nvSpPr>
        <p:spPr>
          <a:xfrm>
            <a:off x="176361" y="357187"/>
            <a:ext cx="24031278" cy="13123479"/>
          </a:xfrm>
          <a:prstGeom prst="rect">
            <a:avLst/>
          </a:prstGeom>
        </p:spPr>
        <p:txBody>
          <a:bodyPr/>
          <a:lstStyle/>
          <a:p>
            <a:pPr/>
          </a:p>
          <a:p>
            <a:pPr/>
          </a:p>
          <a:p>
            <a:pPr/>
          </a:p>
          <a:p>
            <a:pPr/>
          </a:p>
          <a:p>
            <a:pPr/>
          </a:p>
          <a:p>
            <a:pPr>
              <a:defRPr>
                <a:latin typeface="Arial Narrow"/>
                <a:ea typeface="Arial Narrow"/>
                <a:cs typeface="Arial Narrow"/>
                <a:sym typeface="Arial Narrow"/>
              </a:defRPr>
            </a:pPr>
            <a:r>
              <a:t>April 1966 </a:t>
            </a:r>
          </a:p>
        </p:txBody>
      </p:sp>
      <p:pic>
        <p:nvPicPr>
          <p:cNvPr id="888" name="GodisDead.jpg" descr="GodisDead.jpg"/>
          <p:cNvPicPr>
            <a:picLocks noChangeAspect="1"/>
          </p:cNvPicPr>
          <p:nvPr/>
        </p:nvPicPr>
        <p:blipFill>
          <a:blip r:embed="rId2">
            <a:extLst/>
          </a:blip>
          <a:stretch>
            <a:fillRect/>
          </a:stretch>
        </p:blipFill>
        <p:spPr>
          <a:xfrm>
            <a:off x="9162386" y="1228725"/>
            <a:ext cx="6059228" cy="8295551"/>
          </a:xfrm>
          <a:prstGeom prst="rect">
            <a:avLst/>
          </a:prstGeom>
          <a:ln w="12700">
            <a:miter lim="400000"/>
          </a:ln>
        </p:spPr>
      </p:pic>
    </p:spTree>
  </p:cSld>
  <p:clrMapOvr>
    <a:masterClrMapping/>
  </p:clrMapOvr>
  <p:transition xmlns:p14="http://schemas.microsoft.com/office/powerpoint/2010/main" spd="med" advClick="1"/>
</p:sld>
</file>

<file path=ppt/slides/slide3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90" name="Page 43"/>
          <p:cNvSpPr txBox="1"/>
          <p:nvPr>
            <p:ph type="title"/>
          </p:nvPr>
        </p:nvSpPr>
        <p:spPr>
          <a:xfrm>
            <a:off x="312539" y="119062"/>
            <a:ext cx="23758922" cy="13001626"/>
          </a:xfrm>
          <a:prstGeom prst="rect">
            <a:avLst/>
          </a:prstGeom>
        </p:spPr>
        <p:txBody>
          <a:bodyPr/>
          <a:lstStyle/>
          <a:p>
            <a:pPr/>
          </a:p>
          <a:p>
            <a:pPr/>
          </a:p>
          <a:p>
            <a:pPr/>
          </a:p>
          <a:p>
            <a:pPr/>
          </a:p>
          <a:p>
            <a:pPr/>
          </a:p>
          <a:p>
            <a:pPr/>
          </a:p>
          <a:p>
            <a:pPr>
              <a:defRPr>
                <a:latin typeface="Arial Narrow"/>
                <a:ea typeface="Arial Narrow"/>
                <a:cs typeface="Arial Narrow"/>
                <a:sym typeface="Arial Narrow"/>
              </a:defRPr>
            </a:pPr>
            <a:r>
              <a:t>Page 43</a:t>
            </a:r>
          </a:p>
        </p:txBody>
      </p:sp>
      <p:pic>
        <p:nvPicPr>
          <p:cNvPr id="891" name="fletcherpage43.jpg" descr="fletcherpage43.jpg"/>
          <p:cNvPicPr>
            <a:picLocks noChangeAspect="1"/>
          </p:cNvPicPr>
          <p:nvPr/>
        </p:nvPicPr>
        <p:blipFill>
          <a:blip r:embed="rId2">
            <a:extLst/>
          </a:blip>
          <a:stretch>
            <a:fillRect/>
          </a:stretch>
        </p:blipFill>
        <p:spPr>
          <a:xfrm>
            <a:off x="4750232" y="5995987"/>
            <a:ext cx="14883536" cy="3491907"/>
          </a:xfrm>
          <a:prstGeom prst="rect">
            <a:avLst/>
          </a:prstGeom>
          <a:ln w="12700">
            <a:miter lim="400000"/>
          </a:ln>
        </p:spPr>
      </p:pic>
      <p:pic>
        <p:nvPicPr>
          <p:cNvPr id="892" name="Joefletcher#1.jpg" descr="Joefletcher#1.jpg"/>
          <p:cNvPicPr>
            <a:picLocks noChangeAspect="1"/>
          </p:cNvPicPr>
          <p:nvPr/>
        </p:nvPicPr>
        <p:blipFill>
          <a:blip r:embed="rId3">
            <a:extLst/>
          </a:blip>
          <a:stretch>
            <a:fillRect/>
          </a:stretch>
        </p:blipFill>
        <p:spPr>
          <a:xfrm>
            <a:off x="10204450" y="260350"/>
            <a:ext cx="3594100" cy="5194301"/>
          </a:xfrm>
          <a:prstGeom prst="rect">
            <a:avLst/>
          </a:prstGeom>
          <a:ln w="12700">
            <a:miter lim="400000"/>
          </a:ln>
        </p:spPr>
      </p:pic>
    </p:spTree>
  </p:cSld>
  <p:clrMapOvr>
    <a:masterClrMapping/>
  </p:clrMapOvr>
  <p:transition xmlns:p14="http://schemas.microsoft.com/office/powerpoint/2010/main" spd="med" advClick="1"/>
</p:sld>
</file>

<file path=ppt/slides/slide3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94" name="Page 95"/>
          <p:cNvSpPr txBox="1"/>
          <p:nvPr>
            <p:ph type="title"/>
          </p:nvPr>
        </p:nvSpPr>
        <p:spPr>
          <a:xfrm>
            <a:off x="221381" y="357187"/>
            <a:ext cx="23941238" cy="13158919"/>
          </a:xfrm>
          <a:prstGeom prst="rect">
            <a:avLst/>
          </a:prstGeom>
        </p:spPr>
        <p:txBody>
          <a:bodyPr/>
          <a:lstStyle/>
          <a:p>
            <a:pPr/>
          </a:p>
          <a:p>
            <a:pPr/>
          </a:p>
          <a:p>
            <a:pPr/>
          </a:p>
          <a:p>
            <a:pPr/>
          </a:p>
          <a:p>
            <a:pPr/>
          </a:p>
          <a:p>
            <a:pPr>
              <a:defRPr sz="8700">
                <a:latin typeface="Arial Narrow"/>
                <a:ea typeface="Arial Narrow"/>
                <a:cs typeface="Arial Narrow"/>
                <a:sym typeface="Arial Narrow"/>
              </a:defRPr>
            </a:pPr>
          </a:p>
          <a:p>
            <a:pPr>
              <a:defRPr sz="8700">
                <a:latin typeface="Arial Narrow"/>
                <a:ea typeface="Arial Narrow"/>
                <a:cs typeface="Arial Narrow"/>
                <a:sym typeface="Arial Narrow"/>
              </a:defRPr>
            </a:pPr>
            <a:r>
              <a:t>Page 95</a:t>
            </a:r>
          </a:p>
        </p:txBody>
      </p:sp>
      <p:pic>
        <p:nvPicPr>
          <p:cNvPr id="895" name="fletcheronjusticeislove.jpg" descr="fletcheronjusticeislove.jpg"/>
          <p:cNvPicPr>
            <a:picLocks noChangeAspect="1"/>
          </p:cNvPicPr>
          <p:nvPr/>
        </p:nvPicPr>
        <p:blipFill>
          <a:blip r:embed="rId2">
            <a:extLst/>
          </a:blip>
          <a:stretch>
            <a:fillRect/>
          </a:stretch>
        </p:blipFill>
        <p:spPr>
          <a:xfrm>
            <a:off x="4001965" y="5853112"/>
            <a:ext cx="15651368" cy="5429383"/>
          </a:xfrm>
          <a:prstGeom prst="rect">
            <a:avLst/>
          </a:prstGeom>
          <a:ln w="12700">
            <a:miter lim="400000"/>
          </a:ln>
        </p:spPr>
      </p:pic>
      <p:pic>
        <p:nvPicPr>
          <p:cNvPr id="896" name="Joefletcher#1.jpg" descr="Joefletcher#1.jpg"/>
          <p:cNvPicPr>
            <a:picLocks noChangeAspect="1"/>
          </p:cNvPicPr>
          <p:nvPr/>
        </p:nvPicPr>
        <p:blipFill>
          <a:blip r:embed="rId3">
            <a:extLst/>
          </a:blip>
          <a:stretch>
            <a:fillRect/>
          </a:stretch>
        </p:blipFill>
        <p:spPr>
          <a:xfrm>
            <a:off x="10030598" y="379412"/>
            <a:ext cx="3594101" cy="5194301"/>
          </a:xfrm>
          <a:prstGeom prst="rect">
            <a:avLst/>
          </a:prstGeom>
          <a:ln w="12700">
            <a:miter lim="400000"/>
          </a:ln>
        </p:spPr>
      </p:pic>
    </p:spTree>
  </p:cSld>
  <p:clrMapOvr>
    <a:masterClrMapping/>
  </p:clrMapOvr>
  <p:transition xmlns:p14="http://schemas.microsoft.com/office/powerpoint/2010/main" spd="med" advClick="1"/>
</p:sld>
</file>

<file path=ppt/slides/slide3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98" name="Page 95"/>
          <p:cNvSpPr txBox="1"/>
          <p:nvPr>
            <p:ph type="title"/>
          </p:nvPr>
        </p:nvSpPr>
        <p:spPr>
          <a:xfrm>
            <a:off x="221288" y="357187"/>
            <a:ext cx="23837802" cy="13001626"/>
          </a:xfrm>
          <a:prstGeom prst="rect">
            <a:avLst/>
          </a:prstGeom>
        </p:spPr>
        <p:txBody>
          <a:bodyPr/>
          <a:lstStyle/>
          <a:p>
            <a:pPr/>
          </a:p>
          <a:p>
            <a:pPr/>
          </a:p>
          <a:p>
            <a:pPr/>
          </a:p>
          <a:p>
            <a:pPr/>
          </a:p>
          <a:p>
            <a:pPr/>
          </a:p>
          <a:p>
            <a:pPr/>
          </a:p>
          <a:p>
            <a:pPr>
              <a:defRPr>
                <a:latin typeface="Arial Narrow"/>
                <a:ea typeface="Arial Narrow"/>
                <a:cs typeface="Arial Narrow"/>
                <a:sym typeface="Arial Narrow"/>
              </a:defRPr>
            </a:pPr>
            <a:r>
              <a:t>Page 95</a:t>
            </a:r>
          </a:p>
        </p:txBody>
      </p:sp>
      <p:pic>
        <p:nvPicPr>
          <p:cNvPr id="899" name="Joefletcher#1.jpg" descr="Joefletcher#1.jpg"/>
          <p:cNvPicPr>
            <a:picLocks noChangeAspect="1"/>
          </p:cNvPicPr>
          <p:nvPr/>
        </p:nvPicPr>
        <p:blipFill>
          <a:blip r:embed="rId2">
            <a:extLst/>
          </a:blip>
          <a:stretch>
            <a:fillRect/>
          </a:stretch>
        </p:blipFill>
        <p:spPr>
          <a:xfrm>
            <a:off x="9871075" y="450850"/>
            <a:ext cx="3969329" cy="5736592"/>
          </a:xfrm>
          <a:prstGeom prst="rect">
            <a:avLst/>
          </a:prstGeom>
          <a:ln w="12700">
            <a:miter lim="400000"/>
          </a:ln>
        </p:spPr>
      </p:pic>
      <p:pic>
        <p:nvPicPr>
          <p:cNvPr id="900" name="Fletecherpage95.jpg" descr="Fletecherpage95.jpg"/>
          <p:cNvPicPr>
            <a:picLocks noChangeAspect="1"/>
          </p:cNvPicPr>
          <p:nvPr/>
        </p:nvPicPr>
        <p:blipFill>
          <a:blip r:embed="rId3">
            <a:extLst/>
          </a:blip>
          <a:stretch>
            <a:fillRect/>
          </a:stretch>
        </p:blipFill>
        <p:spPr>
          <a:xfrm>
            <a:off x="4246564" y="6945312"/>
            <a:ext cx="15787251" cy="2617785"/>
          </a:xfrm>
          <a:prstGeom prst="rect">
            <a:avLst/>
          </a:prstGeom>
          <a:ln w="12700">
            <a:miter lim="400000"/>
          </a:ln>
        </p:spPr>
      </p:pic>
      <p:sp>
        <p:nvSpPr>
          <p:cNvPr id="901" name="Arrow"/>
          <p:cNvSpPr/>
          <p:nvPr/>
        </p:nvSpPr>
        <p:spPr>
          <a:xfrm>
            <a:off x="7175500" y="6580187"/>
            <a:ext cx="1270000" cy="1270001"/>
          </a:xfrm>
          <a:prstGeom prst="rightArrow">
            <a:avLst>
              <a:gd name="adj1" fmla="val 32000"/>
              <a:gd name="adj2" fmla="val 64000"/>
            </a:avLst>
          </a:prstGeom>
          <a:solidFill>
            <a:schemeClr val="accent1">
              <a:lumOff val="13529"/>
            </a:schemeClr>
          </a:solidFill>
          <a:ln w="12700">
            <a:miter lim="400000"/>
          </a:ln>
        </p:spPr>
        <p:txBody>
          <a:bodyPr lIns="71437" tIns="71437" rIns="71437" bIns="71437" anchor="ctr"/>
          <a:lstStyle/>
          <a:p>
            <a:pPr>
              <a:defRPr b="0" sz="3000">
                <a:latin typeface="+mn-lt"/>
                <a:ea typeface="+mn-ea"/>
                <a:cs typeface="+mn-cs"/>
                <a:sym typeface="Helvetica Neue Medium"/>
              </a:defRPr>
            </a:pPr>
          </a:p>
        </p:txBody>
      </p:sp>
    </p:spTree>
  </p:cSld>
  <p:clrMapOvr>
    <a:masterClrMapping/>
  </p:clrMapOvr>
  <p:transition xmlns:p14="http://schemas.microsoft.com/office/powerpoint/2010/main" spd="med" advClick="1"/>
</p:sld>
</file>

<file path=ppt/slides/slide3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03" name="Double-click to edit"/>
          <p:cNvSpPr txBox="1"/>
          <p:nvPr>
            <p:ph type="title"/>
          </p:nvPr>
        </p:nvSpPr>
        <p:spPr>
          <a:xfrm>
            <a:off x="398022" y="357187"/>
            <a:ext cx="23844220" cy="13179197"/>
          </a:xfrm>
          <a:prstGeom prst="rect">
            <a:avLst/>
          </a:prstGeom>
        </p:spPr>
        <p:txBody>
          <a:bodyPr/>
          <a:lstStyle/>
          <a:p>
            <a:pPr/>
          </a:p>
          <a:p>
            <a:pPr/>
          </a:p>
          <a:p>
            <a:pPr/>
          </a:p>
          <a:p>
            <a:pPr/>
          </a:p>
          <a:p>
            <a:pPr/>
          </a:p>
        </p:txBody>
      </p:sp>
      <p:pic>
        <p:nvPicPr>
          <p:cNvPr id="904" name="utilitarianism#1.jpg" descr="utilitarianism#1.jpg"/>
          <p:cNvPicPr>
            <a:picLocks noChangeAspect="1"/>
          </p:cNvPicPr>
          <p:nvPr/>
        </p:nvPicPr>
        <p:blipFill>
          <a:blip r:embed="rId2">
            <a:extLst/>
          </a:blip>
          <a:stretch>
            <a:fillRect/>
          </a:stretch>
        </p:blipFill>
        <p:spPr>
          <a:xfrm>
            <a:off x="3206750" y="2160587"/>
            <a:ext cx="18633290" cy="8688893"/>
          </a:xfrm>
          <a:prstGeom prst="rect">
            <a:avLst/>
          </a:prstGeom>
          <a:ln w="12700">
            <a:miter lim="400000"/>
          </a:ln>
        </p:spPr>
      </p:pic>
    </p:spTree>
  </p:cSld>
  <p:clrMapOvr>
    <a:masterClrMapping/>
  </p:clrMapOvr>
  <p:transition xmlns:p14="http://schemas.microsoft.com/office/powerpoint/2010/main" spd="med" advClick="1"/>
</p:sld>
</file>

<file path=ppt/slides/slide3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06" name="Brainwashed America: Part 8"/>
          <p:cNvSpPr txBox="1"/>
          <p:nvPr>
            <p:ph type="title"/>
          </p:nvPr>
        </p:nvSpPr>
        <p:spPr>
          <a:xfrm>
            <a:off x="287331" y="357187"/>
            <a:ext cx="23809338" cy="13092318"/>
          </a:xfrm>
          <a:prstGeom prst="rect">
            <a:avLst/>
          </a:prstGeom>
        </p:spPr>
        <p:txBody>
          <a:bodyPr/>
          <a:lstStyle>
            <a:lvl1pPr>
              <a:defRPr b="1" sz="9500">
                <a:solidFill>
                  <a:srgbClr val="FFD479"/>
                </a:solidFill>
                <a:latin typeface="Arial Narrow"/>
                <a:ea typeface="Arial Narrow"/>
                <a:cs typeface="Arial Narrow"/>
                <a:sym typeface="Arial Narrow"/>
              </a:defRPr>
            </a:lvl1pPr>
          </a:lstStyle>
          <a:p>
            <a:pPr/>
            <a:r>
              <a:t>Brainwashed America: Part 8</a:t>
            </a:r>
          </a:p>
        </p:txBody>
      </p:sp>
    </p:spTree>
  </p:cSld>
  <p:clrMapOvr>
    <a:masterClrMapping/>
  </p:clrMapOvr>
  <p:transition xmlns:p14="http://schemas.microsoft.com/office/powerpoint/2010/main" spd="med" advClick="1"/>
</p:sld>
</file>

<file path=ppt/slides/slide3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08" name="3. Teach moral relativism and situational ethics          in order to destroy morality and character."/>
          <p:cNvSpPr txBox="1"/>
          <p:nvPr>
            <p:ph type="title"/>
          </p:nvPr>
        </p:nvSpPr>
        <p:spPr>
          <a:xfrm>
            <a:off x="258774" y="357187"/>
            <a:ext cx="23572417" cy="13001626"/>
          </a:xfrm>
          <a:prstGeom prst="rect">
            <a:avLst/>
          </a:prstGeom>
        </p:spPr>
        <p:txBody>
          <a:bodyPr/>
          <a:lstStyle/>
          <a:p>
            <a:pPr algn="l">
              <a:defRPr sz="9000">
                <a:solidFill>
                  <a:srgbClr val="FFD479"/>
                </a:solidFill>
                <a:latin typeface="Arial Narrow"/>
                <a:ea typeface="Arial Narrow"/>
                <a:cs typeface="Arial Narrow"/>
                <a:sym typeface="Arial Narrow"/>
              </a:defRPr>
            </a:pPr>
            <a:r>
              <a:t>  3. Teach moral relativism and situational ethics  </a:t>
            </a:r>
            <a:br/>
            <a:r>
              <a:t>       in order to destroy morality and character. </a:t>
            </a:r>
          </a:p>
        </p:txBody>
      </p:sp>
    </p:spTree>
  </p:cSld>
  <p:clrMapOvr>
    <a:masterClrMapping/>
  </p:clrMapOvr>
  <p:transition xmlns:p14="http://schemas.microsoft.com/office/powerpoint/2010/main" spd="med" advClick="1"/>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3" name="3. Teach moral relativism and situational ethics          in order to destroy morality and character."/>
          <p:cNvSpPr txBox="1"/>
          <p:nvPr>
            <p:ph type="title"/>
          </p:nvPr>
        </p:nvSpPr>
        <p:spPr>
          <a:xfrm>
            <a:off x="258774" y="357187"/>
            <a:ext cx="23572417" cy="13001626"/>
          </a:xfrm>
          <a:prstGeom prst="rect">
            <a:avLst/>
          </a:prstGeom>
        </p:spPr>
        <p:txBody>
          <a:bodyPr/>
          <a:lstStyle/>
          <a:p>
            <a:pPr algn="l">
              <a:defRPr sz="9000">
                <a:latin typeface="Arial Narrow"/>
                <a:ea typeface="Arial Narrow"/>
                <a:cs typeface="Arial Narrow"/>
                <a:sym typeface="Arial Narrow"/>
              </a:defRPr>
            </a:pPr>
            <a:r>
              <a:t>  3. Teach moral relativism and situational ethics  </a:t>
            </a:r>
            <a:br/>
            <a:r>
              <a:t>       in order to destroy morality and character.</a:t>
            </a:r>
          </a:p>
        </p:txBody>
      </p:sp>
    </p:spTree>
  </p:cSld>
  <p:clrMapOvr>
    <a:masterClrMapping/>
  </p:clrMapOvr>
  <p:transition xmlns:p14="http://schemas.microsoft.com/office/powerpoint/2010/main" spd="med" advClick="1"/>
</p:sld>
</file>

<file path=ppt/slides/slide3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10" name="February 1956, 81 Page Report By The CIA on Brainwashing"/>
          <p:cNvSpPr txBox="1"/>
          <p:nvPr>
            <p:ph type="title"/>
          </p:nvPr>
        </p:nvSpPr>
        <p:spPr>
          <a:xfrm>
            <a:off x="174593" y="357187"/>
            <a:ext cx="24034814" cy="13190359"/>
          </a:xfrm>
          <a:prstGeom prst="rect">
            <a:avLst/>
          </a:prstGeom>
        </p:spPr>
        <p:txBody>
          <a:bodyPr/>
          <a:lstStyle/>
          <a:p>
            <a:pPr>
              <a:defRPr sz="7500">
                <a:latin typeface="Arial Narrow"/>
                <a:ea typeface="Arial Narrow"/>
                <a:cs typeface="Arial Narrow"/>
                <a:sym typeface="Arial Narrow"/>
              </a:defRPr>
            </a:pPr>
            <a:br/>
          </a:p>
          <a:p>
            <a:pPr>
              <a:defRPr sz="7500">
                <a:latin typeface="Arial Narrow"/>
                <a:ea typeface="Arial Narrow"/>
                <a:cs typeface="Arial Narrow"/>
                <a:sym typeface="Arial Narrow"/>
              </a:defRPr>
            </a:pPr>
          </a:p>
          <a:p>
            <a:pPr>
              <a:defRPr sz="7500">
                <a:latin typeface="Arial Narrow"/>
                <a:ea typeface="Arial Narrow"/>
                <a:cs typeface="Arial Narrow"/>
                <a:sym typeface="Arial Narrow"/>
              </a:defRPr>
            </a:pPr>
          </a:p>
          <a:p>
            <a:pPr>
              <a:defRPr sz="7500">
                <a:latin typeface="Arial Narrow"/>
                <a:ea typeface="Arial Narrow"/>
                <a:cs typeface="Arial Narrow"/>
                <a:sym typeface="Arial Narrow"/>
              </a:defRPr>
            </a:pPr>
          </a:p>
          <a:p>
            <a:pPr>
              <a:defRPr sz="7500">
                <a:latin typeface="Arial Narrow"/>
                <a:ea typeface="Arial Narrow"/>
                <a:cs typeface="Arial Narrow"/>
                <a:sym typeface="Arial Narrow"/>
              </a:defRPr>
            </a:pPr>
          </a:p>
          <a:p>
            <a:pPr>
              <a:defRPr sz="7500">
                <a:latin typeface="Arial Narrow"/>
                <a:ea typeface="Arial Narrow"/>
                <a:cs typeface="Arial Narrow"/>
                <a:sym typeface="Arial Narrow"/>
              </a:defRPr>
            </a:pPr>
          </a:p>
          <a:p>
            <a:pPr>
              <a:defRPr sz="7500">
                <a:latin typeface="Arial Narrow"/>
                <a:ea typeface="Arial Narrow"/>
                <a:cs typeface="Arial Narrow"/>
                <a:sym typeface="Arial Narrow"/>
              </a:defRPr>
            </a:pPr>
          </a:p>
          <a:p>
            <a:pPr>
              <a:defRPr sz="7500">
                <a:latin typeface="Arial Narrow"/>
                <a:ea typeface="Arial Narrow"/>
                <a:cs typeface="Arial Narrow"/>
                <a:sym typeface="Arial Narrow"/>
              </a:defRPr>
            </a:pPr>
            <a:r>
              <a:t>February 1956, 81 Page Report By The CIA on Brainwashing </a:t>
            </a:r>
          </a:p>
        </p:txBody>
      </p:sp>
      <p:pic>
        <p:nvPicPr>
          <p:cNvPr id="911" name="CIAbrainwashingdoc.jpg" descr="CIAbrainwashingdoc.jpg"/>
          <p:cNvPicPr>
            <a:picLocks noChangeAspect="1"/>
          </p:cNvPicPr>
          <p:nvPr/>
        </p:nvPicPr>
        <p:blipFill>
          <a:blip r:embed="rId2">
            <a:extLst/>
          </a:blip>
          <a:stretch>
            <a:fillRect/>
          </a:stretch>
        </p:blipFill>
        <p:spPr>
          <a:xfrm>
            <a:off x="4895850" y="430212"/>
            <a:ext cx="14592300" cy="10045701"/>
          </a:xfrm>
          <a:prstGeom prst="rect">
            <a:avLst/>
          </a:prstGeom>
          <a:ln w="12700">
            <a:miter lim="400000"/>
          </a:ln>
        </p:spPr>
      </p:pic>
    </p:spTree>
  </p:cSld>
  <p:clrMapOvr>
    <a:masterClrMapping/>
  </p:clrMapOvr>
  <p:transition xmlns:p14="http://schemas.microsoft.com/office/powerpoint/2010/main" spd="med" advClick="1"/>
</p:sld>
</file>

<file path=ppt/slides/slide3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13" name="February 1956, 81 Page Report By  The CIA on Brainwashing of POWs…"/>
          <p:cNvSpPr txBox="1"/>
          <p:nvPr>
            <p:ph type="title"/>
          </p:nvPr>
        </p:nvSpPr>
        <p:spPr>
          <a:xfrm>
            <a:off x="335607" y="357187"/>
            <a:ext cx="23857242" cy="13091667"/>
          </a:xfrm>
          <a:prstGeom prst="rect">
            <a:avLst/>
          </a:prstGeom>
        </p:spPr>
        <p:txBody>
          <a:bodyPr/>
          <a:lstStyle/>
          <a:p>
            <a:pPr defTabSz="328612">
              <a:defRPr sz="6880">
                <a:solidFill>
                  <a:srgbClr val="FFD479"/>
                </a:solidFill>
                <a:latin typeface="Arial Narrow"/>
                <a:ea typeface="Arial Narrow"/>
                <a:cs typeface="Arial Narrow"/>
                <a:sym typeface="Arial Narrow"/>
              </a:defRPr>
            </a:pPr>
            <a:r>
              <a:t>February 1956, 81 Page Report By </a:t>
            </a:r>
            <a:br/>
            <a:r>
              <a:t>The CIA on Brainwashing of POWs</a:t>
            </a:r>
          </a:p>
          <a:p>
            <a:pPr defTabSz="328612">
              <a:defRPr sz="6880">
                <a:solidFill>
                  <a:srgbClr val="FFD479"/>
                </a:solidFill>
                <a:latin typeface="Arial Narrow"/>
                <a:ea typeface="Arial Narrow"/>
                <a:cs typeface="Arial Narrow"/>
                <a:sym typeface="Arial Narrow"/>
              </a:defRPr>
            </a:pPr>
          </a:p>
          <a:p>
            <a:pPr defTabSz="328612">
              <a:defRPr sz="6880">
                <a:latin typeface="Arial Narrow"/>
                <a:ea typeface="Arial Narrow"/>
                <a:cs typeface="Arial Narrow"/>
                <a:sym typeface="Arial Narrow"/>
              </a:defRPr>
            </a:pPr>
            <a:r>
              <a:t>It should be noted that brainwashing, so defined, does not emphasize what happens </a:t>
            </a:r>
            <a:r>
              <a:rPr>
                <a:solidFill>
                  <a:srgbClr val="FFD479"/>
                </a:solidFill>
              </a:rPr>
              <a:t>to the individual,</a:t>
            </a:r>
            <a:r>
              <a:t> but what happens</a:t>
            </a:r>
            <a:r>
              <a:rPr>
                <a:solidFill>
                  <a:srgbClr val="FFD479"/>
                </a:solidFill>
              </a:rPr>
              <a:t> within him</a:t>
            </a:r>
            <a:r>
              <a:t>. The change represents a more or less complete </a:t>
            </a:r>
            <a:r>
              <a:rPr>
                <a:solidFill>
                  <a:srgbClr val="FFD479"/>
                </a:solidFill>
              </a:rPr>
              <a:t>re-education of his value-system</a:t>
            </a:r>
            <a:r>
              <a:t>. This change is brought about in a rigidly controlled environment using pressure designed to create and sharpen internal conflict within the individual. The individual is </a:t>
            </a:r>
            <a:r>
              <a:rPr>
                <a:solidFill>
                  <a:srgbClr val="FFD479"/>
                </a:solidFill>
              </a:rPr>
              <a:t>forced to resort to a problem-solving behavior,</a:t>
            </a:r>
            <a:r>
              <a:t> and the net effect is the brainwashed state…characterized by a progressive deterioration and </a:t>
            </a:r>
            <a:r>
              <a:rPr>
                <a:solidFill>
                  <a:srgbClr val="FFD479"/>
                </a:solidFill>
              </a:rPr>
              <a:t>demobilization of the individual’s critical and judging capacities.</a:t>
            </a:r>
            <a:r>
              <a:t> In a true sense the individual loses all sense of perspective. </a:t>
            </a:r>
          </a:p>
          <a:p>
            <a:pPr defTabSz="328612">
              <a:defRPr sz="3000">
                <a:latin typeface="Arial Narrow"/>
                <a:ea typeface="Arial Narrow"/>
                <a:cs typeface="Arial Narrow"/>
                <a:sym typeface="Arial Narrow"/>
              </a:defRPr>
            </a:pPr>
          </a:p>
          <a:p>
            <a:pPr defTabSz="328612">
              <a:defRPr sz="3000">
                <a:latin typeface="Arial Narrow"/>
                <a:ea typeface="Arial Narrow"/>
                <a:cs typeface="Arial Narrow"/>
                <a:sym typeface="Arial Narrow"/>
              </a:defRPr>
            </a:pPr>
          </a:p>
          <a:p>
            <a:pPr defTabSz="328612">
              <a:defRPr sz="3000">
                <a:latin typeface="Arial Narrow"/>
                <a:ea typeface="Arial Narrow"/>
                <a:cs typeface="Arial Narrow"/>
                <a:sym typeface="Arial Narrow"/>
              </a:defRPr>
            </a:pPr>
          </a:p>
          <a:p>
            <a:pPr defTabSz="328612">
              <a:defRPr sz="3000">
                <a:latin typeface="Arial Narrow"/>
                <a:ea typeface="Arial Narrow"/>
                <a:cs typeface="Arial Narrow"/>
                <a:sym typeface="Arial Narrow"/>
              </a:defRPr>
            </a:pPr>
          </a:p>
        </p:txBody>
      </p:sp>
    </p:spTree>
  </p:cSld>
  <p:clrMapOvr>
    <a:masterClrMapping/>
  </p:clrMapOvr>
  <p:transition xmlns:p14="http://schemas.microsoft.com/office/powerpoint/2010/main" spd="med" advClick="1"/>
</p:sld>
</file>

<file path=ppt/slides/slide3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15" name="February 1956, 81 Page Report By  The CIA on Brainwashing on POWs…"/>
          <p:cNvSpPr txBox="1"/>
          <p:nvPr>
            <p:ph type="title"/>
          </p:nvPr>
        </p:nvSpPr>
        <p:spPr>
          <a:xfrm>
            <a:off x="264216" y="249473"/>
            <a:ext cx="23855568" cy="13217054"/>
          </a:xfrm>
          <a:prstGeom prst="rect">
            <a:avLst/>
          </a:prstGeom>
        </p:spPr>
        <p:txBody>
          <a:bodyPr/>
          <a:lstStyle/>
          <a:p>
            <a:pPr defTabSz="328612">
              <a:defRPr sz="7800">
                <a:solidFill>
                  <a:srgbClr val="FFD479"/>
                </a:solidFill>
                <a:latin typeface="Arial Narrow"/>
                <a:ea typeface="Arial Narrow"/>
                <a:cs typeface="Arial Narrow"/>
                <a:sym typeface="Arial Narrow"/>
              </a:defRPr>
            </a:pPr>
            <a:r>
              <a:t>February 1956, 81 Page Report By </a:t>
            </a:r>
            <a:br/>
            <a:r>
              <a:t>The CIA on Brainwashing on POWs </a:t>
            </a:r>
          </a:p>
          <a:p>
            <a:pPr defTabSz="328612">
              <a:defRPr sz="7800">
                <a:latin typeface="Arial Narrow"/>
                <a:ea typeface="Arial Narrow"/>
                <a:cs typeface="Arial Narrow"/>
                <a:sym typeface="Arial Narrow"/>
              </a:defRPr>
            </a:pPr>
          </a:p>
          <a:p>
            <a:pPr defTabSz="328612">
              <a:defRPr sz="3000">
                <a:latin typeface="Arial Narrow"/>
                <a:ea typeface="Arial Narrow"/>
                <a:cs typeface="Arial Narrow"/>
                <a:sym typeface="Arial Narrow"/>
              </a:defRPr>
            </a:pPr>
            <a:r>
              <a:rPr sz="7800"/>
              <a:t>The process of process of brainwashing is essentially one in which two paths are being followed. One is the </a:t>
            </a:r>
            <a:r>
              <a:rPr sz="7800">
                <a:solidFill>
                  <a:srgbClr val="FFD479"/>
                </a:solidFill>
              </a:rPr>
              <a:t>demoralizing process,</a:t>
            </a:r>
            <a:r>
              <a:rPr sz="7800"/>
              <a:t> the result of which is to reduce the victim’s critical faculties to the point of where </a:t>
            </a:r>
            <a:r>
              <a:rPr sz="7800">
                <a:solidFill>
                  <a:srgbClr val="FFD479"/>
                </a:solidFill>
              </a:rPr>
              <a:t>he no longer discriminates clearly between true and false, logical and illogical.</a:t>
            </a:r>
            <a:r>
              <a:rPr sz="7800"/>
              <a:t> The other is </a:t>
            </a:r>
            <a:r>
              <a:rPr sz="7800">
                <a:solidFill>
                  <a:srgbClr val="FFD479"/>
                </a:solidFill>
              </a:rPr>
              <a:t>the re-organizing process, </a:t>
            </a:r>
            <a:r>
              <a:rPr sz="7800"/>
              <a:t>in which he is required to construct his confession, elaborate it,</a:t>
            </a:r>
            <a:r>
              <a:rPr sz="7800">
                <a:solidFill>
                  <a:srgbClr val="FFD479"/>
                </a:solidFill>
              </a:rPr>
              <a:t> defend it,</a:t>
            </a:r>
            <a:r>
              <a:rPr sz="7800"/>
              <a:t> and believe it.</a:t>
            </a:r>
            <a:r>
              <a:t> </a:t>
            </a:r>
          </a:p>
          <a:p>
            <a:pPr defTabSz="328612">
              <a:defRPr sz="3000">
                <a:latin typeface="Arial Narrow"/>
                <a:ea typeface="Arial Narrow"/>
                <a:cs typeface="Arial Narrow"/>
                <a:sym typeface="Arial Narrow"/>
              </a:defRPr>
            </a:pPr>
          </a:p>
          <a:p>
            <a:pPr defTabSz="328612">
              <a:defRPr sz="3000">
                <a:latin typeface="Arial Narrow"/>
                <a:ea typeface="Arial Narrow"/>
                <a:cs typeface="Arial Narrow"/>
                <a:sym typeface="Arial Narrow"/>
              </a:defRPr>
            </a:pPr>
          </a:p>
          <a:p>
            <a:pPr defTabSz="328612">
              <a:defRPr sz="3000">
                <a:latin typeface="Arial Narrow"/>
                <a:ea typeface="Arial Narrow"/>
                <a:cs typeface="Arial Narrow"/>
                <a:sym typeface="Arial Narrow"/>
              </a:defRPr>
            </a:pPr>
          </a:p>
          <a:p>
            <a:pPr defTabSz="328612">
              <a:defRPr sz="3000">
                <a:latin typeface="Arial Narrow"/>
                <a:ea typeface="Arial Narrow"/>
                <a:cs typeface="Arial Narrow"/>
                <a:sym typeface="Arial Narrow"/>
              </a:defRPr>
            </a:pPr>
          </a:p>
          <a:p>
            <a:pPr defTabSz="328612">
              <a:defRPr sz="3000">
                <a:latin typeface="Arial Narrow"/>
                <a:ea typeface="Arial Narrow"/>
                <a:cs typeface="Arial Narrow"/>
                <a:sym typeface="Arial Narrow"/>
              </a:defRPr>
            </a:pPr>
          </a:p>
        </p:txBody>
      </p:sp>
    </p:spTree>
  </p:cSld>
  <p:clrMapOvr>
    <a:masterClrMapping/>
  </p:clrMapOvr>
  <p:transition xmlns:p14="http://schemas.microsoft.com/office/powerpoint/2010/main" spd="med" advClick="1"/>
</p:sld>
</file>

<file path=ppt/slides/slide3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17" name="New York Jewish Life, April 4, 2017"/>
          <p:cNvSpPr txBox="1"/>
          <p:nvPr>
            <p:ph type="title"/>
          </p:nvPr>
        </p:nvSpPr>
        <p:spPr>
          <a:xfrm>
            <a:off x="358489" y="357187"/>
            <a:ext cx="23667022" cy="13176778"/>
          </a:xfrm>
          <a:prstGeom prst="rect">
            <a:avLst/>
          </a:prstGeom>
        </p:spPr>
        <p:txBody>
          <a:bodyPr/>
          <a:lstStyle/>
          <a:p>
            <a:pPr/>
          </a:p>
          <a:p>
            <a:pPr/>
          </a:p>
          <a:p>
            <a:pPr/>
          </a:p>
          <a:p>
            <a:pPr/>
          </a:p>
          <a:p>
            <a:pPr/>
          </a:p>
          <a:p>
            <a:pPr/>
          </a:p>
          <a:p>
            <a:pPr>
              <a:defRPr sz="7500">
                <a:latin typeface="Arial Narrow"/>
                <a:ea typeface="Arial Narrow"/>
                <a:cs typeface="Arial Narrow"/>
                <a:sym typeface="Arial Narrow"/>
              </a:defRPr>
            </a:pPr>
            <a:r>
              <a:t>New York Jewish Life, April 4, 2017</a:t>
            </a:r>
          </a:p>
        </p:txBody>
      </p:sp>
      <p:pic>
        <p:nvPicPr>
          <p:cNvPr id="918" name="holocuastdefense#1.jpg" descr="holocuastdefense#1.jpg"/>
          <p:cNvPicPr>
            <a:picLocks noChangeAspect="1"/>
          </p:cNvPicPr>
          <p:nvPr/>
        </p:nvPicPr>
        <p:blipFill>
          <a:blip r:embed="rId2">
            <a:extLst/>
          </a:blip>
          <a:stretch>
            <a:fillRect/>
          </a:stretch>
        </p:blipFill>
        <p:spPr>
          <a:xfrm>
            <a:off x="2082420" y="3195637"/>
            <a:ext cx="20219160" cy="6644257"/>
          </a:xfrm>
          <a:prstGeom prst="rect">
            <a:avLst/>
          </a:prstGeom>
          <a:ln w="12700">
            <a:miter lim="400000"/>
          </a:ln>
        </p:spPr>
      </p:pic>
    </p:spTree>
  </p:cSld>
  <p:clrMapOvr>
    <a:masterClrMapping/>
  </p:clrMapOvr>
  <p:transition xmlns:p14="http://schemas.microsoft.com/office/powerpoint/2010/main" spd="med" advClick="1"/>
</p:sld>
</file>

<file path=ppt/slides/slide3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20" name="New York Jewish Life, April 4, 2017"/>
          <p:cNvSpPr txBox="1"/>
          <p:nvPr>
            <p:ph type="title"/>
          </p:nvPr>
        </p:nvSpPr>
        <p:spPr>
          <a:xfrm>
            <a:off x="168733" y="357187"/>
            <a:ext cx="24046534" cy="13001626"/>
          </a:xfrm>
          <a:prstGeom prst="rect">
            <a:avLst/>
          </a:prstGeom>
        </p:spPr>
        <p:txBody>
          <a:bodyPr/>
          <a:lstStyle/>
          <a:p>
            <a:pPr>
              <a:defRPr sz="7500">
                <a:latin typeface="Arial Narrow"/>
                <a:ea typeface="Arial Narrow"/>
                <a:cs typeface="Arial Narrow"/>
                <a:sym typeface="Arial Narrow"/>
              </a:defRPr>
            </a:pPr>
          </a:p>
          <a:p>
            <a:pPr>
              <a:defRPr sz="7500">
                <a:latin typeface="Arial Narrow"/>
                <a:ea typeface="Arial Narrow"/>
                <a:cs typeface="Arial Narrow"/>
                <a:sym typeface="Arial Narrow"/>
              </a:defRPr>
            </a:pPr>
          </a:p>
          <a:p>
            <a:pPr>
              <a:defRPr sz="7500">
                <a:latin typeface="Arial Narrow"/>
                <a:ea typeface="Arial Narrow"/>
                <a:cs typeface="Arial Narrow"/>
                <a:sym typeface="Arial Narrow"/>
              </a:defRPr>
            </a:pPr>
          </a:p>
          <a:p>
            <a:pPr>
              <a:defRPr sz="7500">
                <a:latin typeface="Arial Narrow"/>
                <a:ea typeface="Arial Narrow"/>
                <a:cs typeface="Arial Narrow"/>
                <a:sym typeface="Arial Narrow"/>
              </a:defRPr>
            </a:pPr>
          </a:p>
          <a:p>
            <a:pPr>
              <a:defRPr sz="7500">
                <a:latin typeface="Arial Narrow"/>
                <a:ea typeface="Arial Narrow"/>
                <a:cs typeface="Arial Narrow"/>
                <a:sym typeface="Arial Narrow"/>
              </a:defRPr>
            </a:pPr>
          </a:p>
          <a:p>
            <a:pPr>
              <a:defRPr sz="7500">
                <a:latin typeface="Arial Narrow"/>
                <a:ea typeface="Arial Narrow"/>
                <a:cs typeface="Arial Narrow"/>
                <a:sym typeface="Arial Narrow"/>
              </a:defRPr>
            </a:pPr>
          </a:p>
          <a:p>
            <a:pPr>
              <a:defRPr sz="7500">
                <a:latin typeface="Arial Narrow"/>
                <a:ea typeface="Arial Narrow"/>
                <a:cs typeface="Arial Narrow"/>
                <a:sym typeface="Arial Narrow"/>
              </a:defRPr>
            </a:pPr>
          </a:p>
          <a:p>
            <a:pPr>
              <a:defRPr sz="7500">
                <a:latin typeface="Arial Narrow"/>
                <a:ea typeface="Arial Narrow"/>
                <a:cs typeface="Arial Narrow"/>
                <a:sym typeface="Arial Narrow"/>
              </a:defRPr>
            </a:pPr>
          </a:p>
          <a:p>
            <a:pPr>
              <a:defRPr sz="7500">
                <a:latin typeface="Arial Narrow"/>
                <a:ea typeface="Arial Narrow"/>
                <a:cs typeface="Arial Narrow"/>
                <a:sym typeface="Arial Narrow"/>
              </a:defRPr>
            </a:pPr>
          </a:p>
          <a:p>
            <a:pPr>
              <a:defRPr sz="7500">
                <a:latin typeface="Arial Narrow"/>
                <a:ea typeface="Arial Narrow"/>
                <a:cs typeface="Arial Narrow"/>
                <a:sym typeface="Arial Narrow"/>
              </a:defRPr>
            </a:pPr>
          </a:p>
          <a:p>
            <a:pPr>
              <a:defRPr sz="7500">
                <a:latin typeface="Arial Narrow"/>
                <a:ea typeface="Arial Narrow"/>
                <a:cs typeface="Arial Narrow"/>
                <a:sym typeface="Arial Narrow"/>
              </a:defRPr>
            </a:pPr>
            <a:r>
              <a:t>New York Jewish Life, April 4, 2017</a:t>
            </a:r>
          </a:p>
        </p:txBody>
      </p:sp>
      <p:pic>
        <p:nvPicPr>
          <p:cNvPr id="921" name="holocaustdefense#2.jpg" descr="holocaustdefense#2.jpg"/>
          <p:cNvPicPr>
            <a:picLocks noChangeAspect="1"/>
          </p:cNvPicPr>
          <p:nvPr/>
        </p:nvPicPr>
        <p:blipFill>
          <a:blip r:embed="rId2">
            <a:extLst/>
          </a:blip>
          <a:stretch>
            <a:fillRect/>
          </a:stretch>
        </p:blipFill>
        <p:spPr>
          <a:xfrm>
            <a:off x="5749925" y="797156"/>
            <a:ext cx="12542330" cy="9886488"/>
          </a:xfrm>
          <a:prstGeom prst="rect">
            <a:avLst/>
          </a:prstGeom>
          <a:ln w="12700">
            <a:miter lim="400000"/>
          </a:ln>
        </p:spPr>
      </p:pic>
    </p:spTree>
  </p:cSld>
  <p:clrMapOvr>
    <a:masterClrMapping/>
  </p:clrMapOvr>
  <p:transition xmlns:p14="http://schemas.microsoft.com/office/powerpoint/2010/main" spd="med" advClick="1"/>
</p:sld>
</file>

<file path=ppt/slides/slide3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23" name="The Dailywire, April 5, 2017"/>
          <p:cNvSpPr txBox="1"/>
          <p:nvPr>
            <p:ph type="title"/>
          </p:nvPr>
        </p:nvSpPr>
        <p:spPr>
          <a:xfrm>
            <a:off x="213010" y="357187"/>
            <a:ext cx="23852033" cy="13001626"/>
          </a:xfrm>
          <a:prstGeom prst="rect">
            <a:avLst/>
          </a:prstGeom>
        </p:spPr>
        <p:txBody>
          <a:bodyPr/>
          <a:lstStyle/>
          <a:p>
            <a:pPr/>
          </a:p>
          <a:p>
            <a:pPr/>
          </a:p>
          <a:p>
            <a:pPr/>
          </a:p>
          <a:p>
            <a:pPr/>
          </a:p>
          <a:p>
            <a:pPr/>
          </a:p>
          <a:p>
            <a:pPr>
              <a:defRPr sz="7500">
                <a:latin typeface="Arial Narrow"/>
                <a:ea typeface="Arial Narrow"/>
                <a:cs typeface="Arial Narrow"/>
                <a:sym typeface="Arial Narrow"/>
              </a:defRPr>
            </a:pPr>
            <a:r>
              <a:t>The Dailywire, April 5, 2017</a:t>
            </a:r>
          </a:p>
        </p:txBody>
      </p:sp>
      <p:pic>
        <p:nvPicPr>
          <p:cNvPr id="924" name="holocaustdefense#3.jpg" descr="holocaustdefense#3.jpg"/>
          <p:cNvPicPr>
            <a:picLocks noChangeAspect="1"/>
          </p:cNvPicPr>
          <p:nvPr/>
        </p:nvPicPr>
        <p:blipFill>
          <a:blip r:embed="rId2">
            <a:extLst/>
          </a:blip>
          <a:stretch>
            <a:fillRect/>
          </a:stretch>
        </p:blipFill>
        <p:spPr>
          <a:xfrm>
            <a:off x="3509581" y="4492625"/>
            <a:ext cx="17258891" cy="3918023"/>
          </a:xfrm>
          <a:prstGeom prst="rect">
            <a:avLst/>
          </a:prstGeom>
          <a:ln w="12700">
            <a:miter lim="400000"/>
          </a:ln>
        </p:spPr>
      </p:pic>
    </p:spTree>
  </p:cSld>
  <p:clrMapOvr>
    <a:masterClrMapping/>
  </p:clrMapOvr>
  <p:transition xmlns:p14="http://schemas.microsoft.com/office/powerpoint/2010/main" spd="med" advClick="1"/>
</p:sld>
</file>

<file path=ppt/slides/slide3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26" name="The Dailywire, April 5, 2017"/>
          <p:cNvSpPr txBox="1"/>
          <p:nvPr>
            <p:ph type="title"/>
          </p:nvPr>
        </p:nvSpPr>
        <p:spPr>
          <a:xfrm>
            <a:off x="206778" y="357187"/>
            <a:ext cx="23970444" cy="13133060"/>
          </a:xfrm>
          <a:prstGeom prst="rect">
            <a:avLst/>
          </a:prstGeom>
        </p:spPr>
        <p:txBody>
          <a:bodyPr/>
          <a:lstStyle/>
          <a:p>
            <a:pPr>
              <a:defRPr>
                <a:latin typeface="Arial Narrow"/>
                <a:ea typeface="Arial Narrow"/>
                <a:cs typeface="Arial Narrow"/>
                <a:sym typeface="Arial Narrow"/>
              </a:defRPr>
            </a:pPr>
          </a:p>
          <a:p>
            <a:pPr>
              <a:defRPr>
                <a:latin typeface="Arial Narrow"/>
                <a:ea typeface="Arial Narrow"/>
                <a:cs typeface="Arial Narrow"/>
                <a:sym typeface="Arial Narrow"/>
              </a:defRPr>
            </a:pPr>
          </a:p>
          <a:p>
            <a:pPr>
              <a:defRPr>
                <a:latin typeface="Arial Narrow"/>
                <a:ea typeface="Arial Narrow"/>
                <a:cs typeface="Arial Narrow"/>
                <a:sym typeface="Arial Narrow"/>
              </a:defRPr>
            </a:pPr>
          </a:p>
          <a:p>
            <a:pPr>
              <a:defRPr>
                <a:latin typeface="Arial Narrow"/>
                <a:ea typeface="Arial Narrow"/>
                <a:cs typeface="Arial Narrow"/>
                <a:sym typeface="Arial Narrow"/>
              </a:defRPr>
            </a:pPr>
          </a:p>
          <a:p>
            <a:pPr>
              <a:defRPr>
                <a:latin typeface="Arial Narrow"/>
                <a:ea typeface="Arial Narrow"/>
                <a:cs typeface="Arial Narrow"/>
                <a:sym typeface="Arial Narrow"/>
              </a:defRPr>
            </a:pPr>
          </a:p>
          <a:p>
            <a:pPr>
              <a:defRPr>
                <a:latin typeface="Arial Narrow"/>
                <a:ea typeface="Arial Narrow"/>
                <a:cs typeface="Arial Narrow"/>
                <a:sym typeface="Arial Narrow"/>
              </a:defRPr>
            </a:pPr>
          </a:p>
          <a:p>
            <a:pPr>
              <a:defRPr sz="7500">
                <a:latin typeface="Arial Narrow"/>
                <a:ea typeface="Arial Narrow"/>
                <a:cs typeface="Arial Narrow"/>
                <a:sym typeface="Arial Narrow"/>
              </a:defRPr>
            </a:pPr>
            <a:r>
              <a:t>The Dailywire, April 5, 2017</a:t>
            </a:r>
          </a:p>
        </p:txBody>
      </p:sp>
      <p:pic>
        <p:nvPicPr>
          <p:cNvPr id="927" name="holocaustdefense#5.jpg" descr="holocaustdefense#5.jpg"/>
          <p:cNvPicPr>
            <a:picLocks noChangeAspect="1"/>
          </p:cNvPicPr>
          <p:nvPr/>
        </p:nvPicPr>
        <p:blipFill>
          <a:blip r:embed="rId2">
            <a:extLst/>
          </a:blip>
          <a:stretch>
            <a:fillRect/>
          </a:stretch>
        </p:blipFill>
        <p:spPr>
          <a:xfrm>
            <a:off x="4502150" y="2208212"/>
            <a:ext cx="14603608" cy="8140289"/>
          </a:xfrm>
          <a:prstGeom prst="rect">
            <a:avLst/>
          </a:prstGeom>
          <a:ln w="12700">
            <a:miter lim="400000"/>
          </a:ln>
        </p:spPr>
      </p:pic>
    </p:spTree>
  </p:cSld>
  <p:clrMapOvr>
    <a:masterClrMapping/>
  </p:clrMapOvr>
  <p:transition xmlns:p14="http://schemas.microsoft.com/office/powerpoint/2010/main" spd="med" advClick="1"/>
</p:sld>
</file>

<file path=ppt/slides/slide3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29" name="The Dailywire, April 5, 2017"/>
          <p:cNvSpPr txBox="1"/>
          <p:nvPr>
            <p:ph type="title"/>
          </p:nvPr>
        </p:nvSpPr>
        <p:spPr>
          <a:xfrm>
            <a:off x="237845" y="357187"/>
            <a:ext cx="23793061" cy="13001626"/>
          </a:xfrm>
          <a:prstGeom prst="rect">
            <a:avLst/>
          </a:prstGeom>
        </p:spPr>
        <p:txBody>
          <a:bodyPr/>
          <a:lstStyle/>
          <a:p>
            <a:pPr>
              <a:defRPr sz="7500">
                <a:latin typeface="Arial Narrow"/>
                <a:ea typeface="Arial Narrow"/>
                <a:cs typeface="Arial Narrow"/>
                <a:sym typeface="Arial Narrow"/>
              </a:defRPr>
            </a:pPr>
          </a:p>
          <a:p>
            <a:pPr>
              <a:defRPr sz="7500">
                <a:latin typeface="Arial Narrow"/>
                <a:ea typeface="Arial Narrow"/>
                <a:cs typeface="Arial Narrow"/>
                <a:sym typeface="Arial Narrow"/>
              </a:defRPr>
            </a:pPr>
          </a:p>
          <a:p>
            <a:pPr>
              <a:defRPr sz="7500">
                <a:latin typeface="Arial Narrow"/>
                <a:ea typeface="Arial Narrow"/>
                <a:cs typeface="Arial Narrow"/>
                <a:sym typeface="Arial Narrow"/>
              </a:defRPr>
            </a:pPr>
          </a:p>
          <a:p>
            <a:pPr>
              <a:defRPr sz="7500">
                <a:latin typeface="Arial Narrow"/>
                <a:ea typeface="Arial Narrow"/>
                <a:cs typeface="Arial Narrow"/>
                <a:sym typeface="Arial Narrow"/>
              </a:defRPr>
            </a:pPr>
          </a:p>
          <a:p>
            <a:pPr>
              <a:defRPr sz="7500">
                <a:latin typeface="Arial Narrow"/>
                <a:ea typeface="Arial Narrow"/>
                <a:cs typeface="Arial Narrow"/>
                <a:sym typeface="Arial Narrow"/>
              </a:defRPr>
            </a:pPr>
          </a:p>
          <a:p>
            <a:pPr>
              <a:defRPr sz="7500">
                <a:latin typeface="Arial Narrow"/>
                <a:ea typeface="Arial Narrow"/>
                <a:cs typeface="Arial Narrow"/>
                <a:sym typeface="Arial Narrow"/>
              </a:defRPr>
            </a:pPr>
          </a:p>
          <a:p>
            <a:pPr>
              <a:defRPr sz="7500">
                <a:latin typeface="Arial Narrow"/>
                <a:ea typeface="Arial Narrow"/>
                <a:cs typeface="Arial Narrow"/>
                <a:sym typeface="Arial Narrow"/>
              </a:defRPr>
            </a:pPr>
          </a:p>
          <a:p>
            <a:pPr>
              <a:defRPr sz="7500">
                <a:latin typeface="Arial Narrow"/>
                <a:ea typeface="Arial Narrow"/>
                <a:cs typeface="Arial Narrow"/>
                <a:sym typeface="Arial Narrow"/>
              </a:defRPr>
            </a:pPr>
          </a:p>
          <a:p>
            <a:pPr>
              <a:defRPr sz="7500">
                <a:latin typeface="Arial Narrow"/>
                <a:ea typeface="Arial Narrow"/>
                <a:cs typeface="Arial Narrow"/>
                <a:sym typeface="Arial Narrow"/>
              </a:defRPr>
            </a:pPr>
            <a:r>
              <a:t>The Dailywire, April 5, 2017</a:t>
            </a:r>
          </a:p>
        </p:txBody>
      </p:sp>
      <p:pic>
        <p:nvPicPr>
          <p:cNvPr id="930" name="holocaustdefense#6.jpg" descr="holocaustdefense#6.jpg"/>
          <p:cNvPicPr>
            <a:picLocks noChangeAspect="1"/>
          </p:cNvPicPr>
          <p:nvPr/>
        </p:nvPicPr>
        <p:blipFill>
          <a:blip r:embed="rId2">
            <a:extLst/>
          </a:blip>
          <a:stretch>
            <a:fillRect/>
          </a:stretch>
        </p:blipFill>
        <p:spPr>
          <a:xfrm>
            <a:off x="3738743" y="2586037"/>
            <a:ext cx="16791266" cy="7120905"/>
          </a:xfrm>
          <a:prstGeom prst="rect">
            <a:avLst/>
          </a:prstGeom>
          <a:ln w="12700">
            <a:miter lim="400000"/>
          </a:ln>
        </p:spPr>
      </p:pic>
    </p:spTree>
  </p:cSld>
  <p:clrMapOvr>
    <a:masterClrMapping/>
  </p:clrMapOvr>
  <p:transition xmlns:p14="http://schemas.microsoft.com/office/powerpoint/2010/main" spd="med" advClick="1"/>
</p:sld>
</file>

<file path=ppt/slides/slide3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32" name="The Dailywire, April 5, 2017"/>
          <p:cNvSpPr txBox="1"/>
          <p:nvPr>
            <p:ph type="title"/>
          </p:nvPr>
        </p:nvSpPr>
        <p:spPr>
          <a:xfrm>
            <a:off x="254403" y="357187"/>
            <a:ext cx="23875194" cy="13127944"/>
          </a:xfrm>
          <a:prstGeom prst="rect">
            <a:avLst/>
          </a:prstGeom>
        </p:spPr>
        <p:txBody>
          <a:bodyPr/>
          <a:lstStyle/>
          <a:p>
            <a:pPr/>
          </a:p>
          <a:p>
            <a:pPr/>
          </a:p>
          <a:p>
            <a:pPr/>
          </a:p>
          <a:p>
            <a:pPr/>
          </a:p>
          <a:p>
            <a:pPr/>
          </a:p>
          <a:p>
            <a:pPr/>
          </a:p>
          <a:p>
            <a:pPr>
              <a:defRPr sz="7500">
                <a:latin typeface="Arial Narrow"/>
                <a:ea typeface="Arial Narrow"/>
                <a:cs typeface="Arial Narrow"/>
                <a:sym typeface="Arial Narrow"/>
              </a:defRPr>
            </a:pPr>
            <a:r>
              <a:t>The Dailywire, April 5, 2017</a:t>
            </a:r>
          </a:p>
        </p:txBody>
      </p:sp>
      <p:pic>
        <p:nvPicPr>
          <p:cNvPr id="933" name="holocaustdefense#7.jpg" descr="holocaustdefense#7.jpg"/>
          <p:cNvPicPr>
            <a:picLocks noChangeAspect="1"/>
          </p:cNvPicPr>
          <p:nvPr/>
        </p:nvPicPr>
        <p:blipFill>
          <a:blip r:embed="rId2">
            <a:extLst/>
          </a:blip>
          <a:stretch>
            <a:fillRect/>
          </a:stretch>
        </p:blipFill>
        <p:spPr>
          <a:xfrm>
            <a:off x="4336693" y="3028950"/>
            <a:ext cx="15710614" cy="6791669"/>
          </a:xfrm>
          <a:prstGeom prst="rect">
            <a:avLst/>
          </a:prstGeom>
          <a:ln w="12700">
            <a:miter lim="400000"/>
          </a:ln>
        </p:spPr>
      </p:pic>
    </p:spTree>
  </p:cSld>
  <p:clrMapOvr>
    <a:masterClrMapping/>
  </p:clrMapOvr>
  <p:transition xmlns:p14="http://schemas.microsoft.com/office/powerpoint/2010/main" spd="med" advClick="1"/>
</p:sld>
</file>

<file path=ppt/slides/slide3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35" name="Los Angeles Times, January 27, 2002"/>
          <p:cNvSpPr txBox="1"/>
          <p:nvPr>
            <p:ph type="title"/>
          </p:nvPr>
        </p:nvSpPr>
        <p:spPr>
          <a:xfrm>
            <a:off x="292912" y="357187"/>
            <a:ext cx="23798176" cy="13001626"/>
          </a:xfrm>
          <a:prstGeom prst="rect">
            <a:avLst/>
          </a:prstGeom>
        </p:spPr>
        <p:txBody>
          <a:bodyPr/>
          <a:lstStyle/>
          <a:p>
            <a:pPr/>
          </a:p>
          <a:p>
            <a:pPr/>
          </a:p>
          <a:p>
            <a:pPr/>
          </a:p>
          <a:p>
            <a:pPr/>
          </a:p>
          <a:p>
            <a:pPr/>
          </a:p>
          <a:p>
            <a:pPr/>
          </a:p>
          <a:p>
            <a:pPr>
              <a:defRPr sz="7500">
                <a:latin typeface="Arial Narrow"/>
                <a:ea typeface="Arial Narrow"/>
                <a:cs typeface="Arial Narrow"/>
                <a:sym typeface="Arial Narrow"/>
              </a:defRPr>
            </a:pPr>
            <a:r>
              <a:t>Los Angeles Times, January 27, 2002</a:t>
            </a:r>
          </a:p>
        </p:txBody>
      </p:sp>
      <p:pic>
        <p:nvPicPr>
          <p:cNvPr id="936" name="holocaustdefense#10.jpg" descr="holocaustdefense#10.jpg"/>
          <p:cNvPicPr>
            <a:picLocks noChangeAspect="1"/>
          </p:cNvPicPr>
          <p:nvPr/>
        </p:nvPicPr>
        <p:blipFill>
          <a:blip r:embed="rId2">
            <a:extLst/>
          </a:blip>
          <a:stretch>
            <a:fillRect/>
          </a:stretch>
        </p:blipFill>
        <p:spPr>
          <a:xfrm>
            <a:off x="2669609" y="2375713"/>
            <a:ext cx="19044782" cy="6729374"/>
          </a:xfrm>
          <a:prstGeom prst="rect">
            <a:avLst/>
          </a:prstGeom>
          <a:ln w="12700">
            <a:miter lim="400000"/>
          </a:ln>
        </p:spPr>
      </p:pic>
    </p:spTree>
  </p:cSld>
  <p:clrMapOvr>
    <a:masterClrMapping/>
  </p:clrMapOvr>
  <p:transition xmlns:p14="http://schemas.microsoft.com/office/powerpoint/2010/main" spd="med" advClick="1"/>
</p:sld>
</file>

<file path=ppt/slides/slide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5" name="4. Teach the importance of group consensus and…"/>
          <p:cNvSpPr txBox="1"/>
          <p:nvPr>
            <p:ph type="title"/>
          </p:nvPr>
        </p:nvSpPr>
        <p:spPr>
          <a:xfrm>
            <a:off x="196267" y="357187"/>
            <a:ext cx="23307136" cy="13001626"/>
          </a:xfrm>
          <a:prstGeom prst="rect">
            <a:avLst/>
          </a:prstGeom>
        </p:spPr>
        <p:txBody>
          <a:bodyPr/>
          <a:lstStyle/>
          <a:p>
            <a:pPr algn="l">
              <a:defRPr sz="9000">
                <a:latin typeface="Arial Narrow"/>
                <a:ea typeface="Arial Narrow"/>
                <a:cs typeface="Arial Narrow"/>
                <a:sym typeface="Arial Narrow"/>
              </a:defRPr>
            </a:pPr>
          </a:p>
          <a:p>
            <a:pPr algn="l">
              <a:defRPr sz="9000">
                <a:latin typeface="Arial Narrow"/>
                <a:ea typeface="Arial Narrow"/>
                <a:cs typeface="Arial Narrow"/>
                <a:sym typeface="Arial Narrow"/>
              </a:defRPr>
            </a:pPr>
            <a:r>
              <a:t>  4. Teach the importance of group consensus and        </a:t>
            </a:r>
          </a:p>
          <a:p>
            <a:pPr algn="l">
              <a:defRPr sz="9000">
                <a:latin typeface="Arial Narrow"/>
                <a:ea typeface="Arial Narrow"/>
                <a:cs typeface="Arial Narrow"/>
                <a:sym typeface="Arial Narrow"/>
              </a:defRPr>
            </a:pPr>
            <a:r>
              <a:t>      collectivism, and the danger &amp; consequences </a:t>
            </a:r>
          </a:p>
          <a:p>
            <a:pPr algn="l">
              <a:defRPr sz="9000">
                <a:latin typeface="Arial Narrow"/>
                <a:ea typeface="Arial Narrow"/>
                <a:cs typeface="Arial Narrow"/>
                <a:sym typeface="Arial Narrow"/>
              </a:defRPr>
            </a:pPr>
            <a:r>
              <a:t>      of individuality. </a:t>
            </a:r>
          </a:p>
        </p:txBody>
      </p:sp>
    </p:spTree>
  </p:cSld>
  <p:clrMapOvr>
    <a:masterClrMapping/>
  </p:clrMapOvr>
  <p:transition xmlns:p14="http://schemas.microsoft.com/office/powerpoint/2010/main" spd="med" advClick="1"/>
</p:sld>
</file>

<file path=ppt/slides/slide3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38" name="Los Angeles Times, January 27, 2002"/>
          <p:cNvSpPr txBox="1"/>
          <p:nvPr>
            <p:ph type="title"/>
          </p:nvPr>
        </p:nvSpPr>
        <p:spPr>
          <a:xfrm>
            <a:off x="166501" y="357187"/>
            <a:ext cx="23902728" cy="13188312"/>
          </a:xfrm>
          <a:prstGeom prst="rect">
            <a:avLst/>
          </a:prstGeom>
        </p:spPr>
        <p:txBody>
          <a:bodyPr/>
          <a:lstStyle/>
          <a:p>
            <a:pPr/>
          </a:p>
          <a:p>
            <a:pPr/>
          </a:p>
          <a:p>
            <a:pPr/>
          </a:p>
          <a:p>
            <a:pPr/>
          </a:p>
          <a:p>
            <a:pPr/>
          </a:p>
          <a:p>
            <a:pPr>
              <a:defRPr sz="7500">
                <a:latin typeface="Arial Narrow"/>
                <a:ea typeface="Arial Narrow"/>
                <a:cs typeface="Arial Narrow"/>
                <a:sym typeface="Arial Narrow"/>
              </a:defRPr>
            </a:pPr>
            <a:r>
              <a:t>Los Angeles Times, January 27, 2002</a:t>
            </a:r>
          </a:p>
        </p:txBody>
      </p:sp>
      <p:pic>
        <p:nvPicPr>
          <p:cNvPr id="939" name="holocaustdefense#8.jpg" descr="holocaustdefense#8.jpg"/>
          <p:cNvPicPr>
            <a:picLocks noChangeAspect="1"/>
          </p:cNvPicPr>
          <p:nvPr/>
        </p:nvPicPr>
        <p:blipFill>
          <a:blip r:embed="rId2">
            <a:extLst/>
          </a:blip>
          <a:stretch>
            <a:fillRect/>
          </a:stretch>
        </p:blipFill>
        <p:spPr>
          <a:xfrm>
            <a:off x="1816100" y="4368800"/>
            <a:ext cx="21344086" cy="3476607"/>
          </a:xfrm>
          <a:prstGeom prst="rect">
            <a:avLst/>
          </a:prstGeom>
          <a:ln w="12700">
            <a:miter lim="400000"/>
          </a:ln>
        </p:spPr>
      </p:pic>
    </p:spTree>
  </p:cSld>
  <p:clrMapOvr>
    <a:masterClrMapping/>
  </p:clrMapOvr>
  <p:transition xmlns:p14="http://schemas.microsoft.com/office/powerpoint/2010/main" spd="med" advClick="1"/>
</p:sld>
</file>

<file path=ppt/slides/slide3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41" name="aish.com, October 6, 2003"/>
          <p:cNvSpPr txBox="1"/>
          <p:nvPr>
            <p:ph type="title"/>
          </p:nvPr>
        </p:nvSpPr>
        <p:spPr>
          <a:xfrm>
            <a:off x="286122" y="357187"/>
            <a:ext cx="23811756" cy="13234542"/>
          </a:xfrm>
          <a:prstGeom prst="rect">
            <a:avLst/>
          </a:prstGeom>
        </p:spPr>
        <p:txBody>
          <a:bodyPr/>
          <a:lstStyle/>
          <a:p>
            <a:pPr/>
          </a:p>
          <a:p>
            <a:pPr/>
          </a:p>
          <a:p>
            <a:pPr/>
          </a:p>
          <a:p>
            <a:pPr/>
          </a:p>
          <a:p>
            <a:pPr>
              <a:defRPr sz="7500">
                <a:latin typeface="Arial Narrow"/>
                <a:ea typeface="Arial Narrow"/>
                <a:cs typeface="Arial Narrow"/>
                <a:sym typeface="Arial Narrow"/>
              </a:defRPr>
            </a:pPr>
          </a:p>
          <a:p>
            <a:pPr>
              <a:defRPr sz="7500">
                <a:latin typeface="Arial Narrow"/>
                <a:ea typeface="Arial Narrow"/>
                <a:cs typeface="Arial Narrow"/>
                <a:sym typeface="Arial Narrow"/>
              </a:defRPr>
            </a:pPr>
          </a:p>
          <a:p>
            <a:pPr>
              <a:defRPr sz="7500">
                <a:latin typeface="Arial Narrow"/>
                <a:ea typeface="Arial Narrow"/>
                <a:cs typeface="Arial Narrow"/>
                <a:sym typeface="Arial Narrow"/>
              </a:defRPr>
            </a:pPr>
            <a:r>
              <a:t>aish.com, October 6, 2003</a:t>
            </a:r>
          </a:p>
        </p:txBody>
      </p:sp>
      <p:pic>
        <p:nvPicPr>
          <p:cNvPr id="942" name="holocaustdefense#11.jpg" descr="holocaustdefense#11.jpg"/>
          <p:cNvPicPr>
            <a:picLocks noChangeAspect="1"/>
          </p:cNvPicPr>
          <p:nvPr/>
        </p:nvPicPr>
        <p:blipFill>
          <a:blip r:embed="rId2">
            <a:extLst/>
          </a:blip>
          <a:stretch>
            <a:fillRect/>
          </a:stretch>
        </p:blipFill>
        <p:spPr>
          <a:xfrm>
            <a:off x="2679700" y="2489200"/>
            <a:ext cx="18509699" cy="5795735"/>
          </a:xfrm>
          <a:prstGeom prst="rect">
            <a:avLst/>
          </a:prstGeom>
          <a:ln w="12700">
            <a:miter lim="400000"/>
          </a:ln>
        </p:spPr>
      </p:pic>
    </p:spTree>
  </p:cSld>
  <p:clrMapOvr>
    <a:masterClrMapping/>
  </p:clrMapOvr>
  <p:transition xmlns:p14="http://schemas.microsoft.com/office/powerpoint/2010/main" spd="med" advClick="1"/>
</p:sld>
</file>

<file path=ppt/slides/slide3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44" name="aish.com, October 6, 2003"/>
          <p:cNvSpPr txBox="1"/>
          <p:nvPr>
            <p:ph type="title"/>
          </p:nvPr>
        </p:nvSpPr>
        <p:spPr>
          <a:xfrm>
            <a:off x="240357" y="357187"/>
            <a:ext cx="23903286" cy="13217613"/>
          </a:xfrm>
          <a:prstGeom prst="rect">
            <a:avLst/>
          </a:prstGeom>
        </p:spPr>
        <p:txBody>
          <a:bodyPr/>
          <a:lstStyle/>
          <a:p>
            <a:pPr defTabSz="813315">
              <a:defRPr sz="7425">
                <a:latin typeface="Arial Narrow"/>
                <a:ea typeface="Arial Narrow"/>
                <a:cs typeface="Arial Narrow"/>
                <a:sym typeface="Arial Narrow"/>
              </a:defRPr>
            </a:pPr>
          </a:p>
          <a:p>
            <a:pPr defTabSz="813315">
              <a:defRPr sz="7425">
                <a:latin typeface="Arial Narrow"/>
                <a:ea typeface="Arial Narrow"/>
                <a:cs typeface="Arial Narrow"/>
                <a:sym typeface="Arial Narrow"/>
              </a:defRPr>
            </a:pPr>
          </a:p>
          <a:p>
            <a:pPr defTabSz="813315">
              <a:defRPr sz="7425">
                <a:latin typeface="Arial Narrow"/>
                <a:ea typeface="Arial Narrow"/>
                <a:cs typeface="Arial Narrow"/>
                <a:sym typeface="Arial Narrow"/>
              </a:defRPr>
            </a:pPr>
          </a:p>
          <a:p>
            <a:pPr defTabSz="813315">
              <a:defRPr sz="7425">
                <a:latin typeface="Arial Narrow"/>
                <a:ea typeface="Arial Narrow"/>
                <a:cs typeface="Arial Narrow"/>
                <a:sym typeface="Arial Narrow"/>
              </a:defRPr>
            </a:pPr>
          </a:p>
          <a:p>
            <a:pPr defTabSz="813315">
              <a:defRPr sz="7425">
                <a:latin typeface="Arial Narrow"/>
                <a:ea typeface="Arial Narrow"/>
                <a:cs typeface="Arial Narrow"/>
                <a:sym typeface="Arial Narrow"/>
              </a:defRPr>
            </a:pPr>
          </a:p>
          <a:p>
            <a:pPr defTabSz="813315">
              <a:defRPr sz="7425">
                <a:latin typeface="Arial Narrow"/>
                <a:ea typeface="Arial Narrow"/>
                <a:cs typeface="Arial Narrow"/>
                <a:sym typeface="Arial Narrow"/>
              </a:defRPr>
            </a:pPr>
          </a:p>
          <a:p>
            <a:pPr defTabSz="813315">
              <a:defRPr sz="7425">
                <a:latin typeface="Arial Narrow"/>
                <a:ea typeface="Arial Narrow"/>
                <a:cs typeface="Arial Narrow"/>
                <a:sym typeface="Arial Narrow"/>
              </a:defRPr>
            </a:pPr>
          </a:p>
          <a:p>
            <a:pPr defTabSz="813315">
              <a:defRPr sz="7425">
                <a:latin typeface="Arial Narrow"/>
                <a:ea typeface="Arial Narrow"/>
                <a:cs typeface="Arial Narrow"/>
                <a:sym typeface="Arial Narrow"/>
              </a:defRPr>
            </a:pPr>
          </a:p>
          <a:p>
            <a:pPr defTabSz="813315">
              <a:defRPr sz="7425">
                <a:latin typeface="Arial Narrow"/>
                <a:ea typeface="Arial Narrow"/>
                <a:cs typeface="Arial Narrow"/>
                <a:sym typeface="Arial Narrow"/>
              </a:defRPr>
            </a:pPr>
          </a:p>
          <a:p>
            <a:pPr defTabSz="813315">
              <a:defRPr sz="7425">
                <a:latin typeface="Arial Narrow"/>
                <a:ea typeface="Arial Narrow"/>
                <a:cs typeface="Arial Narrow"/>
                <a:sym typeface="Arial Narrow"/>
              </a:defRPr>
            </a:pPr>
          </a:p>
          <a:p>
            <a:pPr defTabSz="813315">
              <a:defRPr sz="7425">
                <a:latin typeface="Arial Narrow"/>
                <a:ea typeface="Arial Narrow"/>
                <a:cs typeface="Arial Narrow"/>
                <a:sym typeface="Arial Narrow"/>
              </a:defRPr>
            </a:pPr>
          </a:p>
          <a:p>
            <a:pPr defTabSz="813315">
              <a:defRPr sz="7425">
                <a:latin typeface="Arial Narrow"/>
                <a:ea typeface="Arial Narrow"/>
                <a:cs typeface="Arial Narrow"/>
                <a:sym typeface="Arial Narrow"/>
              </a:defRPr>
            </a:pPr>
            <a:r>
              <a:t>aish.com, October 6, 2003</a:t>
            </a:r>
          </a:p>
        </p:txBody>
      </p:sp>
      <p:pic>
        <p:nvPicPr>
          <p:cNvPr id="945" name="holocaustdefense#12.jpg" descr="holocaustdefense#12.jpg"/>
          <p:cNvPicPr>
            <a:picLocks noChangeAspect="1"/>
          </p:cNvPicPr>
          <p:nvPr/>
        </p:nvPicPr>
        <p:blipFill>
          <a:blip r:embed="rId2">
            <a:extLst/>
          </a:blip>
          <a:stretch>
            <a:fillRect/>
          </a:stretch>
        </p:blipFill>
        <p:spPr>
          <a:xfrm>
            <a:off x="2040281" y="34089"/>
            <a:ext cx="20303438" cy="12464463"/>
          </a:xfrm>
          <a:prstGeom prst="rect">
            <a:avLst/>
          </a:prstGeom>
          <a:ln w="12700">
            <a:miter lim="400000"/>
          </a:ln>
        </p:spPr>
      </p:pic>
    </p:spTree>
  </p:cSld>
  <p:clrMapOvr>
    <a:masterClrMapping/>
  </p:clrMapOvr>
  <p:transition xmlns:p14="http://schemas.microsoft.com/office/powerpoint/2010/main" spd="med" advClick="1"/>
</p:sld>
</file>

<file path=ppt/slides/slide3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47" name="Joseph Fletcher “Father of Situational Ethics”"/>
          <p:cNvSpPr txBox="1"/>
          <p:nvPr>
            <p:ph type="title"/>
          </p:nvPr>
        </p:nvSpPr>
        <p:spPr>
          <a:xfrm>
            <a:off x="298493" y="357187"/>
            <a:ext cx="23787014" cy="13001626"/>
          </a:xfrm>
          <a:prstGeom prst="rect">
            <a:avLst/>
          </a:prstGeom>
        </p:spPr>
        <p:txBody>
          <a:bodyPr/>
          <a:lstStyle/>
          <a:p>
            <a:pPr/>
          </a:p>
          <a:p>
            <a:pPr/>
          </a:p>
          <a:p>
            <a:pPr/>
          </a:p>
          <a:p>
            <a:pPr/>
          </a:p>
          <a:p>
            <a:pPr/>
          </a:p>
          <a:p>
            <a:pPr/>
            <a:r>
              <a:rPr sz="9000">
                <a:latin typeface="Arial Narrow"/>
                <a:ea typeface="Arial Narrow"/>
                <a:cs typeface="Arial Narrow"/>
                <a:sym typeface="Arial Narrow"/>
              </a:rPr>
              <a:t>Joseph Fletcher</a:t>
            </a:r>
            <a:br>
              <a:rPr sz="9000">
                <a:latin typeface="Arial Narrow"/>
                <a:ea typeface="Arial Narrow"/>
                <a:cs typeface="Arial Narrow"/>
                <a:sym typeface="Arial Narrow"/>
              </a:rPr>
            </a:br>
            <a:r>
              <a:rPr sz="9000">
                <a:latin typeface="Arial Narrow"/>
                <a:ea typeface="Arial Narrow"/>
                <a:cs typeface="Arial Narrow"/>
                <a:sym typeface="Arial Narrow"/>
              </a:rPr>
              <a:t>“Father of Situational Ethics”</a:t>
            </a:r>
            <a:r>
              <a:t> </a:t>
            </a:r>
          </a:p>
        </p:txBody>
      </p:sp>
      <p:pic>
        <p:nvPicPr>
          <p:cNvPr id="948" name="Joe Fletcher.jpg" descr="Joe Fletcher.jpg"/>
          <p:cNvPicPr>
            <a:picLocks noChangeAspect="1"/>
          </p:cNvPicPr>
          <p:nvPr/>
        </p:nvPicPr>
        <p:blipFill>
          <a:blip r:embed="rId2">
            <a:extLst/>
          </a:blip>
          <a:stretch>
            <a:fillRect/>
          </a:stretch>
        </p:blipFill>
        <p:spPr>
          <a:xfrm>
            <a:off x="8088312" y="1057275"/>
            <a:ext cx="7748420" cy="8244318"/>
          </a:xfrm>
          <a:prstGeom prst="rect">
            <a:avLst/>
          </a:prstGeom>
          <a:ln w="12700">
            <a:miter lim="400000"/>
          </a:ln>
        </p:spPr>
      </p:pic>
    </p:spTree>
  </p:cSld>
  <p:clrMapOvr>
    <a:masterClrMapping/>
  </p:clrMapOvr>
  <p:transition xmlns:p14="http://schemas.microsoft.com/office/powerpoint/2010/main" spd="med" advClick="1"/>
</p:sld>
</file>

<file path=ppt/slides/slide3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50" name="Published in 1966"/>
          <p:cNvSpPr txBox="1"/>
          <p:nvPr>
            <p:ph type="title"/>
          </p:nvPr>
        </p:nvSpPr>
        <p:spPr>
          <a:xfrm>
            <a:off x="65205" y="484187"/>
            <a:ext cx="23872590" cy="13001626"/>
          </a:xfrm>
          <a:prstGeom prst="rect">
            <a:avLst/>
          </a:prstGeom>
        </p:spPr>
        <p:txBody>
          <a:bodyPr/>
          <a:lstStyle/>
          <a:p>
            <a:pPr/>
          </a:p>
          <a:p>
            <a:pPr/>
          </a:p>
          <a:p>
            <a:pPr/>
          </a:p>
          <a:p>
            <a:pPr/>
          </a:p>
          <a:p>
            <a:pPr/>
          </a:p>
          <a:p>
            <a:pPr>
              <a:defRPr sz="7500">
                <a:latin typeface="Arial Narrow"/>
                <a:ea typeface="Arial Narrow"/>
                <a:cs typeface="Arial Narrow"/>
                <a:sym typeface="Arial Narrow"/>
              </a:defRPr>
            </a:pPr>
            <a:r>
              <a:t>Published in 1966 </a:t>
            </a:r>
          </a:p>
        </p:txBody>
      </p:sp>
      <p:pic>
        <p:nvPicPr>
          <p:cNvPr id="951" name="Joefletcher#1.jpg" descr="Joefletcher#1.jpg"/>
          <p:cNvPicPr>
            <a:picLocks noChangeAspect="1"/>
          </p:cNvPicPr>
          <p:nvPr/>
        </p:nvPicPr>
        <p:blipFill>
          <a:blip r:embed="rId2">
            <a:extLst/>
          </a:blip>
          <a:stretch>
            <a:fillRect/>
          </a:stretch>
        </p:blipFill>
        <p:spPr>
          <a:xfrm>
            <a:off x="8451461" y="718082"/>
            <a:ext cx="6730474" cy="9727081"/>
          </a:xfrm>
          <a:prstGeom prst="rect">
            <a:avLst/>
          </a:prstGeom>
          <a:ln w="12700">
            <a:miter lim="400000"/>
          </a:ln>
        </p:spPr>
      </p:pic>
    </p:spTree>
  </p:cSld>
  <p:clrMapOvr>
    <a:masterClrMapping/>
  </p:clrMapOvr>
  <p:transition xmlns:p14="http://schemas.microsoft.com/office/powerpoint/2010/main" spd="med" advClick="1"/>
</p:sld>
</file>

<file path=ppt/slides/slide3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53" name="Joseph Fletcher:…"/>
          <p:cNvSpPr txBox="1"/>
          <p:nvPr>
            <p:ph type="title"/>
          </p:nvPr>
        </p:nvSpPr>
        <p:spPr>
          <a:xfrm>
            <a:off x="319143" y="357187"/>
            <a:ext cx="23745714" cy="13001626"/>
          </a:xfrm>
          <a:prstGeom prst="rect">
            <a:avLst/>
          </a:prstGeom>
        </p:spPr>
        <p:txBody>
          <a:bodyPr/>
          <a:lstStyle/>
          <a:p>
            <a:pPr defTabSz="583287">
              <a:defRPr b="1" sz="7951">
                <a:solidFill>
                  <a:srgbClr val="FFD479"/>
                </a:solidFill>
                <a:latin typeface="Helvetica Neue"/>
                <a:ea typeface="Helvetica Neue"/>
                <a:cs typeface="Helvetica Neue"/>
                <a:sym typeface="Helvetica Neue"/>
              </a:defRPr>
            </a:pPr>
            <a:r>
              <a:rPr sz="6390">
                <a:latin typeface="Arial Narrow"/>
                <a:ea typeface="Arial Narrow"/>
                <a:cs typeface="Arial Narrow"/>
                <a:sym typeface="Arial Narrow"/>
              </a:rPr>
              <a:t>Joseph Fletcher: </a:t>
            </a:r>
            <a:endParaRPr sz="6390">
              <a:latin typeface="Arial Narrow"/>
              <a:ea typeface="Arial Narrow"/>
              <a:cs typeface="Arial Narrow"/>
              <a:sym typeface="Arial Narrow"/>
            </a:endParaRPr>
          </a:p>
          <a:p>
            <a:pPr defTabSz="583287">
              <a:defRPr sz="7951"/>
            </a:pPr>
            <a:endParaRPr sz="6390">
              <a:latin typeface="Arial Narrow"/>
              <a:ea typeface="Arial Narrow"/>
              <a:cs typeface="Arial Narrow"/>
              <a:sym typeface="Arial Narrow"/>
            </a:endParaRPr>
          </a:p>
          <a:p>
            <a:pPr defTabSz="583287">
              <a:defRPr sz="7951"/>
            </a:pPr>
            <a:r>
              <a:rPr sz="6390">
                <a:latin typeface="Arial Narrow"/>
                <a:ea typeface="Arial Narrow"/>
                <a:cs typeface="Arial Narrow"/>
                <a:sym typeface="Arial Narrow"/>
              </a:rPr>
              <a:t>Episcopalian Priest Who Later Became An Atheist </a:t>
            </a:r>
            <a:endParaRPr sz="6390">
              <a:latin typeface="Arial Narrow"/>
              <a:ea typeface="Arial Narrow"/>
              <a:cs typeface="Arial Narrow"/>
              <a:sym typeface="Arial Narrow"/>
            </a:endParaRPr>
          </a:p>
          <a:p>
            <a:pPr defTabSz="583287">
              <a:defRPr sz="7951"/>
            </a:pPr>
            <a:endParaRPr sz="6390">
              <a:latin typeface="Arial Narrow"/>
              <a:ea typeface="Arial Narrow"/>
              <a:cs typeface="Arial Narrow"/>
              <a:sym typeface="Arial Narrow"/>
            </a:endParaRPr>
          </a:p>
          <a:p>
            <a:pPr defTabSz="324611">
              <a:defRPr sz="1420">
                <a:latin typeface="Helvetica"/>
                <a:ea typeface="Helvetica"/>
                <a:cs typeface="Helvetica"/>
                <a:sym typeface="Helvetica"/>
              </a:defRPr>
            </a:pPr>
            <a:r>
              <a:rPr sz="6390">
                <a:latin typeface="Arial Narrow"/>
                <a:ea typeface="Arial Narrow"/>
                <a:cs typeface="Arial Narrow"/>
                <a:sym typeface="Arial Narrow"/>
              </a:rPr>
              <a:t>Active in the Euthanasia Society of America and the American Eugenics Society </a:t>
            </a:r>
            <a:endParaRPr sz="6390">
              <a:latin typeface="Arial Narrow"/>
              <a:ea typeface="Arial Narrow"/>
              <a:cs typeface="Arial Narrow"/>
              <a:sym typeface="Arial Narrow"/>
            </a:endParaRPr>
          </a:p>
          <a:p>
            <a:pPr defTabSz="324611">
              <a:defRPr sz="1420">
                <a:latin typeface="Helvetica"/>
                <a:ea typeface="Helvetica"/>
                <a:cs typeface="Helvetica"/>
                <a:sym typeface="Helvetica"/>
              </a:defRPr>
            </a:pPr>
            <a:endParaRPr sz="6390">
              <a:latin typeface="Arial Narrow"/>
              <a:ea typeface="Arial Narrow"/>
              <a:cs typeface="Arial Narrow"/>
              <a:sym typeface="Arial Narrow"/>
            </a:endParaRPr>
          </a:p>
          <a:p>
            <a:pPr defTabSz="324611">
              <a:defRPr sz="1420">
                <a:latin typeface="Helvetica"/>
                <a:ea typeface="Helvetica"/>
                <a:cs typeface="Helvetica"/>
                <a:sym typeface="Helvetica"/>
              </a:defRPr>
            </a:pPr>
            <a:r>
              <a:rPr sz="6390">
                <a:latin typeface="Arial Narrow"/>
                <a:ea typeface="Arial Narrow"/>
                <a:cs typeface="Arial Narrow"/>
                <a:sym typeface="Arial Narrow"/>
              </a:rPr>
              <a:t>Signed the Humanist Manifesto II in 1973</a:t>
            </a:r>
            <a:endParaRPr sz="6390">
              <a:latin typeface="Arial Narrow"/>
              <a:ea typeface="Arial Narrow"/>
              <a:cs typeface="Arial Narrow"/>
              <a:sym typeface="Arial Narrow"/>
            </a:endParaRPr>
          </a:p>
          <a:p>
            <a:pPr defTabSz="324611">
              <a:defRPr sz="1420">
                <a:latin typeface="Helvetica"/>
                <a:ea typeface="Helvetica"/>
                <a:cs typeface="Helvetica"/>
                <a:sym typeface="Helvetica"/>
              </a:defRPr>
            </a:pPr>
            <a:endParaRPr sz="6390">
              <a:latin typeface="Arial Narrow"/>
              <a:ea typeface="Arial Narrow"/>
              <a:cs typeface="Arial Narrow"/>
              <a:sym typeface="Arial Narrow"/>
            </a:endParaRPr>
          </a:p>
          <a:p>
            <a:pPr defTabSz="583287">
              <a:defRPr sz="7951"/>
            </a:pPr>
            <a:r>
              <a:rPr sz="6390">
                <a:latin typeface="Arial Narrow"/>
                <a:ea typeface="Arial Narrow"/>
                <a:cs typeface="Arial Narrow"/>
                <a:sym typeface="Arial Narrow"/>
              </a:rPr>
              <a:t>“Father of Situational Ethics”</a:t>
            </a:r>
            <a:r>
              <a:t> </a:t>
            </a:r>
          </a:p>
          <a:p>
            <a:pPr defTabSz="583287">
              <a:defRPr sz="7951"/>
            </a:pPr>
          </a:p>
          <a:p>
            <a:pPr defTabSz="583287">
              <a:defRPr sz="7951"/>
            </a:pPr>
            <a:r>
              <a:rPr sz="6390">
                <a:latin typeface="Arial Narrow"/>
                <a:ea typeface="Arial Narrow"/>
                <a:cs typeface="Arial Narrow"/>
                <a:sym typeface="Arial Narrow"/>
              </a:rPr>
              <a:t>Published Situation Ethics in 1966</a:t>
            </a:r>
            <a:br>
              <a:rPr sz="6390">
                <a:latin typeface="Arial Narrow"/>
                <a:ea typeface="Arial Narrow"/>
                <a:cs typeface="Arial Narrow"/>
                <a:sym typeface="Arial Narrow"/>
              </a:rPr>
            </a:br>
          </a:p>
        </p:txBody>
      </p:sp>
    </p:spTree>
  </p:cSld>
  <p:clrMapOvr>
    <a:masterClrMapping/>
  </p:clrMapOvr>
  <p:transition xmlns:p14="http://schemas.microsoft.com/office/powerpoint/2010/main" spd="med" advClick="1"/>
</p:sld>
</file>

<file path=ppt/slides/slide33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55" name="Page 95"/>
          <p:cNvSpPr txBox="1"/>
          <p:nvPr>
            <p:ph type="title"/>
          </p:nvPr>
        </p:nvSpPr>
        <p:spPr>
          <a:xfrm>
            <a:off x="221288" y="357187"/>
            <a:ext cx="23837802" cy="13001626"/>
          </a:xfrm>
          <a:prstGeom prst="rect">
            <a:avLst/>
          </a:prstGeom>
        </p:spPr>
        <p:txBody>
          <a:bodyPr/>
          <a:lstStyle/>
          <a:p>
            <a:pPr/>
          </a:p>
          <a:p>
            <a:pPr/>
          </a:p>
          <a:p>
            <a:pPr/>
          </a:p>
          <a:p>
            <a:pPr/>
          </a:p>
          <a:p>
            <a:pPr/>
          </a:p>
          <a:p>
            <a:pPr/>
          </a:p>
          <a:p>
            <a:pPr>
              <a:defRPr>
                <a:latin typeface="Arial Narrow"/>
                <a:ea typeface="Arial Narrow"/>
                <a:cs typeface="Arial Narrow"/>
                <a:sym typeface="Arial Narrow"/>
              </a:defRPr>
            </a:pPr>
            <a:r>
              <a:t>Page 95</a:t>
            </a:r>
          </a:p>
        </p:txBody>
      </p:sp>
      <p:pic>
        <p:nvPicPr>
          <p:cNvPr id="956" name="Joefletcher#1.jpg" descr="Joefletcher#1.jpg"/>
          <p:cNvPicPr>
            <a:picLocks noChangeAspect="1"/>
          </p:cNvPicPr>
          <p:nvPr/>
        </p:nvPicPr>
        <p:blipFill>
          <a:blip r:embed="rId2">
            <a:extLst/>
          </a:blip>
          <a:stretch>
            <a:fillRect/>
          </a:stretch>
        </p:blipFill>
        <p:spPr>
          <a:xfrm>
            <a:off x="9871075" y="450850"/>
            <a:ext cx="3969329" cy="5736592"/>
          </a:xfrm>
          <a:prstGeom prst="rect">
            <a:avLst/>
          </a:prstGeom>
          <a:ln w="12700">
            <a:miter lim="400000"/>
          </a:ln>
        </p:spPr>
      </p:pic>
      <p:pic>
        <p:nvPicPr>
          <p:cNvPr id="957" name="Fletecherpage95.jpg" descr="Fletecherpage95.jpg"/>
          <p:cNvPicPr>
            <a:picLocks noChangeAspect="1"/>
          </p:cNvPicPr>
          <p:nvPr/>
        </p:nvPicPr>
        <p:blipFill>
          <a:blip r:embed="rId3">
            <a:extLst/>
          </a:blip>
          <a:stretch>
            <a:fillRect/>
          </a:stretch>
        </p:blipFill>
        <p:spPr>
          <a:xfrm>
            <a:off x="4246564" y="6945312"/>
            <a:ext cx="15787251" cy="2617785"/>
          </a:xfrm>
          <a:prstGeom prst="rect">
            <a:avLst/>
          </a:prstGeom>
          <a:ln w="12700">
            <a:miter lim="400000"/>
          </a:ln>
        </p:spPr>
      </p:pic>
      <p:sp>
        <p:nvSpPr>
          <p:cNvPr id="958" name="Arrow"/>
          <p:cNvSpPr/>
          <p:nvPr/>
        </p:nvSpPr>
        <p:spPr>
          <a:xfrm>
            <a:off x="7175500" y="6580187"/>
            <a:ext cx="1270000" cy="1270001"/>
          </a:xfrm>
          <a:prstGeom prst="rightArrow">
            <a:avLst>
              <a:gd name="adj1" fmla="val 32000"/>
              <a:gd name="adj2" fmla="val 64000"/>
            </a:avLst>
          </a:prstGeom>
          <a:solidFill>
            <a:schemeClr val="accent1">
              <a:lumOff val="13529"/>
            </a:schemeClr>
          </a:solidFill>
          <a:ln w="12700">
            <a:miter lim="400000"/>
          </a:ln>
        </p:spPr>
        <p:txBody>
          <a:bodyPr lIns="71437" tIns="71437" rIns="71437" bIns="71437" anchor="ctr"/>
          <a:lstStyle/>
          <a:p>
            <a:pPr>
              <a:defRPr b="0" sz="3000">
                <a:latin typeface="+mn-lt"/>
                <a:ea typeface="+mn-ea"/>
                <a:cs typeface="+mn-cs"/>
                <a:sym typeface="Helvetica Neue Medium"/>
              </a:defRPr>
            </a:pPr>
          </a:p>
        </p:txBody>
      </p:sp>
    </p:spTree>
  </p:cSld>
  <p:clrMapOvr>
    <a:masterClrMapping/>
  </p:clrMapOvr>
  <p:transition xmlns:p14="http://schemas.microsoft.com/office/powerpoint/2010/main" spd="med" advClick="1"/>
</p:sld>
</file>

<file path=ppt/slides/slide33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60" name="Double-click to edit"/>
          <p:cNvSpPr txBox="1"/>
          <p:nvPr>
            <p:ph type="title"/>
          </p:nvPr>
        </p:nvSpPr>
        <p:spPr>
          <a:xfrm>
            <a:off x="398022" y="357187"/>
            <a:ext cx="23844220" cy="13179197"/>
          </a:xfrm>
          <a:prstGeom prst="rect">
            <a:avLst/>
          </a:prstGeom>
        </p:spPr>
        <p:txBody>
          <a:bodyPr/>
          <a:lstStyle/>
          <a:p>
            <a:pPr/>
          </a:p>
          <a:p>
            <a:pPr/>
          </a:p>
          <a:p>
            <a:pPr/>
          </a:p>
          <a:p>
            <a:pPr/>
          </a:p>
          <a:p>
            <a:pPr/>
          </a:p>
        </p:txBody>
      </p:sp>
      <p:pic>
        <p:nvPicPr>
          <p:cNvPr id="961" name="utilitarianism#1.jpg" descr="utilitarianism#1.jpg"/>
          <p:cNvPicPr>
            <a:picLocks noChangeAspect="1"/>
          </p:cNvPicPr>
          <p:nvPr/>
        </p:nvPicPr>
        <p:blipFill>
          <a:blip r:embed="rId2">
            <a:extLst/>
          </a:blip>
          <a:stretch>
            <a:fillRect/>
          </a:stretch>
        </p:blipFill>
        <p:spPr>
          <a:xfrm>
            <a:off x="3206750" y="2160587"/>
            <a:ext cx="18633290" cy="8688893"/>
          </a:xfrm>
          <a:prstGeom prst="rect">
            <a:avLst/>
          </a:prstGeom>
          <a:ln w="12700">
            <a:miter lim="400000"/>
          </a:ln>
        </p:spPr>
      </p:pic>
    </p:spTree>
  </p:cSld>
  <p:clrMapOvr>
    <a:masterClrMapping/>
  </p:clrMapOvr>
  <p:transition xmlns:p14="http://schemas.microsoft.com/office/powerpoint/2010/main" spd="med" advClick="1"/>
</p:sld>
</file>

<file path=ppt/slides/slide33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63" name="I John 4:8:…"/>
          <p:cNvSpPr txBox="1"/>
          <p:nvPr>
            <p:ph type="title"/>
          </p:nvPr>
        </p:nvSpPr>
        <p:spPr>
          <a:xfrm>
            <a:off x="208731" y="357187"/>
            <a:ext cx="23966538" cy="13001626"/>
          </a:xfrm>
          <a:prstGeom prst="rect">
            <a:avLst/>
          </a:prstGeom>
        </p:spPr>
        <p:txBody>
          <a:bodyPr/>
          <a:lstStyle/>
          <a:p>
            <a:pPr>
              <a:defRPr sz="11300">
                <a:solidFill>
                  <a:srgbClr val="FFD479"/>
                </a:solidFill>
                <a:latin typeface="Arial Narrow"/>
                <a:ea typeface="Arial Narrow"/>
                <a:cs typeface="Arial Narrow"/>
                <a:sym typeface="Arial Narrow"/>
              </a:defRPr>
            </a:pPr>
            <a:r>
              <a:t>I John 4:8:</a:t>
            </a:r>
          </a:p>
          <a:p>
            <a:pPr>
              <a:defRPr sz="11300">
                <a:solidFill>
                  <a:srgbClr val="FFD479"/>
                </a:solidFill>
                <a:latin typeface="Arial Narrow"/>
                <a:ea typeface="Arial Narrow"/>
                <a:cs typeface="Arial Narrow"/>
                <a:sym typeface="Arial Narrow"/>
              </a:defRPr>
            </a:pPr>
          </a:p>
          <a:p>
            <a:pPr>
              <a:defRPr>
                <a:latin typeface="Arial Narrow"/>
                <a:ea typeface="Arial Narrow"/>
                <a:cs typeface="Arial Narrow"/>
                <a:sym typeface="Arial Narrow"/>
              </a:defRPr>
            </a:pPr>
            <a:r>
              <a:t>“God is Love”</a:t>
            </a:r>
          </a:p>
          <a:p>
            <a:pPr>
              <a:defRPr>
                <a:latin typeface="Arial Narrow"/>
                <a:ea typeface="Arial Narrow"/>
                <a:cs typeface="Arial Narrow"/>
                <a:sym typeface="Arial Narrow"/>
              </a:defRPr>
            </a:pPr>
          </a:p>
          <a:p>
            <a:pPr>
              <a:defRPr>
                <a:latin typeface="Arial Narrow"/>
                <a:ea typeface="Arial Narrow"/>
                <a:cs typeface="Arial Narrow"/>
                <a:sym typeface="Arial Narrow"/>
              </a:defRPr>
            </a:pPr>
          </a:p>
        </p:txBody>
      </p:sp>
    </p:spTree>
  </p:cSld>
  <p:clrMapOvr>
    <a:masterClrMapping/>
  </p:clrMapOvr>
  <p:transition xmlns:p14="http://schemas.microsoft.com/office/powerpoint/2010/main" spd="med" advClick="1"/>
</p:sld>
</file>

<file path=ppt/slides/slide33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65" name="Utilitarian Peter Singer:…"/>
          <p:cNvSpPr txBox="1"/>
          <p:nvPr>
            <p:ph type="title"/>
          </p:nvPr>
        </p:nvSpPr>
        <p:spPr>
          <a:xfrm>
            <a:off x="161571" y="357187"/>
            <a:ext cx="23963190" cy="13186266"/>
          </a:xfrm>
          <a:prstGeom prst="rect">
            <a:avLst/>
          </a:prstGeom>
        </p:spPr>
        <p:txBody>
          <a:bodyPr/>
          <a:lstStyle/>
          <a:p>
            <a:pPr defTabSz="681870">
              <a:defRPr sz="9296">
                <a:solidFill>
                  <a:srgbClr val="FFD479"/>
                </a:solidFill>
                <a:latin typeface="Arial Narrow"/>
                <a:ea typeface="Arial Narrow"/>
                <a:cs typeface="Arial Narrow"/>
                <a:sym typeface="Arial Narrow"/>
              </a:defRPr>
            </a:pPr>
          </a:p>
          <a:p>
            <a:pPr defTabSz="681870">
              <a:defRPr sz="9296">
                <a:solidFill>
                  <a:srgbClr val="EBEBEB"/>
                </a:solidFill>
                <a:latin typeface="Arial"/>
                <a:ea typeface="Arial"/>
                <a:cs typeface="Arial"/>
                <a:sym typeface="Arial"/>
              </a:defRPr>
            </a:pPr>
            <a:r>
              <a:t>Utilitarian Peter Singer:</a:t>
            </a:r>
          </a:p>
          <a:p>
            <a:pPr defTabSz="681870">
              <a:defRPr sz="9296"/>
            </a:pPr>
          </a:p>
          <a:p>
            <a:pPr defTabSz="681870">
              <a:defRPr sz="9296">
                <a:latin typeface="Arial Narrow"/>
                <a:ea typeface="Arial Narrow"/>
                <a:cs typeface="Arial Narrow"/>
                <a:sym typeface="Arial Narrow"/>
              </a:defRPr>
            </a:pPr>
            <a:r>
              <a:t>Christianity is our foe. If animal rights is to succeed, We must destroy the Judeo-Christian religious tradition.</a:t>
            </a:r>
          </a:p>
          <a:p>
            <a:pPr defTabSz="681870">
              <a:defRPr sz="9296"/>
            </a:pPr>
          </a:p>
          <a:p>
            <a:pPr defTabSz="681870">
              <a:defRPr sz="9296"/>
            </a:pPr>
          </a:p>
          <a:p>
            <a:pPr defTabSz="681870">
              <a:defRPr sz="9296"/>
            </a:pPr>
          </a:p>
        </p:txBody>
      </p:sp>
    </p:spTree>
  </p:cSld>
  <p:clrMapOvr>
    <a:masterClrMapping/>
  </p:clrMapOvr>
  <p:transition xmlns:p14="http://schemas.microsoft.com/office/powerpoint/2010/main" spd="med" advClick="1"/>
</p:sld>
</file>

<file path=ppt/slides/slide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7" name="5. Set up a system of rewards, honor, recognition,…"/>
          <p:cNvSpPr txBox="1"/>
          <p:nvPr>
            <p:ph type="title"/>
          </p:nvPr>
        </p:nvSpPr>
        <p:spPr>
          <a:xfrm>
            <a:off x="307516" y="357187"/>
            <a:ext cx="23444002" cy="13001626"/>
          </a:xfrm>
          <a:prstGeom prst="rect">
            <a:avLst/>
          </a:prstGeom>
        </p:spPr>
        <p:txBody>
          <a:bodyPr/>
          <a:lstStyle/>
          <a:p>
            <a:pPr algn="l">
              <a:defRPr sz="9000">
                <a:latin typeface="Arial Narrow"/>
                <a:ea typeface="Arial Narrow"/>
                <a:cs typeface="Arial Narrow"/>
                <a:sym typeface="Arial Narrow"/>
              </a:defRPr>
            </a:pPr>
            <a:r>
              <a:t>  5. Set up a system of rewards, honor, recognition, </a:t>
            </a:r>
          </a:p>
          <a:p>
            <a:pPr algn="l">
              <a:defRPr sz="9000">
                <a:latin typeface="Arial Narrow"/>
                <a:ea typeface="Arial Narrow"/>
                <a:cs typeface="Arial Narrow"/>
                <a:sym typeface="Arial Narrow"/>
              </a:defRPr>
            </a:pPr>
            <a:r>
              <a:t>      &amp; advancement for those who embrace the </a:t>
            </a:r>
          </a:p>
          <a:p>
            <a:pPr algn="l">
              <a:defRPr sz="9000">
                <a:latin typeface="Arial Narrow"/>
                <a:ea typeface="Arial Narrow"/>
                <a:cs typeface="Arial Narrow"/>
                <a:sym typeface="Arial Narrow"/>
              </a:defRPr>
            </a:pPr>
            <a:r>
              <a:t>      worldview &amp; values of the brainwashing program. </a:t>
            </a:r>
          </a:p>
        </p:txBody>
      </p:sp>
    </p:spTree>
  </p:cSld>
  <p:clrMapOvr>
    <a:masterClrMapping/>
  </p:clrMapOvr>
  <p:transition xmlns:p14="http://schemas.microsoft.com/office/powerpoint/2010/main" spd="med" advClick="1"/>
</p:sld>
</file>

<file path=ppt/slides/slide34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67" name="Utilitarian Peter Singer in Rethinking Life and Death Declares:…"/>
          <p:cNvSpPr txBox="1"/>
          <p:nvPr>
            <p:ph type="title"/>
          </p:nvPr>
        </p:nvSpPr>
        <p:spPr>
          <a:xfrm>
            <a:off x="206033" y="357187"/>
            <a:ext cx="23833802" cy="13001626"/>
          </a:xfrm>
          <a:prstGeom prst="rect">
            <a:avLst/>
          </a:prstGeom>
        </p:spPr>
        <p:txBody>
          <a:bodyPr/>
          <a:lstStyle/>
          <a:p>
            <a:pPr defTabSz="624363">
              <a:defRPr sz="8512">
                <a:solidFill>
                  <a:srgbClr val="FFD479"/>
                </a:solidFill>
                <a:latin typeface="Arial Narrow"/>
                <a:ea typeface="Arial Narrow"/>
                <a:cs typeface="Arial Narrow"/>
                <a:sym typeface="Arial Narrow"/>
              </a:defRPr>
            </a:pPr>
            <a:r>
              <a:t>Utilitarian Peter Singer in </a:t>
            </a:r>
            <a:r>
              <a:rPr i="1"/>
              <a:t>Rethinking Life and Death </a:t>
            </a:r>
            <a:r>
              <a:t>Declares: </a:t>
            </a:r>
          </a:p>
          <a:p>
            <a:pPr defTabSz="624363">
              <a:defRPr sz="8512"/>
            </a:pPr>
          </a:p>
          <a:p>
            <a:pPr defTabSz="624363">
              <a:defRPr sz="8512">
                <a:latin typeface="Arial Narrow"/>
                <a:ea typeface="Arial Narrow"/>
                <a:cs typeface="Arial Narrow"/>
                <a:sym typeface="Arial Narrow"/>
              </a:defRPr>
            </a:pPr>
            <a:r>
              <a:t>Human babies are not born self-aware or capable of grasping their lives over time. They are not persons. Hence their lives would seem to be no more worthy of protection than the life of a fetus. </a:t>
            </a:r>
          </a:p>
          <a:p>
            <a:pPr defTabSz="624363">
              <a:defRPr sz="8512"/>
            </a:pPr>
          </a:p>
          <a:p>
            <a:pPr defTabSz="624363">
              <a:defRPr sz="8512"/>
            </a:pPr>
          </a:p>
        </p:txBody>
      </p:sp>
    </p:spTree>
  </p:cSld>
  <p:clrMapOvr>
    <a:masterClrMapping/>
  </p:clrMapOvr>
  <p:transition xmlns:p14="http://schemas.microsoft.com/office/powerpoint/2010/main" spd="med" advClick="1"/>
</p:sld>
</file>

<file path=ppt/slides/slide34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69" name="Utilitarian Peter Singer in  Rethinking Life and Death Declares:…"/>
          <p:cNvSpPr txBox="1"/>
          <p:nvPr>
            <p:ph type="title"/>
          </p:nvPr>
        </p:nvSpPr>
        <p:spPr>
          <a:xfrm>
            <a:off x="144177" y="357187"/>
            <a:ext cx="23811292" cy="13001626"/>
          </a:xfrm>
          <a:prstGeom prst="rect">
            <a:avLst/>
          </a:prstGeom>
        </p:spPr>
        <p:txBody>
          <a:bodyPr/>
          <a:lstStyle/>
          <a:p>
            <a:pPr defTabSz="706516">
              <a:defRPr sz="9632">
                <a:solidFill>
                  <a:srgbClr val="FFD479"/>
                </a:solidFill>
                <a:latin typeface="Arial Narrow"/>
                <a:ea typeface="Arial Narrow"/>
                <a:cs typeface="Arial Narrow"/>
                <a:sym typeface="Arial Narrow"/>
              </a:defRPr>
            </a:pPr>
            <a:r>
              <a:t>Utilitarian Peter Singer in </a:t>
            </a:r>
            <a:br/>
            <a:r>
              <a:rPr i="1"/>
              <a:t>Rethinking Life and Death </a:t>
            </a:r>
            <a:r>
              <a:t>Declares: </a:t>
            </a:r>
          </a:p>
          <a:p>
            <a:pPr defTabSz="706516">
              <a:defRPr sz="9632"/>
            </a:pPr>
          </a:p>
          <a:p>
            <a:pPr defTabSz="706516">
              <a:defRPr sz="9632">
                <a:latin typeface="Arial Narrow"/>
                <a:ea typeface="Arial Narrow"/>
                <a:cs typeface="Arial Narrow"/>
                <a:sym typeface="Arial Narrow"/>
              </a:defRPr>
            </a:pPr>
            <a:r>
              <a:t>We may not want a child to start on life’s uncertain voyage if the prospects are clouded. When this can be known at a very early stage in the voyage, we may still have a chance to make a fresh start. This means detaching ourselves from the infant who has been born, </a:t>
            </a:r>
          </a:p>
        </p:txBody>
      </p:sp>
    </p:spTree>
  </p:cSld>
  <p:clrMapOvr>
    <a:masterClrMapping/>
  </p:clrMapOvr>
  <p:transition xmlns:p14="http://schemas.microsoft.com/office/powerpoint/2010/main" spd="med" advClick="1"/>
</p:sld>
</file>

<file path=ppt/slides/slide34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71" name="Utilitarian Peter Singer in  Rethinking Life and Death Declares:…"/>
          <p:cNvSpPr txBox="1"/>
          <p:nvPr>
            <p:ph type="title"/>
          </p:nvPr>
        </p:nvSpPr>
        <p:spPr>
          <a:xfrm>
            <a:off x="349094" y="357187"/>
            <a:ext cx="23685812" cy="13144408"/>
          </a:xfrm>
          <a:prstGeom prst="rect">
            <a:avLst/>
          </a:prstGeom>
        </p:spPr>
        <p:txBody>
          <a:bodyPr/>
          <a:lstStyle/>
          <a:p>
            <a:pPr defTabSz="632579">
              <a:defRPr sz="8624">
                <a:solidFill>
                  <a:srgbClr val="FFD479"/>
                </a:solidFill>
                <a:latin typeface="Arial Narrow"/>
                <a:ea typeface="Arial Narrow"/>
                <a:cs typeface="Arial Narrow"/>
                <a:sym typeface="Arial Narrow"/>
              </a:defRPr>
            </a:pPr>
            <a:r>
              <a:t>Utilitarian Peter Singer in </a:t>
            </a:r>
            <a:br/>
            <a:r>
              <a:rPr i="1"/>
              <a:t>Rethinking Life and Death </a:t>
            </a:r>
            <a:r>
              <a:t>Declares: </a:t>
            </a:r>
          </a:p>
          <a:p>
            <a:pPr defTabSz="632579">
              <a:defRPr sz="8624"/>
            </a:pPr>
          </a:p>
          <a:p>
            <a:pPr defTabSz="632579">
              <a:defRPr sz="8624">
                <a:latin typeface="Arial Narrow"/>
                <a:ea typeface="Arial Narrow"/>
                <a:cs typeface="Arial Narrow"/>
                <a:sym typeface="Arial Narrow"/>
              </a:defRPr>
            </a:pPr>
            <a:r>
              <a:t>cutting ourselves free before the ties that have already begun to bind us to our child have become irresistible. Instead of going forward and putting all our effort into making the best of the situation, we can still say no, and start again from the beginning.</a:t>
            </a:r>
          </a:p>
          <a:p>
            <a:pPr defTabSz="632579">
              <a:defRPr sz="8624"/>
            </a:pPr>
          </a:p>
        </p:txBody>
      </p:sp>
    </p:spTree>
  </p:cSld>
  <p:clrMapOvr>
    <a:masterClrMapping/>
  </p:clrMapOvr>
  <p:transition xmlns:p14="http://schemas.microsoft.com/office/powerpoint/2010/main" spd="med" advClick="1"/>
</p:sld>
</file>

<file path=ppt/slides/slide34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73" name="Utilitarian Peter Singer in  Rethinking Life and Death Declares:…"/>
          <p:cNvSpPr txBox="1"/>
          <p:nvPr>
            <p:ph type="title"/>
          </p:nvPr>
        </p:nvSpPr>
        <p:spPr>
          <a:xfrm>
            <a:off x="212173" y="357187"/>
            <a:ext cx="23867009" cy="13001626"/>
          </a:xfrm>
          <a:prstGeom prst="rect">
            <a:avLst/>
          </a:prstGeom>
        </p:spPr>
        <p:txBody>
          <a:bodyPr/>
          <a:lstStyle/>
          <a:p>
            <a:pPr defTabSz="624363">
              <a:defRPr sz="8512">
                <a:solidFill>
                  <a:srgbClr val="FFD479"/>
                </a:solidFill>
                <a:latin typeface="Arial Narrow"/>
                <a:ea typeface="Arial Narrow"/>
                <a:cs typeface="Arial Narrow"/>
                <a:sym typeface="Arial Narrow"/>
              </a:defRPr>
            </a:pPr>
            <a:r>
              <a:t>Utilitarian Peter Singer in </a:t>
            </a:r>
            <a:br/>
            <a:r>
              <a:t>Rethinking Life and Death Declares: </a:t>
            </a:r>
          </a:p>
          <a:p>
            <a:pPr defTabSz="624363">
              <a:defRPr sz="8512"/>
            </a:pPr>
          </a:p>
          <a:p>
            <a:pPr defTabSz="624363">
              <a:defRPr sz="8512">
                <a:latin typeface="Arial Narrow"/>
                <a:ea typeface="Arial Narrow"/>
                <a:cs typeface="Arial Narrow"/>
                <a:sym typeface="Arial Narrow"/>
              </a:defRPr>
            </a:pPr>
            <a:r>
              <a:t>When we reject belief in God we must give up the idea that life on this planet has some preordained meaning. Life as a whole has no meaning. Life began, as the best available theories tell us, in a chance combination of gases; it then evolved through random mutation and natural selection. All this just happened; it did not happen to any overall purpose.</a:t>
            </a:r>
          </a:p>
        </p:txBody>
      </p:sp>
    </p:spTree>
  </p:cSld>
  <p:clrMapOvr>
    <a:masterClrMapping/>
  </p:clrMapOvr>
  <p:transition xmlns:p14="http://schemas.microsoft.com/office/powerpoint/2010/main" spd="med" advClick="1"/>
</p:sld>
</file>

<file path=ppt/slides/slide34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75" name="Utilitarian Peter Singer in  Rethinking Life and Death Declares:…"/>
          <p:cNvSpPr txBox="1"/>
          <p:nvPr>
            <p:ph type="title"/>
          </p:nvPr>
        </p:nvSpPr>
        <p:spPr>
          <a:xfrm>
            <a:off x="252542" y="357187"/>
            <a:ext cx="23878916" cy="13217148"/>
          </a:xfrm>
          <a:prstGeom prst="rect">
            <a:avLst/>
          </a:prstGeom>
        </p:spPr>
        <p:txBody>
          <a:bodyPr/>
          <a:lstStyle/>
          <a:p>
            <a:pPr defTabSz="706516">
              <a:defRPr sz="9632">
                <a:solidFill>
                  <a:srgbClr val="FFD479"/>
                </a:solidFill>
                <a:latin typeface="Arial Narrow"/>
                <a:ea typeface="Arial Narrow"/>
                <a:cs typeface="Arial Narrow"/>
                <a:sym typeface="Arial Narrow"/>
              </a:defRPr>
            </a:pPr>
            <a:r>
              <a:t>Utilitarian Peter Singer in </a:t>
            </a:r>
            <a:br/>
            <a:r>
              <a:t>Rethinking Life and Death Declares: </a:t>
            </a:r>
          </a:p>
          <a:p>
            <a:pPr defTabSz="706516">
              <a:defRPr sz="9632"/>
            </a:pPr>
          </a:p>
          <a:p>
            <a:pPr defTabSz="706516">
              <a:defRPr sz="9632"/>
            </a:pPr>
          </a:p>
          <a:p>
            <a:pPr defTabSz="706516">
              <a:defRPr sz="9632">
                <a:latin typeface="Arial Narrow"/>
                <a:ea typeface="Arial Narrow"/>
                <a:cs typeface="Arial Narrow"/>
                <a:sym typeface="Arial Narrow"/>
              </a:defRPr>
            </a:pPr>
            <a:r>
              <a:t>Now that it has resulted in the existence of being who prefer some states of affairs to others, however, it may be possible for particular lives to be meaningful. In this sense some atheists can find meaning in life. </a:t>
            </a:r>
          </a:p>
        </p:txBody>
      </p:sp>
    </p:spTree>
  </p:cSld>
  <p:clrMapOvr>
    <a:masterClrMapping/>
  </p:clrMapOvr>
  <p:transition xmlns:p14="http://schemas.microsoft.com/office/powerpoint/2010/main" spd="med" advClick="1"/>
</p:sld>
</file>

<file path=ppt/slides/slide34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77" name="In a 1995 article in the London Spectator entitled “Killing Babies Isn’t Always Wrong,” Singer declared:…"/>
          <p:cNvSpPr txBox="1"/>
          <p:nvPr>
            <p:ph type="title"/>
          </p:nvPr>
        </p:nvSpPr>
        <p:spPr>
          <a:xfrm>
            <a:off x="178407" y="357187"/>
            <a:ext cx="24027186" cy="13225240"/>
          </a:xfrm>
          <a:prstGeom prst="rect">
            <a:avLst/>
          </a:prstGeom>
        </p:spPr>
        <p:txBody>
          <a:bodyPr/>
          <a:lstStyle/>
          <a:p>
            <a:pPr defTabSz="640794">
              <a:defRPr sz="8736">
                <a:solidFill>
                  <a:srgbClr val="FFD479"/>
                </a:solidFill>
                <a:latin typeface="Arial Narrow"/>
                <a:ea typeface="Arial Narrow"/>
                <a:cs typeface="Arial Narrow"/>
                <a:sym typeface="Arial Narrow"/>
              </a:defRPr>
            </a:pPr>
            <a:r>
              <a:t>In a 1995 article in the London </a:t>
            </a:r>
            <a:r>
              <a:rPr i="1"/>
              <a:t>Spectator</a:t>
            </a:r>
            <a:r>
              <a:t> entitled “Killing Babies Isn’t Always Wrong,” Singer declared: </a:t>
            </a:r>
          </a:p>
          <a:p>
            <a:pPr defTabSz="640794">
              <a:defRPr sz="8736">
                <a:latin typeface="Arial Narrow"/>
                <a:ea typeface="Arial Narrow"/>
                <a:cs typeface="Arial Narrow"/>
                <a:sym typeface="Arial Narrow"/>
              </a:defRPr>
            </a:pPr>
          </a:p>
          <a:p>
            <a:pPr defTabSz="640794">
              <a:defRPr sz="8736">
                <a:latin typeface="Arial Narrow"/>
                <a:ea typeface="Arial Narrow"/>
                <a:cs typeface="Arial Narrow"/>
                <a:sym typeface="Arial Narrow"/>
              </a:defRPr>
            </a:pPr>
          </a:p>
          <a:p>
            <a:pPr defTabSz="640794">
              <a:defRPr sz="9125">
                <a:latin typeface="Arial Narrow"/>
                <a:ea typeface="Arial Narrow"/>
                <a:cs typeface="Arial Narrow"/>
                <a:sym typeface="Arial Narrow"/>
              </a:defRPr>
            </a:pPr>
            <a:r>
              <a:t>“…when Copernicus proved that the earth is not at the center of the universe. It is ridiculous to pretend that the old ethics make sense when plainly they do not. The notion that human life is sacred just because it’s human is medieval. </a:t>
            </a:r>
          </a:p>
        </p:txBody>
      </p:sp>
    </p:spTree>
  </p:cSld>
  <p:clrMapOvr>
    <a:masterClrMapping/>
  </p:clrMapOvr>
  <p:transition xmlns:p14="http://schemas.microsoft.com/office/powerpoint/2010/main" spd="med" advClick="1"/>
</p:sld>
</file>

<file path=ppt/slides/slide34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79" name="Double-click to edit"/>
          <p:cNvSpPr txBox="1"/>
          <p:nvPr>
            <p:ph type="title"/>
          </p:nvPr>
        </p:nvSpPr>
        <p:spPr>
          <a:xfrm>
            <a:off x="262681" y="357187"/>
            <a:ext cx="23858638" cy="13153896"/>
          </a:xfrm>
          <a:prstGeom prst="rect">
            <a:avLst/>
          </a:prstGeom>
        </p:spPr>
        <p:txBody>
          <a:bodyPr/>
          <a:lstStyle/>
          <a:p>
            <a:pPr/>
          </a:p>
          <a:p>
            <a:pPr/>
          </a:p>
          <a:p>
            <a:pPr/>
          </a:p>
          <a:p>
            <a:pPr/>
          </a:p>
          <a:p>
            <a:pPr/>
          </a:p>
        </p:txBody>
      </p:sp>
      <p:pic>
        <p:nvPicPr>
          <p:cNvPr id="980" name="infanticide#1.jpg" descr="infanticide#1.jpg"/>
          <p:cNvPicPr>
            <a:picLocks noChangeAspect="1"/>
          </p:cNvPicPr>
          <p:nvPr/>
        </p:nvPicPr>
        <p:blipFill>
          <a:blip r:embed="rId2">
            <a:extLst/>
          </a:blip>
          <a:stretch>
            <a:fillRect/>
          </a:stretch>
        </p:blipFill>
        <p:spPr>
          <a:xfrm>
            <a:off x="3605212" y="950912"/>
            <a:ext cx="17792701" cy="3479801"/>
          </a:xfrm>
          <a:prstGeom prst="rect">
            <a:avLst/>
          </a:prstGeom>
          <a:ln w="12700">
            <a:miter lim="400000"/>
          </a:ln>
        </p:spPr>
      </p:pic>
      <p:pic>
        <p:nvPicPr>
          <p:cNvPr id="981" name="infanticide#2.jpg" descr="infanticide#2.jpg"/>
          <p:cNvPicPr>
            <a:picLocks noChangeAspect="1"/>
          </p:cNvPicPr>
          <p:nvPr/>
        </p:nvPicPr>
        <p:blipFill>
          <a:blip r:embed="rId3">
            <a:extLst/>
          </a:blip>
          <a:stretch>
            <a:fillRect/>
          </a:stretch>
        </p:blipFill>
        <p:spPr>
          <a:xfrm>
            <a:off x="5995987" y="5440362"/>
            <a:ext cx="13737201" cy="6462049"/>
          </a:xfrm>
          <a:prstGeom prst="rect">
            <a:avLst/>
          </a:prstGeom>
          <a:ln w="12700">
            <a:miter lim="400000"/>
          </a:ln>
        </p:spPr>
      </p:pic>
    </p:spTree>
  </p:cSld>
  <p:clrMapOvr>
    <a:masterClrMapping/>
  </p:clrMapOvr>
  <p:transition xmlns:p14="http://schemas.microsoft.com/office/powerpoint/2010/main" spd="med" advClick="1"/>
</p:sld>
</file>

<file path=ppt/slides/slide34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83" name="American Thinker, February 1, 2019"/>
          <p:cNvSpPr txBox="1"/>
          <p:nvPr>
            <p:ph type="title"/>
          </p:nvPr>
        </p:nvSpPr>
        <p:spPr>
          <a:xfrm>
            <a:off x="241380" y="357187"/>
            <a:ext cx="23901240" cy="13118642"/>
          </a:xfrm>
          <a:prstGeom prst="rect">
            <a:avLst/>
          </a:prstGeom>
        </p:spPr>
        <p:txBody>
          <a:bodyPr/>
          <a:lstStyle/>
          <a:p>
            <a:pPr/>
          </a:p>
          <a:p>
            <a:pPr/>
          </a:p>
          <a:p>
            <a:pPr/>
          </a:p>
          <a:p>
            <a:pPr/>
          </a:p>
          <a:p>
            <a:pPr/>
          </a:p>
          <a:p>
            <a:pPr>
              <a:defRPr sz="7500">
                <a:latin typeface="Arial Narrow"/>
                <a:ea typeface="Arial Narrow"/>
                <a:cs typeface="Arial Narrow"/>
                <a:sym typeface="Arial Narrow"/>
              </a:defRPr>
            </a:pPr>
            <a:r>
              <a:t>American Thinker, February 1, 2019</a:t>
            </a:r>
          </a:p>
        </p:txBody>
      </p:sp>
      <p:pic>
        <p:nvPicPr>
          <p:cNvPr id="984" name="infanticide#3.jpg" descr="infanticide#3.jpg"/>
          <p:cNvPicPr>
            <a:picLocks noChangeAspect="1"/>
          </p:cNvPicPr>
          <p:nvPr/>
        </p:nvPicPr>
        <p:blipFill>
          <a:blip r:embed="rId2">
            <a:extLst/>
          </a:blip>
          <a:stretch>
            <a:fillRect/>
          </a:stretch>
        </p:blipFill>
        <p:spPr>
          <a:xfrm>
            <a:off x="5222875" y="1570245"/>
            <a:ext cx="14320587" cy="8340310"/>
          </a:xfrm>
          <a:prstGeom prst="rect">
            <a:avLst/>
          </a:prstGeom>
          <a:ln w="12700">
            <a:miter lim="400000"/>
          </a:ln>
        </p:spPr>
      </p:pic>
    </p:spTree>
  </p:cSld>
  <p:clrMapOvr>
    <a:masterClrMapping/>
  </p:clrMapOvr>
  <p:transition xmlns:p14="http://schemas.microsoft.com/office/powerpoint/2010/main" spd="med" advClick="1"/>
</p:sld>
</file>

<file path=ppt/slides/slide34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86" name="James F. Childress in Writing the Introduction of Joseph Fletcher’s Book Situation Ethics Writes:"/>
          <p:cNvSpPr txBox="1"/>
          <p:nvPr>
            <p:ph type="title"/>
          </p:nvPr>
        </p:nvSpPr>
        <p:spPr>
          <a:xfrm>
            <a:off x="259612" y="357187"/>
            <a:ext cx="23864776" cy="13182638"/>
          </a:xfrm>
          <a:prstGeom prst="rect">
            <a:avLst/>
          </a:prstGeom>
        </p:spPr>
        <p:txBody>
          <a:bodyPr/>
          <a:lstStyle/>
          <a:p>
            <a:pPr>
              <a:defRPr sz="7500">
                <a:solidFill>
                  <a:srgbClr val="FFD479"/>
                </a:solidFill>
                <a:latin typeface="Arial Narrow"/>
                <a:ea typeface="Arial Narrow"/>
                <a:cs typeface="Arial Narrow"/>
                <a:sym typeface="Arial Narrow"/>
              </a:defRPr>
            </a:pPr>
            <a:r>
              <a:t>James F. Childress in Writing the Introduction of Joseph Fletcher’s Book </a:t>
            </a:r>
            <a:r>
              <a:rPr i="1"/>
              <a:t>Situation Ethics</a:t>
            </a:r>
            <a:r>
              <a:t> Writes:</a:t>
            </a:r>
          </a:p>
          <a:p>
            <a:pPr/>
          </a:p>
          <a:p>
            <a:pPr/>
          </a:p>
          <a:p>
            <a:pPr/>
          </a:p>
        </p:txBody>
      </p:sp>
      <p:pic>
        <p:nvPicPr>
          <p:cNvPr id="987" name="fletcherintrobychildresspage6.jpg" descr="fletcherintrobychildresspage6.jpg"/>
          <p:cNvPicPr>
            <a:picLocks noChangeAspect="1"/>
          </p:cNvPicPr>
          <p:nvPr/>
        </p:nvPicPr>
        <p:blipFill>
          <a:blip r:embed="rId2">
            <a:extLst/>
          </a:blip>
          <a:stretch>
            <a:fillRect/>
          </a:stretch>
        </p:blipFill>
        <p:spPr>
          <a:xfrm>
            <a:off x="4122737" y="6064250"/>
            <a:ext cx="17881770" cy="5209914"/>
          </a:xfrm>
          <a:prstGeom prst="rect">
            <a:avLst/>
          </a:prstGeom>
          <a:ln w="12700">
            <a:miter lim="400000"/>
          </a:ln>
        </p:spPr>
      </p:pic>
      <p:sp>
        <p:nvSpPr>
          <p:cNvPr id="988" name="Arrow"/>
          <p:cNvSpPr/>
          <p:nvPr/>
        </p:nvSpPr>
        <p:spPr>
          <a:xfrm>
            <a:off x="11557000" y="5722937"/>
            <a:ext cx="1270000" cy="1270001"/>
          </a:xfrm>
          <a:prstGeom prst="rightArrow">
            <a:avLst>
              <a:gd name="adj1" fmla="val 32000"/>
              <a:gd name="adj2" fmla="val 64000"/>
            </a:avLst>
          </a:prstGeom>
          <a:solidFill>
            <a:schemeClr val="accent1">
              <a:lumOff val="13529"/>
            </a:schemeClr>
          </a:solidFill>
          <a:ln w="12700">
            <a:miter lim="400000"/>
          </a:ln>
        </p:spPr>
        <p:txBody>
          <a:bodyPr lIns="71437" tIns="71437" rIns="71437" bIns="71437" anchor="ctr"/>
          <a:lstStyle/>
          <a:p>
            <a:pPr>
              <a:defRPr b="0" sz="3000">
                <a:latin typeface="+mn-lt"/>
                <a:ea typeface="+mn-ea"/>
                <a:cs typeface="+mn-cs"/>
                <a:sym typeface="Helvetica Neue Medium"/>
              </a:defRPr>
            </a:pPr>
          </a:p>
        </p:txBody>
      </p:sp>
    </p:spTree>
  </p:cSld>
  <p:clrMapOvr>
    <a:masterClrMapping/>
  </p:clrMapOvr>
  <p:transition xmlns:p14="http://schemas.microsoft.com/office/powerpoint/2010/main" spd="med" advClick="1"/>
</p:sld>
</file>

<file path=ppt/slides/slide34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90" name="Fabian Socialist Julian Huxley Became the First Director General of the United Nations Educational, Science, and Cultural Organization and Authored UNESCO: Its Purpose and Its Philosophy (1948) in Which He Declared:"/>
          <p:cNvSpPr txBox="1"/>
          <p:nvPr>
            <p:ph type="title"/>
          </p:nvPr>
        </p:nvSpPr>
        <p:spPr>
          <a:xfrm>
            <a:off x="232729" y="357187"/>
            <a:ext cx="23918542" cy="13001626"/>
          </a:xfrm>
          <a:prstGeom prst="rect">
            <a:avLst/>
          </a:prstGeom>
        </p:spPr>
        <p:txBody>
          <a:bodyPr/>
          <a:lstStyle/>
          <a:p>
            <a:pPr marL="964406" indent="-1307306" defTabSz="1285875">
              <a:spcBef>
                <a:spcPts val="6700"/>
              </a:spcBef>
              <a:defRPr sz="6500">
                <a:solidFill>
                  <a:srgbClr val="FFC000"/>
                </a:solidFill>
                <a:latin typeface="Arial Narrow"/>
                <a:ea typeface="Arial Narrow"/>
                <a:cs typeface="Arial Narrow"/>
                <a:sym typeface="Arial Narrow"/>
              </a:defRPr>
            </a:pPr>
            <a:br/>
            <a:r>
              <a:rPr sz="7500">
                <a:solidFill>
                  <a:srgbClr val="FFD479"/>
                </a:solidFill>
              </a:rPr>
              <a:t>Fabian Socialist Julian Huxley Became the First Director General of the United Nations Educational, Science, and Cultural Organization and Authored UNESCO: Its Purpose and Its Philosophy (1948) in Which He Declared: </a:t>
            </a:r>
            <a:endParaRPr sz="7500">
              <a:solidFill>
                <a:srgbClr val="FFD479"/>
              </a:solidFill>
            </a:endParaRPr>
          </a:p>
          <a:p>
            <a:pPr marL="964406" indent="-1307306" defTabSz="1285875">
              <a:spcBef>
                <a:spcPts val="6700"/>
              </a:spcBef>
              <a:defRPr sz="6500">
                <a:solidFill>
                  <a:srgbClr val="FFC000"/>
                </a:solidFill>
                <a:latin typeface="Arial Narrow"/>
                <a:ea typeface="Arial Narrow"/>
                <a:cs typeface="Arial Narrow"/>
                <a:sym typeface="Arial Narrow"/>
              </a:defRPr>
            </a:pPr>
          </a:p>
        </p:txBody>
      </p:sp>
    </p:spTree>
  </p:cSld>
  <p:clrMapOvr>
    <a:masterClrMapping/>
  </p:clrMapOvr>
  <p:transition xmlns:p14="http://schemas.microsoft.com/office/powerpoint/2010/main" spd="med" advClick="1"/>
</p:sld>
</file>

<file path=ppt/slides/slide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9" name="6. Apply punitive consequences on any worldview…"/>
          <p:cNvSpPr txBox="1"/>
          <p:nvPr>
            <p:ph type="title"/>
          </p:nvPr>
        </p:nvSpPr>
        <p:spPr>
          <a:xfrm>
            <a:off x="335700" y="357187"/>
            <a:ext cx="23458141" cy="13001626"/>
          </a:xfrm>
          <a:prstGeom prst="rect">
            <a:avLst/>
          </a:prstGeom>
        </p:spPr>
        <p:txBody>
          <a:bodyPr/>
          <a:lstStyle/>
          <a:p>
            <a:pPr lvl="2" algn="l" defTabSz="821531">
              <a:defRPr sz="9000">
                <a:solidFill>
                  <a:srgbClr val="FFFFFF"/>
                </a:solidFill>
                <a:latin typeface="Arial Narrow"/>
                <a:ea typeface="Arial Narrow"/>
                <a:cs typeface="Arial Narrow"/>
                <a:sym typeface="Arial Narrow"/>
              </a:defRPr>
            </a:pPr>
            <a:r>
              <a:t>  6. Apply punitive consequences on any worldview </a:t>
            </a:r>
          </a:p>
          <a:p>
            <a:pPr lvl="2" algn="l" defTabSz="821531">
              <a:defRPr sz="9000">
                <a:solidFill>
                  <a:srgbClr val="FFFFFF"/>
                </a:solidFill>
                <a:latin typeface="Arial Narrow"/>
                <a:ea typeface="Arial Narrow"/>
                <a:cs typeface="Arial Narrow"/>
                <a:sym typeface="Arial Narrow"/>
              </a:defRPr>
            </a:pPr>
            <a:r>
              <a:t>      &amp; values that are contrary to the chosen </a:t>
            </a:r>
          </a:p>
          <a:p>
            <a:pPr lvl="2" algn="l" defTabSz="821531">
              <a:defRPr sz="9000">
                <a:solidFill>
                  <a:srgbClr val="FFFFFF"/>
                </a:solidFill>
                <a:latin typeface="Arial Narrow"/>
                <a:ea typeface="Arial Narrow"/>
                <a:cs typeface="Arial Narrow"/>
                <a:sym typeface="Arial Narrow"/>
              </a:defRPr>
            </a:pPr>
            <a:r>
              <a:t>      worldview &amp; values being inculcated into the</a:t>
            </a:r>
          </a:p>
          <a:p>
            <a:pPr lvl="2" algn="l" defTabSz="821531">
              <a:defRPr sz="9000">
                <a:solidFill>
                  <a:srgbClr val="FFFFFF"/>
                </a:solidFill>
                <a:latin typeface="Arial Narrow"/>
                <a:ea typeface="Arial Narrow"/>
                <a:cs typeface="Arial Narrow"/>
                <a:sym typeface="Arial Narrow"/>
              </a:defRPr>
            </a:pPr>
            <a:r>
              <a:t>      brainwashing subjects. </a:t>
            </a:r>
          </a:p>
        </p:txBody>
      </p:sp>
    </p:spTree>
  </p:cSld>
  <p:clrMapOvr>
    <a:masterClrMapping/>
  </p:clrMapOvr>
  <p:transition xmlns:p14="http://schemas.microsoft.com/office/powerpoint/2010/main" spd="med" advClick="1"/>
</p:sld>
</file>

<file path=ppt/slides/slide35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92" name="Julian Huxley:…"/>
          <p:cNvSpPr txBox="1"/>
          <p:nvPr>
            <p:ph type="title"/>
          </p:nvPr>
        </p:nvSpPr>
        <p:spPr>
          <a:xfrm>
            <a:off x="259612" y="357187"/>
            <a:ext cx="23864776" cy="13120130"/>
          </a:xfrm>
          <a:prstGeom prst="rect">
            <a:avLst/>
          </a:prstGeom>
        </p:spPr>
        <p:txBody>
          <a:bodyPr/>
          <a:lstStyle/>
          <a:p>
            <a:pPr marL="964406" indent="-1307306" defTabSz="1285875">
              <a:spcBef>
                <a:spcPts val="6700"/>
              </a:spcBef>
              <a:defRPr sz="7500">
                <a:solidFill>
                  <a:srgbClr val="FFD479"/>
                </a:solidFill>
                <a:latin typeface="Arial Narrow"/>
                <a:ea typeface="Arial Narrow"/>
                <a:cs typeface="Arial Narrow"/>
                <a:sym typeface="Arial Narrow"/>
              </a:defRPr>
            </a:pPr>
            <a:r>
              <a:t>Julian Huxley:</a:t>
            </a:r>
          </a:p>
          <a:p>
            <a:pPr marL="964406" indent="-1307306" defTabSz="1285875">
              <a:spcBef>
                <a:spcPts val="6700"/>
              </a:spcBef>
              <a:defRPr sz="7500">
                <a:latin typeface="Arial Narrow"/>
                <a:ea typeface="Arial Narrow"/>
                <a:cs typeface="Arial Narrow"/>
                <a:sym typeface="Arial Narrow"/>
              </a:defRPr>
            </a:pPr>
            <a:r>
              <a:t>Even though it is quite true that any radical eugenic policy will be for many years politically and psychologically impossible, it will be important for UNESCO to see that the eugenic problem is examined with the greatest care, and that the public mind is informed of the issues at stake so that much that is now unthinkable may at least become thinkable.</a:t>
            </a:r>
            <a:endParaRPr sz="6000"/>
          </a:p>
        </p:txBody>
      </p:sp>
    </p:spTree>
  </p:cSld>
  <p:clrMapOvr>
    <a:masterClrMapping/>
  </p:clrMapOvr>
  <p:transition xmlns:p14="http://schemas.microsoft.com/office/powerpoint/2010/main" spd="med" advClick="1"/>
</p:sld>
</file>

<file path=ppt/slides/slide35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94" name="Dr. Andrew Ivy, A Nuremberg prosecutor’s medical assistant, has stated that if it were not for the already established, physician-assisted death programs:  &quot;it is conceivable that the entire idea and technique of death factories for genocide would not ha"/>
          <p:cNvSpPr txBox="1"/>
          <p:nvPr>
            <p:ph type="title"/>
          </p:nvPr>
        </p:nvSpPr>
        <p:spPr>
          <a:xfrm>
            <a:off x="271332" y="357187"/>
            <a:ext cx="23841336" cy="13001626"/>
          </a:xfrm>
          <a:prstGeom prst="rect">
            <a:avLst/>
          </a:prstGeom>
        </p:spPr>
        <p:txBody>
          <a:bodyPr/>
          <a:lstStyle/>
          <a:p>
            <a:pPr marL="964406" indent="-1307306" defTabSz="1285875">
              <a:spcBef>
                <a:spcPts val="6700"/>
              </a:spcBef>
              <a:defRPr b="1" sz="7500">
                <a:solidFill>
                  <a:srgbClr val="FFC000"/>
                </a:solidFill>
                <a:latin typeface="Arial Narrow"/>
                <a:ea typeface="Arial Narrow"/>
                <a:cs typeface="Arial Narrow"/>
                <a:sym typeface="Arial Narrow"/>
              </a:defRPr>
            </a:pPr>
            <a:br>
              <a:rPr>
                <a:solidFill>
                  <a:srgbClr val="FFD479"/>
                </a:solidFill>
              </a:rPr>
            </a:br>
            <a:br>
              <a:rPr>
                <a:solidFill>
                  <a:srgbClr val="FFD479"/>
                </a:solidFill>
              </a:rPr>
            </a:br>
            <a:r>
              <a:rPr b="0">
                <a:solidFill>
                  <a:srgbClr val="FFD479"/>
                </a:solidFill>
              </a:rPr>
              <a:t>Dr. Andrew Ivy, A Nuremberg prosecutor’s medical assistant, has stated that if it were not for the already established, physician-assisted death programs:</a:t>
            </a:r>
            <a:br/>
            <a:br/>
            <a:r>
              <a:rPr b="0">
                <a:solidFill>
                  <a:srgbClr val="FFFFFF"/>
                </a:solidFill>
              </a:rPr>
              <a:t>"it is conceivable that the entire idea and technique of death factories for genocide would not have materialized.”</a:t>
            </a:r>
            <a:endParaRPr b="0">
              <a:solidFill>
                <a:srgbClr val="FFFFFF"/>
              </a:solidFill>
            </a:endParaRPr>
          </a:p>
          <a:p>
            <a:pPr marL="964406" indent="-1307306" defTabSz="1285875">
              <a:spcBef>
                <a:spcPts val="6700"/>
              </a:spcBef>
              <a:defRPr b="1" sz="7500">
                <a:solidFill>
                  <a:srgbClr val="FFC000"/>
                </a:solidFill>
                <a:latin typeface="Arial Narrow"/>
                <a:ea typeface="Arial Narrow"/>
                <a:cs typeface="Arial Narrow"/>
                <a:sym typeface="Arial Narrow"/>
              </a:defRPr>
            </a:pPr>
          </a:p>
        </p:txBody>
      </p:sp>
    </p:spTree>
  </p:cSld>
  <p:clrMapOvr>
    <a:masterClrMapping/>
  </p:clrMapOvr>
  <p:transition xmlns:p14="http://schemas.microsoft.com/office/powerpoint/2010/main" spd="med" advClick="1"/>
</p:sld>
</file>

<file path=ppt/slides/slide35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96" name="Professor John Hardwig  Department of Philosophy at University of Tennessee Wrote a 13 Page Report Entitled “Is There a Duty to Die?” He Makes The Case That There is a Duty to Die:…"/>
          <p:cNvSpPr txBox="1"/>
          <p:nvPr>
            <p:ph type="title"/>
          </p:nvPr>
        </p:nvSpPr>
        <p:spPr>
          <a:xfrm>
            <a:off x="168826" y="357187"/>
            <a:ext cx="24046348" cy="13159756"/>
          </a:xfrm>
          <a:prstGeom prst="rect">
            <a:avLst/>
          </a:prstGeom>
        </p:spPr>
        <p:txBody>
          <a:bodyPr/>
          <a:lstStyle/>
          <a:p>
            <a:pPr defTabSz="706516">
              <a:defRPr sz="6966">
                <a:solidFill>
                  <a:srgbClr val="FFD479"/>
                </a:solidFill>
                <a:latin typeface="Arial Narrow"/>
                <a:ea typeface="Arial Narrow"/>
                <a:cs typeface="Arial Narrow"/>
                <a:sym typeface="Arial Narrow"/>
              </a:defRPr>
            </a:pPr>
            <a:r>
              <a:t>Professor John Hardwig </a:t>
            </a:r>
            <a:br/>
            <a:r>
              <a:t>Department of Philosophy at University of Tennessee Wrote a 13 Page Report Entitled “Is There a Duty to Die?” He Makes The Case That There is a Duty to Die: </a:t>
            </a:r>
          </a:p>
          <a:p>
            <a:pPr defTabSz="706516">
              <a:defRPr sz="6966">
                <a:solidFill>
                  <a:srgbClr val="FFD479"/>
                </a:solidFill>
                <a:latin typeface="Arial Narrow"/>
                <a:ea typeface="Arial Narrow"/>
                <a:cs typeface="Arial Narrow"/>
                <a:sym typeface="Arial Narrow"/>
              </a:defRPr>
            </a:pPr>
          </a:p>
          <a:p>
            <a:pPr defTabSz="706516">
              <a:defRPr sz="6966">
                <a:solidFill>
                  <a:srgbClr val="FFD479"/>
                </a:solidFill>
                <a:latin typeface="Arial Narrow"/>
                <a:ea typeface="Arial Narrow"/>
                <a:cs typeface="Arial Narrow"/>
                <a:sym typeface="Arial Narrow"/>
              </a:defRPr>
            </a:pPr>
          </a:p>
          <a:p>
            <a:pPr defTabSz="706516">
              <a:defRPr sz="6966">
                <a:latin typeface="Arial Narrow"/>
                <a:ea typeface="Arial Narrow"/>
                <a:cs typeface="Arial Narrow"/>
                <a:sym typeface="Arial Narrow"/>
              </a:defRPr>
            </a:pPr>
            <a:r>
              <a:t>“…when continuing to live will impose significant burdens — emotional burdens, extensive care giving, destruction of life plans, and, yes, financial hardship—on your family and loves ones. This is the fundamental insight underlying a duty to die. </a:t>
            </a:r>
          </a:p>
          <a:p>
            <a:pPr defTabSz="706516">
              <a:defRPr sz="6450">
                <a:solidFill>
                  <a:srgbClr val="FFD479"/>
                </a:solidFill>
                <a:latin typeface="Arial Narrow"/>
                <a:ea typeface="Arial Narrow"/>
                <a:cs typeface="Arial Narrow"/>
                <a:sym typeface="Arial Narrow"/>
              </a:defRPr>
            </a:pPr>
          </a:p>
          <a:p>
            <a:pPr defTabSz="706516">
              <a:defRPr sz="6450">
                <a:solidFill>
                  <a:srgbClr val="FFD479"/>
                </a:solidFill>
                <a:latin typeface="Arial Narrow"/>
                <a:ea typeface="Arial Narrow"/>
                <a:cs typeface="Arial Narrow"/>
                <a:sym typeface="Arial Narrow"/>
              </a:defRPr>
            </a:pPr>
          </a:p>
        </p:txBody>
      </p:sp>
    </p:spTree>
  </p:cSld>
  <p:clrMapOvr>
    <a:masterClrMapping/>
  </p:clrMapOvr>
  <p:transition xmlns:p14="http://schemas.microsoft.com/office/powerpoint/2010/main" spd="med" advClick="1"/>
</p:sld>
</file>

<file path=ppt/slides/slide35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98" name="Source: https://biography.yourdictionary.com/joseph-francis-fletcher"/>
          <p:cNvSpPr txBox="1"/>
          <p:nvPr>
            <p:ph type="title"/>
          </p:nvPr>
        </p:nvSpPr>
        <p:spPr>
          <a:xfrm>
            <a:off x="90134" y="357187"/>
            <a:ext cx="24203732" cy="13001626"/>
          </a:xfrm>
          <a:prstGeom prst="rect">
            <a:avLst/>
          </a:prstGeom>
        </p:spPr>
        <p:txBody>
          <a:bodyPr/>
          <a:lstStyle/>
          <a:p>
            <a:pPr>
              <a:defRPr sz="6000">
                <a:latin typeface="Arial Narrow"/>
                <a:ea typeface="Arial Narrow"/>
                <a:cs typeface="Arial Narrow"/>
                <a:sym typeface="Arial Narrow"/>
              </a:defRPr>
            </a:pPr>
          </a:p>
          <a:p>
            <a:pPr>
              <a:defRPr sz="6000">
                <a:latin typeface="Arial Narrow"/>
                <a:ea typeface="Arial Narrow"/>
                <a:cs typeface="Arial Narrow"/>
                <a:sym typeface="Arial Narrow"/>
              </a:defRPr>
            </a:pPr>
          </a:p>
          <a:p>
            <a:pPr>
              <a:defRPr sz="6000">
                <a:latin typeface="Arial Narrow"/>
                <a:ea typeface="Arial Narrow"/>
                <a:cs typeface="Arial Narrow"/>
                <a:sym typeface="Arial Narrow"/>
              </a:defRPr>
            </a:pPr>
          </a:p>
          <a:p>
            <a:pPr>
              <a:defRPr sz="6000">
                <a:latin typeface="Arial Narrow"/>
                <a:ea typeface="Arial Narrow"/>
                <a:cs typeface="Arial Narrow"/>
                <a:sym typeface="Arial Narrow"/>
              </a:defRPr>
            </a:pPr>
          </a:p>
          <a:p>
            <a:pPr>
              <a:defRPr sz="6000">
                <a:latin typeface="Arial Narrow"/>
                <a:ea typeface="Arial Narrow"/>
                <a:cs typeface="Arial Narrow"/>
                <a:sym typeface="Arial Narrow"/>
              </a:defRPr>
            </a:pPr>
          </a:p>
          <a:p>
            <a:pPr>
              <a:defRPr sz="6000">
                <a:latin typeface="Arial Narrow"/>
                <a:ea typeface="Arial Narrow"/>
                <a:cs typeface="Arial Narrow"/>
                <a:sym typeface="Arial Narrow"/>
              </a:defRPr>
            </a:pPr>
          </a:p>
          <a:p>
            <a:pPr>
              <a:defRPr sz="6000">
                <a:latin typeface="Arial Narrow"/>
                <a:ea typeface="Arial Narrow"/>
                <a:cs typeface="Arial Narrow"/>
                <a:sym typeface="Arial Narrow"/>
              </a:defRPr>
            </a:pPr>
          </a:p>
          <a:p>
            <a:pPr>
              <a:defRPr sz="6000">
                <a:latin typeface="Arial Narrow"/>
                <a:ea typeface="Arial Narrow"/>
                <a:cs typeface="Arial Narrow"/>
                <a:sym typeface="Arial Narrow"/>
              </a:defRPr>
            </a:pPr>
          </a:p>
          <a:p>
            <a:pPr>
              <a:defRPr sz="6000">
                <a:latin typeface="Arial Narrow"/>
                <a:ea typeface="Arial Narrow"/>
                <a:cs typeface="Arial Narrow"/>
                <a:sym typeface="Arial Narrow"/>
              </a:defRPr>
            </a:pPr>
          </a:p>
          <a:p>
            <a:pPr>
              <a:defRPr sz="6000">
                <a:latin typeface="Arial Narrow"/>
                <a:ea typeface="Arial Narrow"/>
                <a:cs typeface="Arial Narrow"/>
                <a:sym typeface="Arial Narrow"/>
              </a:defRPr>
            </a:pPr>
          </a:p>
          <a:p>
            <a:pPr>
              <a:defRPr sz="6000">
                <a:latin typeface="Arial Narrow"/>
                <a:ea typeface="Arial Narrow"/>
                <a:cs typeface="Arial Narrow"/>
                <a:sym typeface="Arial Narrow"/>
              </a:defRPr>
            </a:pPr>
          </a:p>
          <a:p>
            <a:pPr>
              <a:defRPr sz="6000">
                <a:latin typeface="Arial Narrow"/>
                <a:ea typeface="Arial Narrow"/>
                <a:cs typeface="Arial Narrow"/>
                <a:sym typeface="Arial Narrow"/>
              </a:defRPr>
            </a:pPr>
            <a:r>
              <a:t>Source: </a:t>
            </a:r>
            <a:r>
              <a:rPr u="sng">
                <a:hlinkClick r:id="rId2" invalidUrl="" action="" tgtFrame="" tooltip="" history="1" highlightClick="0" endSnd="0"/>
              </a:rPr>
              <a:t>https://biography.yourdictionary.com/joseph-francis-fletcher</a:t>
            </a:r>
          </a:p>
        </p:txBody>
      </p:sp>
      <p:pic>
        <p:nvPicPr>
          <p:cNvPr id="999" name="joefletcher#2.jpg" descr="joefletcher#2.jpg"/>
          <p:cNvPicPr>
            <a:picLocks noChangeAspect="1"/>
          </p:cNvPicPr>
          <p:nvPr/>
        </p:nvPicPr>
        <p:blipFill>
          <a:blip r:embed="rId3">
            <a:extLst/>
          </a:blip>
          <a:stretch>
            <a:fillRect/>
          </a:stretch>
        </p:blipFill>
        <p:spPr>
          <a:xfrm>
            <a:off x="1165948" y="4794250"/>
            <a:ext cx="22052104" cy="2399452"/>
          </a:xfrm>
          <a:prstGeom prst="rect">
            <a:avLst/>
          </a:prstGeom>
          <a:ln w="12700">
            <a:miter lim="400000"/>
          </a:ln>
        </p:spPr>
      </p:pic>
      <p:pic>
        <p:nvPicPr>
          <p:cNvPr id="1000" name="yourdictionary.jpg" descr="yourdictionary.jpg"/>
          <p:cNvPicPr>
            <a:picLocks noChangeAspect="1"/>
          </p:cNvPicPr>
          <p:nvPr/>
        </p:nvPicPr>
        <p:blipFill>
          <a:blip r:embed="rId4">
            <a:extLst/>
          </a:blip>
          <a:stretch>
            <a:fillRect/>
          </a:stretch>
        </p:blipFill>
        <p:spPr>
          <a:xfrm>
            <a:off x="8331200" y="1873250"/>
            <a:ext cx="8547100" cy="1651001"/>
          </a:xfrm>
          <a:prstGeom prst="rect">
            <a:avLst/>
          </a:prstGeom>
          <a:ln w="12700">
            <a:miter lim="400000"/>
          </a:ln>
        </p:spPr>
      </p:pic>
    </p:spTree>
  </p:cSld>
  <p:clrMapOvr>
    <a:masterClrMapping/>
  </p:clrMapOvr>
  <p:transition xmlns:p14="http://schemas.microsoft.com/office/powerpoint/2010/main" spd="med" advClick="1"/>
</p:sld>
</file>

<file path=ppt/slides/slide35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02" name="Richard Henry “R.H.” Tawney November 30, 1880 to January 16, 1962"/>
          <p:cNvSpPr txBox="1"/>
          <p:nvPr>
            <p:ph type="title"/>
          </p:nvPr>
        </p:nvSpPr>
        <p:spPr>
          <a:xfrm>
            <a:off x="228823" y="303562"/>
            <a:ext cx="23926354" cy="13108876"/>
          </a:xfrm>
          <a:prstGeom prst="rect">
            <a:avLst/>
          </a:prstGeom>
        </p:spPr>
        <p:txBody>
          <a:bodyPr/>
          <a:lstStyle/>
          <a:p>
            <a:pPr/>
          </a:p>
          <a:p>
            <a:pPr/>
          </a:p>
          <a:p>
            <a:pPr/>
          </a:p>
          <a:p>
            <a:pPr/>
          </a:p>
          <a:p>
            <a:pPr/>
          </a:p>
          <a:p>
            <a:pPr>
              <a:defRPr sz="7500">
                <a:latin typeface="Arial Narrow"/>
                <a:ea typeface="Arial Narrow"/>
                <a:cs typeface="Arial Narrow"/>
                <a:sym typeface="Arial Narrow"/>
              </a:defRPr>
            </a:pPr>
            <a:r>
              <a:t>Richard Henry “R.H.” Tawney</a:t>
            </a:r>
            <a:br/>
            <a:r>
              <a:t>November 30, 1880 to January 16, 1962</a:t>
            </a:r>
          </a:p>
        </p:txBody>
      </p:sp>
      <p:pic>
        <p:nvPicPr>
          <p:cNvPr id="1003" name="Richard Henry Tawney.png" descr="Richard Henry Tawney.png"/>
          <p:cNvPicPr>
            <a:picLocks noChangeAspect="1"/>
          </p:cNvPicPr>
          <p:nvPr/>
        </p:nvPicPr>
        <p:blipFill>
          <a:blip r:embed="rId2">
            <a:extLst/>
          </a:blip>
          <a:stretch>
            <a:fillRect/>
          </a:stretch>
        </p:blipFill>
        <p:spPr>
          <a:xfrm>
            <a:off x="9265352" y="848243"/>
            <a:ext cx="5853297" cy="8779945"/>
          </a:xfrm>
          <a:prstGeom prst="rect">
            <a:avLst/>
          </a:prstGeom>
          <a:ln w="12700">
            <a:miter lim="400000"/>
          </a:ln>
        </p:spPr>
      </p:pic>
    </p:spTree>
  </p:cSld>
  <p:clrMapOvr>
    <a:masterClrMapping/>
  </p:clrMapOvr>
  <p:transition xmlns:p14="http://schemas.microsoft.com/office/powerpoint/2010/main" spd="med" advClick="1"/>
</p:sld>
</file>

<file path=ppt/slides/slide35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05" name="Double-click to edit"/>
          <p:cNvSpPr txBox="1"/>
          <p:nvPr>
            <p:ph type="title"/>
          </p:nvPr>
        </p:nvSpPr>
        <p:spPr>
          <a:xfrm>
            <a:off x="205103" y="357187"/>
            <a:ext cx="23973794" cy="13191196"/>
          </a:xfrm>
          <a:prstGeom prst="rect">
            <a:avLst/>
          </a:prstGeom>
        </p:spPr>
        <p:txBody>
          <a:bodyPr/>
          <a:lstStyle/>
          <a:p>
            <a:pPr/>
          </a:p>
          <a:p>
            <a:pPr/>
          </a:p>
          <a:p>
            <a:pPr/>
          </a:p>
          <a:p>
            <a:pPr/>
          </a:p>
          <a:p>
            <a:pPr/>
          </a:p>
          <a:p>
            <a:pPr/>
          </a:p>
        </p:txBody>
      </p:sp>
      <p:pic>
        <p:nvPicPr>
          <p:cNvPr id="1006" name="tawney#1.jpg" descr="tawney#1.jpg"/>
          <p:cNvPicPr>
            <a:picLocks noChangeAspect="1"/>
          </p:cNvPicPr>
          <p:nvPr/>
        </p:nvPicPr>
        <p:blipFill>
          <a:blip r:embed="rId2">
            <a:extLst/>
          </a:blip>
          <a:stretch>
            <a:fillRect/>
          </a:stretch>
        </p:blipFill>
        <p:spPr>
          <a:xfrm>
            <a:off x="4772025" y="4389437"/>
            <a:ext cx="15389115" cy="8498006"/>
          </a:xfrm>
          <a:prstGeom prst="rect">
            <a:avLst/>
          </a:prstGeom>
          <a:ln w="12700">
            <a:miter lim="400000"/>
          </a:ln>
        </p:spPr>
      </p:pic>
      <p:pic>
        <p:nvPicPr>
          <p:cNvPr id="1007" name="Tawney.jpg" descr="Tawney.jpg"/>
          <p:cNvPicPr>
            <a:picLocks noChangeAspect="1"/>
          </p:cNvPicPr>
          <p:nvPr/>
        </p:nvPicPr>
        <p:blipFill>
          <a:blip r:embed="rId3">
            <a:extLst/>
          </a:blip>
          <a:stretch>
            <a:fillRect/>
          </a:stretch>
        </p:blipFill>
        <p:spPr>
          <a:xfrm>
            <a:off x="5911049" y="671512"/>
            <a:ext cx="13111067" cy="3062440"/>
          </a:xfrm>
          <a:prstGeom prst="rect">
            <a:avLst/>
          </a:prstGeom>
          <a:ln w="12700">
            <a:miter lim="400000"/>
          </a:ln>
        </p:spPr>
      </p:pic>
    </p:spTree>
  </p:cSld>
  <p:clrMapOvr>
    <a:masterClrMapping/>
  </p:clrMapOvr>
  <p:transition xmlns:p14="http://schemas.microsoft.com/office/powerpoint/2010/main" spd="med" advClick="1"/>
</p:sld>
</file>

<file path=ppt/slides/slide35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09" name="Facts About Joseph Fletcher…"/>
          <p:cNvSpPr txBox="1"/>
          <p:nvPr>
            <p:ph type="title"/>
          </p:nvPr>
        </p:nvSpPr>
        <p:spPr>
          <a:xfrm>
            <a:off x="90134" y="357187"/>
            <a:ext cx="24203732" cy="13001626"/>
          </a:xfrm>
          <a:prstGeom prst="rect">
            <a:avLst/>
          </a:prstGeom>
        </p:spPr>
        <p:txBody>
          <a:bodyPr/>
          <a:lstStyle/>
          <a:p>
            <a:pPr defTabSz="805100">
              <a:defRPr sz="5880">
                <a:latin typeface="Arial Narrow"/>
                <a:ea typeface="Arial Narrow"/>
                <a:cs typeface="Arial Narrow"/>
                <a:sym typeface="Arial Narrow"/>
              </a:defRPr>
            </a:pPr>
          </a:p>
          <a:p>
            <a:pPr defTabSz="805100">
              <a:defRPr sz="5880">
                <a:latin typeface="Arial Narrow"/>
                <a:ea typeface="Arial Narrow"/>
                <a:cs typeface="Arial Narrow"/>
                <a:sym typeface="Arial Narrow"/>
              </a:defRPr>
            </a:pPr>
          </a:p>
          <a:p>
            <a:pPr defTabSz="805100">
              <a:defRPr sz="5880">
                <a:latin typeface="Arial Narrow"/>
                <a:ea typeface="Arial Narrow"/>
                <a:cs typeface="Arial Narrow"/>
                <a:sym typeface="Arial Narrow"/>
              </a:defRPr>
            </a:pPr>
          </a:p>
          <a:p>
            <a:pPr defTabSz="805100">
              <a:defRPr sz="5880">
                <a:latin typeface="Arial Narrow"/>
                <a:ea typeface="Arial Narrow"/>
                <a:cs typeface="Arial Narrow"/>
                <a:sym typeface="Arial Narrow"/>
              </a:defRPr>
            </a:pPr>
            <a:r>
              <a:t>Facts About Joseph Fletcher </a:t>
            </a:r>
          </a:p>
          <a:p>
            <a:pPr defTabSz="805100">
              <a:defRPr sz="5880">
                <a:latin typeface="Arial Narrow"/>
                <a:ea typeface="Arial Narrow"/>
                <a:cs typeface="Arial Narrow"/>
                <a:sym typeface="Arial Narrow"/>
              </a:defRPr>
            </a:pPr>
          </a:p>
          <a:p>
            <a:pPr defTabSz="805100">
              <a:defRPr sz="5880">
                <a:latin typeface="Arial Narrow"/>
                <a:ea typeface="Arial Narrow"/>
                <a:cs typeface="Arial Narrow"/>
                <a:sym typeface="Arial Narrow"/>
              </a:defRPr>
            </a:pPr>
          </a:p>
          <a:p>
            <a:pPr defTabSz="805100">
              <a:defRPr sz="5880">
                <a:latin typeface="Arial Narrow"/>
                <a:ea typeface="Arial Narrow"/>
                <a:cs typeface="Arial Narrow"/>
                <a:sym typeface="Arial Narrow"/>
              </a:defRPr>
            </a:pPr>
          </a:p>
          <a:p>
            <a:pPr defTabSz="805100">
              <a:defRPr sz="5880">
                <a:latin typeface="Arial Narrow"/>
                <a:ea typeface="Arial Narrow"/>
                <a:cs typeface="Arial Narrow"/>
                <a:sym typeface="Arial Narrow"/>
              </a:defRPr>
            </a:pPr>
          </a:p>
          <a:p>
            <a:pPr defTabSz="805100">
              <a:defRPr sz="5880">
                <a:latin typeface="Arial Narrow"/>
                <a:ea typeface="Arial Narrow"/>
                <a:cs typeface="Arial Narrow"/>
                <a:sym typeface="Arial Narrow"/>
              </a:defRPr>
            </a:pPr>
          </a:p>
          <a:p>
            <a:pPr defTabSz="805100">
              <a:defRPr sz="5880">
                <a:latin typeface="Arial Narrow"/>
                <a:ea typeface="Arial Narrow"/>
                <a:cs typeface="Arial Narrow"/>
                <a:sym typeface="Arial Narrow"/>
              </a:defRPr>
            </a:pPr>
          </a:p>
          <a:p>
            <a:pPr defTabSz="805100">
              <a:defRPr sz="5880">
                <a:latin typeface="Arial Narrow"/>
                <a:ea typeface="Arial Narrow"/>
                <a:cs typeface="Arial Narrow"/>
                <a:sym typeface="Arial Narrow"/>
              </a:defRPr>
            </a:pPr>
          </a:p>
          <a:p>
            <a:pPr defTabSz="805100">
              <a:defRPr sz="5880">
                <a:latin typeface="Arial Narrow"/>
                <a:ea typeface="Arial Narrow"/>
                <a:cs typeface="Arial Narrow"/>
                <a:sym typeface="Arial Narrow"/>
              </a:defRPr>
            </a:pPr>
          </a:p>
          <a:p>
            <a:pPr defTabSz="805100">
              <a:defRPr sz="5880">
                <a:latin typeface="Arial Narrow"/>
                <a:ea typeface="Arial Narrow"/>
                <a:cs typeface="Arial Narrow"/>
                <a:sym typeface="Arial Narrow"/>
              </a:defRPr>
            </a:pPr>
          </a:p>
          <a:p>
            <a:pPr defTabSz="805100">
              <a:defRPr sz="5880">
                <a:latin typeface="Arial Narrow"/>
                <a:ea typeface="Arial Narrow"/>
                <a:cs typeface="Arial Narrow"/>
                <a:sym typeface="Arial Narrow"/>
              </a:defRPr>
            </a:pPr>
            <a:r>
              <a:t>Source: </a:t>
            </a:r>
            <a:r>
              <a:rPr u="sng">
                <a:hlinkClick r:id="rId2" invalidUrl="" action="" tgtFrame="" tooltip="" history="1" highlightClick="0" endSnd="0"/>
              </a:rPr>
              <a:t>https://biography.yourdictionary.com/joseph-francis-fletcher</a:t>
            </a:r>
          </a:p>
        </p:txBody>
      </p:sp>
      <p:pic>
        <p:nvPicPr>
          <p:cNvPr id="1010" name="joefletcher#2.jpg" descr="joefletcher#2.jpg"/>
          <p:cNvPicPr>
            <a:picLocks noChangeAspect="1"/>
          </p:cNvPicPr>
          <p:nvPr/>
        </p:nvPicPr>
        <p:blipFill>
          <a:blip r:embed="rId3">
            <a:extLst/>
          </a:blip>
          <a:stretch>
            <a:fillRect/>
          </a:stretch>
        </p:blipFill>
        <p:spPr>
          <a:xfrm>
            <a:off x="1165948" y="4794250"/>
            <a:ext cx="22052104" cy="2399452"/>
          </a:xfrm>
          <a:prstGeom prst="rect">
            <a:avLst/>
          </a:prstGeom>
          <a:ln w="12700">
            <a:miter lim="400000"/>
          </a:ln>
        </p:spPr>
      </p:pic>
      <p:pic>
        <p:nvPicPr>
          <p:cNvPr id="1011" name="yourdictionary.jpg" descr="yourdictionary.jpg"/>
          <p:cNvPicPr>
            <a:picLocks noChangeAspect="1"/>
          </p:cNvPicPr>
          <p:nvPr/>
        </p:nvPicPr>
        <p:blipFill>
          <a:blip r:embed="rId4">
            <a:extLst/>
          </a:blip>
          <a:stretch>
            <a:fillRect/>
          </a:stretch>
        </p:blipFill>
        <p:spPr>
          <a:xfrm>
            <a:off x="8116887" y="968375"/>
            <a:ext cx="8547101" cy="1651001"/>
          </a:xfrm>
          <a:prstGeom prst="rect">
            <a:avLst/>
          </a:prstGeom>
          <a:ln w="12700">
            <a:miter lim="400000"/>
          </a:ln>
        </p:spPr>
      </p:pic>
    </p:spTree>
  </p:cSld>
  <p:clrMapOvr>
    <a:masterClrMapping/>
  </p:clrMapOvr>
  <p:transition xmlns:p14="http://schemas.microsoft.com/office/powerpoint/2010/main" spd="med" advClick="1"/>
</p:sld>
</file>

<file path=ppt/slides/slide35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13" name="Fabian Socialist &amp; Father of the Social Gospel Movement Walter Rauschenbusch Declared:…"/>
          <p:cNvSpPr txBox="1"/>
          <p:nvPr>
            <p:ph type="title"/>
          </p:nvPr>
        </p:nvSpPr>
        <p:spPr>
          <a:xfrm>
            <a:off x="292168" y="357187"/>
            <a:ext cx="23982537" cy="13123200"/>
          </a:xfrm>
          <a:prstGeom prst="rect">
            <a:avLst/>
          </a:prstGeom>
        </p:spPr>
        <p:txBody>
          <a:bodyPr/>
          <a:lstStyle/>
          <a:p>
            <a:pPr>
              <a:defRPr sz="8100">
                <a:solidFill>
                  <a:srgbClr val="FFD479"/>
                </a:solidFill>
                <a:latin typeface="Arial Narrow"/>
                <a:ea typeface="Arial Narrow"/>
                <a:cs typeface="Arial Narrow"/>
                <a:sym typeface="Arial Narrow"/>
              </a:defRPr>
            </a:pPr>
            <a:r>
              <a:t>Fabian Socialist &amp; Father of the Social Gospel Movement Walter Rauschenbusch Declared: </a:t>
            </a:r>
          </a:p>
          <a:p>
            <a:pPr>
              <a:defRPr b="1" sz="8100">
                <a:solidFill>
                  <a:srgbClr val="FFD479"/>
                </a:solidFill>
                <a:latin typeface="Helvetica Neue"/>
                <a:ea typeface="Helvetica Neue"/>
                <a:cs typeface="Helvetica Neue"/>
                <a:sym typeface="Helvetica Neue"/>
              </a:defRPr>
            </a:pPr>
          </a:p>
          <a:p>
            <a:pPr>
              <a:defRPr b="1" sz="8100">
                <a:solidFill>
                  <a:srgbClr val="FFD479"/>
                </a:solidFill>
                <a:latin typeface="Helvetica Neue"/>
                <a:ea typeface="Helvetica Neue"/>
                <a:cs typeface="Helvetica Neue"/>
                <a:sym typeface="Helvetica Neue"/>
              </a:defRPr>
            </a:pPr>
          </a:p>
          <a:p>
            <a:pPr>
              <a:defRPr sz="8100">
                <a:latin typeface="Arial Narrow"/>
                <a:ea typeface="Arial Narrow"/>
                <a:cs typeface="Arial Narrow"/>
                <a:sym typeface="Arial Narrow"/>
              </a:defRPr>
            </a:pPr>
            <a:r>
              <a:t>The only power that can make socialism succeed, if it is to be established, is religion, It cannot work in an irreligious country. </a:t>
            </a:r>
          </a:p>
          <a:p>
            <a:pPr>
              <a:defRPr b="1">
                <a:solidFill>
                  <a:srgbClr val="FFD479"/>
                </a:solidFill>
                <a:latin typeface="Helvetica Neue"/>
                <a:ea typeface="Helvetica Neue"/>
                <a:cs typeface="Helvetica Neue"/>
                <a:sym typeface="Helvetica Neue"/>
              </a:defRPr>
            </a:pPr>
          </a:p>
          <a:p>
            <a:pPr>
              <a:defRPr b="1">
                <a:solidFill>
                  <a:srgbClr val="FFD479"/>
                </a:solidFill>
                <a:latin typeface="Helvetica Neue"/>
                <a:ea typeface="Helvetica Neue"/>
                <a:cs typeface="Helvetica Neue"/>
                <a:sym typeface="Helvetica Neue"/>
              </a:defRPr>
            </a:pPr>
          </a:p>
        </p:txBody>
      </p:sp>
      <p:pic>
        <p:nvPicPr>
          <p:cNvPr id="1014" name="Walter Rauschenbusch.jpg" descr="Walter Rauschenbusch.jpg"/>
          <p:cNvPicPr>
            <a:picLocks noChangeAspect="1"/>
          </p:cNvPicPr>
          <p:nvPr/>
        </p:nvPicPr>
        <p:blipFill>
          <a:blip r:embed="rId2">
            <a:extLst/>
          </a:blip>
          <a:stretch>
            <a:fillRect/>
          </a:stretch>
        </p:blipFill>
        <p:spPr>
          <a:xfrm>
            <a:off x="18074591" y="7986678"/>
            <a:ext cx="5653772" cy="4816510"/>
          </a:xfrm>
          <a:prstGeom prst="rect">
            <a:avLst/>
          </a:prstGeom>
          <a:ln w="12700">
            <a:miter lim="400000"/>
          </a:ln>
        </p:spPr>
      </p:pic>
    </p:spTree>
  </p:cSld>
  <p:clrMapOvr>
    <a:masterClrMapping/>
  </p:clrMapOvr>
  <p:transition xmlns:p14="http://schemas.microsoft.com/office/powerpoint/2010/main" spd="med" advClick="1"/>
</p:sld>
</file>

<file path=ppt/slides/slide35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16" name="Facts About Joseph Fletcher…"/>
          <p:cNvSpPr txBox="1"/>
          <p:nvPr>
            <p:ph type="title"/>
          </p:nvPr>
        </p:nvSpPr>
        <p:spPr>
          <a:xfrm>
            <a:off x="90134" y="357187"/>
            <a:ext cx="24203732" cy="13001626"/>
          </a:xfrm>
          <a:prstGeom prst="rect">
            <a:avLst/>
          </a:prstGeom>
        </p:spPr>
        <p:txBody>
          <a:bodyPr/>
          <a:lstStyle/>
          <a:p>
            <a:pPr>
              <a:defRPr sz="6000">
                <a:latin typeface="Arial Narrow"/>
                <a:ea typeface="Arial Narrow"/>
                <a:cs typeface="Arial Narrow"/>
                <a:sym typeface="Arial Narrow"/>
              </a:defRPr>
            </a:pPr>
          </a:p>
          <a:p>
            <a:pPr>
              <a:defRPr sz="6000">
                <a:latin typeface="Arial Narrow"/>
                <a:ea typeface="Arial Narrow"/>
                <a:cs typeface="Arial Narrow"/>
                <a:sym typeface="Arial Narrow"/>
              </a:defRPr>
            </a:pPr>
          </a:p>
          <a:p>
            <a:pPr>
              <a:defRPr sz="6000">
                <a:latin typeface="Arial Narrow"/>
                <a:ea typeface="Arial Narrow"/>
                <a:cs typeface="Arial Narrow"/>
                <a:sym typeface="Arial Narrow"/>
              </a:defRPr>
            </a:pPr>
          </a:p>
          <a:p>
            <a:pPr>
              <a:defRPr sz="6000">
                <a:latin typeface="Arial Narrow"/>
                <a:ea typeface="Arial Narrow"/>
                <a:cs typeface="Arial Narrow"/>
                <a:sym typeface="Arial Narrow"/>
              </a:defRPr>
            </a:pPr>
            <a:r>
              <a:t>Facts About Joseph Fletcher </a:t>
            </a:r>
          </a:p>
          <a:p>
            <a:pPr>
              <a:defRPr sz="6000">
                <a:latin typeface="Arial Narrow"/>
                <a:ea typeface="Arial Narrow"/>
                <a:cs typeface="Arial Narrow"/>
                <a:sym typeface="Arial Narrow"/>
              </a:defRPr>
            </a:pPr>
          </a:p>
          <a:p>
            <a:pPr>
              <a:defRPr sz="6000">
                <a:latin typeface="Arial Narrow"/>
                <a:ea typeface="Arial Narrow"/>
                <a:cs typeface="Arial Narrow"/>
                <a:sym typeface="Arial Narrow"/>
              </a:defRPr>
            </a:pPr>
          </a:p>
          <a:p>
            <a:pPr>
              <a:defRPr sz="6000">
                <a:latin typeface="Arial Narrow"/>
                <a:ea typeface="Arial Narrow"/>
                <a:cs typeface="Arial Narrow"/>
                <a:sym typeface="Arial Narrow"/>
              </a:defRPr>
            </a:pPr>
          </a:p>
          <a:p>
            <a:pPr>
              <a:defRPr sz="6000">
                <a:latin typeface="Arial Narrow"/>
                <a:ea typeface="Arial Narrow"/>
                <a:cs typeface="Arial Narrow"/>
                <a:sym typeface="Arial Narrow"/>
              </a:defRPr>
            </a:pPr>
          </a:p>
          <a:p>
            <a:pPr>
              <a:defRPr sz="6000">
                <a:latin typeface="Arial Narrow"/>
                <a:ea typeface="Arial Narrow"/>
                <a:cs typeface="Arial Narrow"/>
                <a:sym typeface="Arial Narrow"/>
              </a:defRPr>
            </a:pPr>
          </a:p>
          <a:p>
            <a:pPr>
              <a:defRPr sz="6000">
                <a:latin typeface="Arial Narrow"/>
                <a:ea typeface="Arial Narrow"/>
                <a:cs typeface="Arial Narrow"/>
                <a:sym typeface="Arial Narrow"/>
              </a:defRPr>
            </a:pPr>
          </a:p>
          <a:p>
            <a:pPr>
              <a:defRPr sz="6000">
                <a:latin typeface="Arial Narrow"/>
                <a:ea typeface="Arial Narrow"/>
                <a:cs typeface="Arial Narrow"/>
                <a:sym typeface="Arial Narrow"/>
              </a:defRPr>
            </a:pPr>
          </a:p>
          <a:p>
            <a:pPr>
              <a:defRPr sz="6000">
                <a:latin typeface="Arial Narrow"/>
                <a:ea typeface="Arial Narrow"/>
                <a:cs typeface="Arial Narrow"/>
                <a:sym typeface="Arial Narrow"/>
              </a:defRPr>
            </a:pPr>
          </a:p>
          <a:p>
            <a:pPr>
              <a:defRPr sz="6000">
                <a:latin typeface="Arial Narrow"/>
                <a:ea typeface="Arial Narrow"/>
                <a:cs typeface="Arial Narrow"/>
                <a:sym typeface="Arial Narrow"/>
              </a:defRPr>
            </a:pPr>
            <a:r>
              <a:t>Source: </a:t>
            </a:r>
            <a:r>
              <a:rPr u="sng">
                <a:hlinkClick r:id="rId2" invalidUrl="" action="" tgtFrame="" tooltip="" history="1" highlightClick="0" endSnd="0"/>
              </a:rPr>
              <a:t>https://biography.yourdictionary.com/joseph-francis-fletcher</a:t>
            </a:r>
          </a:p>
        </p:txBody>
      </p:sp>
      <p:pic>
        <p:nvPicPr>
          <p:cNvPr id="1017" name="joefletcher#2.jpg" descr="joefletcher#2.jpg"/>
          <p:cNvPicPr>
            <a:picLocks noChangeAspect="1"/>
          </p:cNvPicPr>
          <p:nvPr/>
        </p:nvPicPr>
        <p:blipFill>
          <a:blip r:embed="rId3">
            <a:extLst/>
          </a:blip>
          <a:stretch>
            <a:fillRect/>
          </a:stretch>
        </p:blipFill>
        <p:spPr>
          <a:xfrm>
            <a:off x="1165948" y="4794250"/>
            <a:ext cx="22052104" cy="2399452"/>
          </a:xfrm>
          <a:prstGeom prst="rect">
            <a:avLst/>
          </a:prstGeom>
          <a:ln w="12700">
            <a:miter lim="400000"/>
          </a:ln>
        </p:spPr>
      </p:pic>
      <p:pic>
        <p:nvPicPr>
          <p:cNvPr id="1018" name="yourdictionary.jpg" descr="yourdictionary.jpg"/>
          <p:cNvPicPr>
            <a:picLocks noChangeAspect="1"/>
          </p:cNvPicPr>
          <p:nvPr/>
        </p:nvPicPr>
        <p:blipFill>
          <a:blip r:embed="rId4">
            <a:extLst/>
          </a:blip>
          <a:stretch>
            <a:fillRect/>
          </a:stretch>
        </p:blipFill>
        <p:spPr>
          <a:xfrm>
            <a:off x="7918450" y="1087437"/>
            <a:ext cx="8547100" cy="1651001"/>
          </a:xfrm>
          <a:prstGeom prst="rect">
            <a:avLst/>
          </a:prstGeom>
          <a:ln w="12700">
            <a:miter lim="400000"/>
          </a:ln>
        </p:spPr>
      </p:pic>
    </p:spTree>
  </p:cSld>
  <p:clrMapOvr>
    <a:masterClrMapping/>
  </p:clrMapOvr>
  <p:transition xmlns:p14="http://schemas.microsoft.com/office/powerpoint/2010/main" spd="med" advClick="1"/>
</p:sld>
</file>

<file path=ppt/slides/slide35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20" name="source: https://www.encyclopedia.com/people/philosophy-and-religion/protestant-christianity-biographies/washington-gladden"/>
          <p:cNvSpPr txBox="1"/>
          <p:nvPr>
            <p:ph type="title"/>
          </p:nvPr>
        </p:nvSpPr>
        <p:spPr>
          <a:xfrm>
            <a:off x="214591" y="357187"/>
            <a:ext cx="23954818" cy="13001626"/>
          </a:xfrm>
          <a:prstGeom prst="rect">
            <a:avLst/>
          </a:prstGeom>
        </p:spPr>
        <p:txBody>
          <a:bodyPr/>
          <a:lstStyle/>
          <a:p>
            <a:pPr/>
          </a:p>
          <a:p>
            <a:pPr/>
          </a:p>
          <a:p>
            <a:pPr/>
          </a:p>
          <a:p>
            <a:pPr/>
          </a:p>
          <a:p>
            <a:pPr/>
          </a:p>
          <a:p>
            <a:pPr/>
          </a:p>
          <a:p>
            <a:pPr>
              <a:defRPr sz="3100">
                <a:latin typeface="Arial Narrow"/>
                <a:ea typeface="Arial Narrow"/>
                <a:cs typeface="Arial Narrow"/>
                <a:sym typeface="Arial Narrow"/>
              </a:defRPr>
            </a:pPr>
            <a:r>
              <a:t>source: https://www.encyclopedia.com/people/philosophy-and-religion/protestant-christianity-biographies/washington-gladden</a:t>
            </a:r>
          </a:p>
        </p:txBody>
      </p:sp>
      <p:pic>
        <p:nvPicPr>
          <p:cNvPr id="1021" name="Washington Gladden.jpg" descr="Washington Gladden.jpg"/>
          <p:cNvPicPr>
            <a:picLocks noChangeAspect="1"/>
          </p:cNvPicPr>
          <p:nvPr/>
        </p:nvPicPr>
        <p:blipFill>
          <a:blip r:embed="rId2">
            <a:extLst/>
          </a:blip>
          <a:stretch>
            <a:fillRect/>
          </a:stretch>
        </p:blipFill>
        <p:spPr>
          <a:xfrm>
            <a:off x="1122362" y="5586412"/>
            <a:ext cx="22826723" cy="3207869"/>
          </a:xfrm>
          <a:prstGeom prst="rect">
            <a:avLst/>
          </a:prstGeom>
          <a:ln w="12700">
            <a:miter lim="400000"/>
          </a:ln>
        </p:spPr>
      </p:pic>
      <p:pic>
        <p:nvPicPr>
          <p:cNvPr id="1022" name="Encyclopedia.jpg" descr="Encyclopedia.jpg"/>
          <p:cNvPicPr>
            <a:picLocks noChangeAspect="1"/>
          </p:cNvPicPr>
          <p:nvPr/>
        </p:nvPicPr>
        <p:blipFill>
          <a:blip r:embed="rId3">
            <a:extLst/>
          </a:blip>
          <a:stretch>
            <a:fillRect/>
          </a:stretch>
        </p:blipFill>
        <p:spPr>
          <a:xfrm>
            <a:off x="6063344" y="1905000"/>
            <a:ext cx="12944759" cy="2251263"/>
          </a:xfrm>
          <a:prstGeom prst="rect">
            <a:avLst/>
          </a:prstGeom>
          <a:ln w="12700">
            <a:miter lim="400000"/>
          </a:ln>
        </p:spPr>
      </p:pic>
    </p:spTree>
  </p:cSld>
  <p:clrMapOvr>
    <a:masterClrMapping/>
  </p:clrMapOvr>
  <p:transition xmlns:p14="http://schemas.microsoft.com/office/powerpoint/2010/main" spd="med" advClick="1"/>
</p:sld>
</file>

<file path=ppt/slides/slide3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1" name="7. Teach a revisionist history that portrays America’s…"/>
          <p:cNvSpPr txBox="1"/>
          <p:nvPr>
            <p:ph type="title"/>
          </p:nvPr>
        </p:nvSpPr>
        <p:spPr>
          <a:xfrm>
            <a:off x="219893" y="357187"/>
            <a:ext cx="23788093" cy="13202637"/>
          </a:xfrm>
          <a:prstGeom prst="rect">
            <a:avLst/>
          </a:prstGeom>
        </p:spPr>
        <p:txBody>
          <a:bodyPr/>
          <a:lstStyle/>
          <a:p>
            <a:pPr algn="l">
              <a:defRPr sz="9000">
                <a:latin typeface="Arial Narrow"/>
                <a:ea typeface="Arial Narrow"/>
                <a:cs typeface="Arial Narrow"/>
                <a:sym typeface="Arial Narrow"/>
              </a:defRPr>
            </a:pPr>
            <a:r>
              <a:t>  7. Teach a revisionist history that portrays America’s</a:t>
            </a:r>
          </a:p>
          <a:p>
            <a:pPr algn="l">
              <a:defRPr sz="9000">
                <a:latin typeface="Arial Narrow"/>
                <a:ea typeface="Arial Narrow"/>
                <a:cs typeface="Arial Narrow"/>
                <a:sym typeface="Arial Narrow"/>
              </a:defRPr>
            </a:pPr>
            <a:r>
              <a:t>      capitalist free market system as the source of all </a:t>
            </a:r>
          </a:p>
          <a:p>
            <a:pPr algn="l">
              <a:defRPr sz="9000">
                <a:latin typeface="Arial Narrow"/>
                <a:ea typeface="Arial Narrow"/>
                <a:cs typeface="Arial Narrow"/>
                <a:sym typeface="Arial Narrow"/>
              </a:defRPr>
            </a:pPr>
            <a:r>
              <a:t>      suffering &amp; oppression. </a:t>
            </a:r>
          </a:p>
        </p:txBody>
      </p:sp>
    </p:spTree>
  </p:cSld>
  <p:clrMapOvr>
    <a:masterClrMapping/>
  </p:clrMapOvr>
  <p:transition xmlns:p14="http://schemas.microsoft.com/office/powerpoint/2010/main" spd="med" advClick="1"/>
</p:sld>
</file>

<file path=ppt/slides/slide36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24" name="Facts About Joseph Fletcher…"/>
          <p:cNvSpPr txBox="1"/>
          <p:nvPr>
            <p:ph type="title"/>
          </p:nvPr>
        </p:nvSpPr>
        <p:spPr>
          <a:xfrm>
            <a:off x="90134" y="357187"/>
            <a:ext cx="24203732" cy="13001626"/>
          </a:xfrm>
          <a:prstGeom prst="rect">
            <a:avLst/>
          </a:prstGeom>
        </p:spPr>
        <p:txBody>
          <a:bodyPr/>
          <a:lstStyle/>
          <a:p>
            <a:pPr defTabSz="805100">
              <a:defRPr sz="5880">
                <a:latin typeface="Arial Narrow"/>
                <a:ea typeface="Arial Narrow"/>
                <a:cs typeface="Arial Narrow"/>
                <a:sym typeface="Arial Narrow"/>
              </a:defRPr>
            </a:pPr>
          </a:p>
          <a:p>
            <a:pPr defTabSz="805100">
              <a:defRPr sz="5880">
                <a:latin typeface="Arial Narrow"/>
                <a:ea typeface="Arial Narrow"/>
                <a:cs typeface="Arial Narrow"/>
                <a:sym typeface="Arial Narrow"/>
              </a:defRPr>
            </a:pPr>
          </a:p>
          <a:p>
            <a:pPr defTabSz="805100">
              <a:defRPr sz="5880">
                <a:latin typeface="Arial Narrow"/>
                <a:ea typeface="Arial Narrow"/>
                <a:cs typeface="Arial Narrow"/>
                <a:sym typeface="Arial Narrow"/>
              </a:defRPr>
            </a:pPr>
          </a:p>
          <a:p>
            <a:pPr defTabSz="805100">
              <a:defRPr sz="5880">
                <a:latin typeface="Arial Narrow"/>
                <a:ea typeface="Arial Narrow"/>
                <a:cs typeface="Arial Narrow"/>
                <a:sym typeface="Arial Narrow"/>
              </a:defRPr>
            </a:pPr>
            <a:r>
              <a:t>Facts About Joseph Fletcher </a:t>
            </a:r>
          </a:p>
          <a:p>
            <a:pPr defTabSz="805100">
              <a:defRPr sz="5880">
                <a:latin typeface="Arial Narrow"/>
                <a:ea typeface="Arial Narrow"/>
                <a:cs typeface="Arial Narrow"/>
                <a:sym typeface="Arial Narrow"/>
              </a:defRPr>
            </a:pPr>
          </a:p>
          <a:p>
            <a:pPr defTabSz="805100">
              <a:defRPr sz="5880">
                <a:latin typeface="Arial Narrow"/>
                <a:ea typeface="Arial Narrow"/>
                <a:cs typeface="Arial Narrow"/>
                <a:sym typeface="Arial Narrow"/>
              </a:defRPr>
            </a:pPr>
          </a:p>
          <a:p>
            <a:pPr defTabSz="805100">
              <a:defRPr sz="5880">
                <a:latin typeface="Arial Narrow"/>
                <a:ea typeface="Arial Narrow"/>
                <a:cs typeface="Arial Narrow"/>
                <a:sym typeface="Arial Narrow"/>
              </a:defRPr>
            </a:pPr>
          </a:p>
          <a:p>
            <a:pPr defTabSz="805100">
              <a:defRPr sz="5880">
                <a:latin typeface="Arial Narrow"/>
                <a:ea typeface="Arial Narrow"/>
                <a:cs typeface="Arial Narrow"/>
                <a:sym typeface="Arial Narrow"/>
              </a:defRPr>
            </a:pPr>
          </a:p>
          <a:p>
            <a:pPr defTabSz="805100">
              <a:defRPr sz="5880">
                <a:latin typeface="Arial Narrow"/>
                <a:ea typeface="Arial Narrow"/>
                <a:cs typeface="Arial Narrow"/>
                <a:sym typeface="Arial Narrow"/>
              </a:defRPr>
            </a:pPr>
          </a:p>
          <a:p>
            <a:pPr defTabSz="805100">
              <a:defRPr sz="5880">
                <a:latin typeface="Arial Narrow"/>
                <a:ea typeface="Arial Narrow"/>
                <a:cs typeface="Arial Narrow"/>
                <a:sym typeface="Arial Narrow"/>
              </a:defRPr>
            </a:pPr>
          </a:p>
          <a:p>
            <a:pPr defTabSz="805100">
              <a:defRPr sz="5880">
                <a:latin typeface="Arial Narrow"/>
                <a:ea typeface="Arial Narrow"/>
                <a:cs typeface="Arial Narrow"/>
                <a:sym typeface="Arial Narrow"/>
              </a:defRPr>
            </a:pPr>
          </a:p>
          <a:p>
            <a:pPr defTabSz="805100">
              <a:defRPr sz="5880">
                <a:latin typeface="Arial Narrow"/>
                <a:ea typeface="Arial Narrow"/>
                <a:cs typeface="Arial Narrow"/>
                <a:sym typeface="Arial Narrow"/>
              </a:defRPr>
            </a:pPr>
          </a:p>
          <a:p>
            <a:pPr defTabSz="805100">
              <a:defRPr sz="5880">
                <a:latin typeface="Arial Narrow"/>
                <a:ea typeface="Arial Narrow"/>
                <a:cs typeface="Arial Narrow"/>
                <a:sym typeface="Arial Narrow"/>
              </a:defRPr>
            </a:pPr>
          </a:p>
          <a:p>
            <a:pPr defTabSz="805100">
              <a:defRPr sz="5880">
                <a:latin typeface="Arial Narrow"/>
                <a:ea typeface="Arial Narrow"/>
                <a:cs typeface="Arial Narrow"/>
                <a:sym typeface="Arial Narrow"/>
              </a:defRPr>
            </a:pPr>
            <a:r>
              <a:t>Source: </a:t>
            </a:r>
            <a:r>
              <a:rPr u="sng">
                <a:hlinkClick r:id="rId2" invalidUrl="" action="" tgtFrame="" tooltip="" history="1" highlightClick="0" endSnd="0"/>
              </a:rPr>
              <a:t>https://biography.yourdictionary.com/joseph-francis-fletcher</a:t>
            </a:r>
          </a:p>
        </p:txBody>
      </p:sp>
      <p:pic>
        <p:nvPicPr>
          <p:cNvPr id="1025" name="joefletcher#2.jpg" descr="joefletcher#2.jpg"/>
          <p:cNvPicPr>
            <a:picLocks noChangeAspect="1"/>
          </p:cNvPicPr>
          <p:nvPr/>
        </p:nvPicPr>
        <p:blipFill>
          <a:blip r:embed="rId3">
            <a:extLst/>
          </a:blip>
          <a:stretch>
            <a:fillRect/>
          </a:stretch>
        </p:blipFill>
        <p:spPr>
          <a:xfrm>
            <a:off x="1165948" y="4794250"/>
            <a:ext cx="22052104" cy="2399452"/>
          </a:xfrm>
          <a:prstGeom prst="rect">
            <a:avLst/>
          </a:prstGeom>
          <a:ln w="12700">
            <a:miter lim="400000"/>
          </a:ln>
        </p:spPr>
      </p:pic>
      <p:pic>
        <p:nvPicPr>
          <p:cNvPr id="1026" name="yourdictionary.jpg" descr="yourdictionary.jpg"/>
          <p:cNvPicPr>
            <a:picLocks noChangeAspect="1"/>
          </p:cNvPicPr>
          <p:nvPr/>
        </p:nvPicPr>
        <p:blipFill>
          <a:blip r:embed="rId4">
            <a:extLst/>
          </a:blip>
          <a:stretch>
            <a:fillRect/>
          </a:stretch>
        </p:blipFill>
        <p:spPr>
          <a:xfrm>
            <a:off x="7918450" y="920750"/>
            <a:ext cx="8547100" cy="1651001"/>
          </a:xfrm>
          <a:prstGeom prst="rect">
            <a:avLst/>
          </a:prstGeom>
          <a:ln w="12700">
            <a:miter lim="400000"/>
          </a:ln>
        </p:spPr>
      </p:pic>
    </p:spTree>
  </p:cSld>
  <p:clrMapOvr>
    <a:masterClrMapping/>
  </p:clrMapOvr>
  <p:transition xmlns:p14="http://schemas.microsoft.com/office/powerpoint/2010/main" spd="med" advClick="1"/>
</p:sld>
</file>

<file path=ppt/slides/slide36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28" name="Double-click to edit"/>
          <p:cNvSpPr txBox="1"/>
          <p:nvPr>
            <p:ph type="title"/>
          </p:nvPr>
        </p:nvSpPr>
        <p:spPr>
          <a:xfrm>
            <a:off x="186221" y="357187"/>
            <a:ext cx="24011558" cy="13001626"/>
          </a:xfrm>
          <a:prstGeom prst="rect">
            <a:avLst/>
          </a:prstGeom>
        </p:spPr>
        <p:txBody>
          <a:bodyPr/>
          <a:lstStyle/>
          <a:p>
            <a:pPr defTabSz="805100">
              <a:defRPr sz="10976">
                <a:latin typeface="Arial Narrow"/>
                <a:ea typeface="Arial Narrow"/>
                <a:cs typeface="Arial Narrow"/>
                <a:sym typeface="Arial Narrow"/>
              </a:defRPr>
            </a:pPr>
          </a:p>
          <a:p>
            <a:pPr defTabSz="805100">
              <a:defRPr sz="10976">
                <a:latin typeface="Arial Narrow"/>
                <a:ea typeface="Arial Narrow"/>
                <a:cs typeface="Arial Narrow"/>
                <a:sym typeface="Arial Narrow"/>
              </a:defRPr>
            </a:pPr>
          </a:p>
          <a:p>
            <a:pPr defTabSz="805100">
              <a:defRPr sz="10976">
                <a:latin typeface="Arial Narrow"/>
                <a:ea typeface="Arial Narrow"/>
                <a:cs typeface="Arial Narrow"/>
                <a:sym typeface="Arial Narrow"/>
              </a:defRPr>
            </a:pPr>
          </a:p>
          <a:p>
            <a:pPr defTabSz="805100">
              <a:defRPr sz="10976">
                <a:latin typeface="Arial Narrow"/>
                <a:ea typeface="Arial Narrow"/>
                <a:cs typeface="Arial Narrow"/>
                <a:sym typeface="Arial Narrow"/>
              </a:defRPr>
            </a:pPr>
          </a:p>
          <a:p>
            <a:pPr defTabSz="805100">
              <a:defRPr sz="10976">
                <a:latin typeface="Arial Narrow"/>
                <a:ea typeface="Arial Narrow"/>
                <a:cs typeface="Arial Narrow"/>
                <a:sym typeface="Arial Narrow"/>
              </a:defRPr>
            </a:pPr>
          </a:p>
          <a:p>
            <a:pPr defTabSz="805100">
              <a:defRPr sz="10976">
                <a:latin typeface="Arial Narrow"/>
                <a:ea typeface="Arial Narrow"/>
                <a:cs typeface="Arial Narrow"/>
                <a:sym typeface="Arial Narrow"/>
              </a:defRPr>
            </a:pPr>
          </a:p>
          <a:p>
            <a:pPr defTabSz="805100">
              <a:defRPr sz="10976">
                <a:latin typeface="Arial Narrow"/>
                <a:ea typeface="Arial Narrow"/>
                <a:cs typeface="Arial Narrow"/>
                <a:sym typeface="Arial Narrow"/>
              </a:defRPr>
            </a:pPr>
          </a:p>
        </p:txBody>
      </p:sp>
      <p:pic>
        <p:nvPicPr>
          <p:cNvPr id="1029" name="william temple#1.jpg" descr="william temple#1.jpg"/>
          <p:cNvPicPr>
            <a:picLocks noChangeAspect="1"/>
          </p:cNvPicPr>
          <p:nvPr/>
        </p:nvPicPr>
        <p:blipFill>
          <a:blip r:embed="rId2">
            <a:extLst/>
          </a:blip>
          <a:stretch>
            <a:fillRect/>
          </a:stretch>
        </p:blipFill>
        <p:spPr>
          <a:xfrm>
            <a:off x="4533900" y="644525"/>
            <a:ext cx="15316200" cy="4965701"/>
          </a:xfrm>
          <a:prstGeom prst="rect">
            <a:avLst/>
          </a:prstGeom>
          <a:ln w="12700">
            <a:miter lim="400000"/>
          </a:ln>
        </p:spPr>
      </p:pic>
      <p:pic>
        <p:nvPicPr>
          <p:cNvPr id="1030" name="william temple #2.jpg" descr="william temple #2.jpg"/>
          <p:cNvPicPr>
            <a:picLocks noChangeAspect="1"/>
          </p:cNvPicPr>
          <p:nvPr/>
        </p:nvPicPr>
        <p:blipFill>
          <a:blip r:embed="rId3">
            <a:extLst/>
          </a:blip>
          <a:stretch>
            <a:fillRect/>
          </a:stretch>
        </p:blipFill>
        <p:spPr>
          <a:xfrm>
            <a:off x="2952187" y="6878637"/>
            <a:ext cx="18862578" cy="3804761"/>
          </a:xfrm>
          <a:prstGeom prst="rect">
            <a:avLst/>
          </a:prstGeom>
          <a:ln w="12700">
            <a:miter lim="400000"/>
          </a:ln>
        </p:spPr>
      </p:pic>
    </p:spTree>
  </p:cSld>
  <p:clrMapOvr>
    <a:masterClrMapping/>
  </p:clrMapOvr>
  <p:transition xmlns:p14="http://schemas.microsoft.com/office/powerpoint/2010/main" spd="med" advClick="1"/>
</p:sld>
</file>

<file path=ppt/slides/slide36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32" name="Double-click to edit"/>
          <p:cNvSpPr txBox="1"/>
          <p:nvPr>
            <p:ph type="title"/>
          </p:nvPr>
        </p:nvSpPr>
        <p:spPr>
          <a:xfrm>
            <a:off x="320817" y="357187"/>
            <a:ext cx="23742366" cy="13093155"/>
          </a:xfrm>
          <a:prstGeom prst="rect">
            <a:avLst/>
          </a:prstGeom>
        </p:spPr>
        <p:txBody>
          <a:bodyPr/>
          <a:lstStyle/>
          <a:p>
            <a:pPr/>
          </a:p>
          <a:p>
            <a:pPr/>
          </a:p>
        </p:txBody>
      </p:sp>
      <p:pic>
        <p:nvPicPr>
          <p:cNvPr id="1033" name="william temple #3.jpg" descr="william temple #3.jpg"/>
          <p:cNvPicPr>
            <a:picLocks noChangeAspect="1"/>
          </p:cNvPicPr>
          <p:nvPr/>
        </p:nvPicPr>
        <p:blipFill>
          <a:blip r:embed="rId2">
            <a:extLst/>
          </a:blip>
          <a:stretch>
            <a:fillRect/>
          </a:stretch>
        </p:blipFill>
        <p:spPr>
          <a:xfrm>
            <a:off x="3539743" y="6850062"/>
            <a:ext cx="17304514" cy="3321984"/>
          </a:xfrm>
          <a:prstGeom prst="rect">
            <a:avLst/>
          </a:prstGeom>
          <a:ln w="12700">
            <a:miter lim="400000"/>
          </a:ln>
        </p:spPr>
      </p:pic>
      <p:pic>
        <p:nvPicPr>
          <p:cNvPr id="1034" name="william temple#1.jpg" descr="william temple#1.jpg"/>
          <p:cNvPicPr>
            <a:picLocks noChangeAspect="1"/>
          </p:cNvPicPr>
          <p:nvPr/>
        </p:nvPicPr>
        <p:blipFill>
          <a:blip r:embed="rId3">
            <a:extLst/>
          </a:blip>
          <a:stretch>
            <a:fillRect/>
          </a:stretch>
        </p:blipFill>
        <p:spPr>
          <a:xfrm>
            <a:off x="4533900" y="731837"/>
            <a:ext cx="15316200" cy="4965701"/>
          </a:xfrm>
          <a:prstGeom prst="rect">
            <a:avLst/>
          </a:prstGeom>
          <a:ln w="12700">
            <a:miter lim="400000"/>
          </a:ln>
        </p:spPr>
      </p:pic>
    </p:spTree>
  </p:cSld>
  <p:clrMapOvr>
    <a:masterClrMapping/>
  </p:clrMapOvr>
  <p:transition xmlns:p14="http://schemas.microsoft.com/office/powerpoint/2010/main" spd="med" advClick="1"/>
</p:sld>
</file>

<file path=ppt/slides/slide36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36" name="3. Teach moral relativism and situational ethics          in order to destroy morality and character."/>
          <p:cNvSpPr txBox="1"/>
          <p:nvPr>
            <p:ph type="title"/>
          </p:nvPr>
        </p:nvSpPr>
        <p:spPr>
          <a:xfrm>
            <a:off x="258774" y="357187"/>
            <a:ext cx="23572417" cy="13001626"/>
          </a:xfrm>
          <a:prstGeom prst="rect">
            <a:avLst/>
          </a:prstGeom>
        </p:spPr>
        <p:txBody>
          <a:bodyPr/>
          <a:lstStyle/>
          <a:p>
            <a:pPr algn="l">
              <a:defRPr sz="9000">
                <a:solidFill>
                  <a:srgbClr val="FFD479"/>
                </a:solidFill>
                <a:latin typeface="Arial Narrow"/>
                <a:ea typeface="Arial Narrow"/>
                <a:cs typeface="Arial Narrow"/>
                <a:sym typeface="Arial Narrow"/>
              </a:defRPr>
            </a:pPr>
            <a:r>
              <a:t>  3. Teach moral relativism and situational ethics  </a:t>
            </a:r>
            <a:br/>
            <a:r>
              <a:t>       in order to destroy morality and character. </a:t>
            </a:r>
          </a:p>
        </p:txBody>
      </p:sp>
    </p:spTree>
  </p:cSld>
  <p:clrMapOvr>
    <a:masterClrMapping/>
  </p:clrMapOvr>
  <p:transition xmlns:p14="http://schemas.microsoft.com/office/powerpoint/2010/main" spd="med" advClick="1"/>
</p:sld>
</file>

<file path=ppt/slides/slide36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38" name="Brainwashing by Edward Hunter…"/>
          <p:cNvSpPr txBox="1"/>
          <p:nvPr>
            <p:ph type="title"/>
          </p:nvPr>
        </p:nvSpPr>
        <p:spPr>
          <a:xfrm>
            <a:off x="361931" y="357187"/>
            <a:ext cx="23660138" cy="13001626"/>
          </a:xfrm>
          <a:prstGeom prst="rect">
            <a:avLst/>
          </a:prstGeom>
        </p:spPr>
        <p:txBody>
          <a:bodyPr/>
          <a:lstStyle/>
          <a:p>
            <a:pPr/>
          </a:p>
          <a:p>
            <a:pPr/>
          </a:p>
          <a:p>
            <a:pPr/>
          </a:p>
          <a:p>
            <a:pPr>
              <a:defRPr sz="10400">
                <a:latin typeface="Arial Narrow"/>
                <a:ea typeface="Arial Narrow"/>
                <a:cs typeface="Arial Narrow"/>
                <a:sym typeface="Arial Narrow"/>
              </a:defRPr>
            </a:pPr>
          </a:p>
          <a:p>
            <a:pPr>
              <a:defRPr sz="10400">
                <a:latin typeface="Arial Narrow"/>
                <a:ea typeface="Arial Narrow"/>
                <a:cs typeface="Arial Narrow"/>
                <a:sym typeface="Arial Narrow"/>
              </a:defRPr>
            </a:pPr>
          </a:p>
          <a:p>
            <a:pPr>
              <a:defRPr sz="10400">
                <a:latin typeface="Arial Narrow"/>
                <a:ea typeface="Arial Narrow"/>
                <a:cs typeface="Arial Narrow"/>
                <a:sym typeface="Arial Narrow"/>
              </a:defRPr>
            </a:pPr>
            <a:r>
              <a:t>Brainwashing by Edward Hunter</a:t>
            </a:r>
          </a:p>
          <a:p>
            <a:pPr/>
            <a:r>
              <a:rPr sz="10400">
                <a:latin typeface="Arial Narrow"/>
                <a:ea typeface="Arial Narrow"/>
                <a:cs typeface="Arial Narrow"/>
                <a:sym typeface="Arial Narrow"/>
              </a:rPr>
              <a:t>Published in 1956</a:t>
            </a:r>
            <a:r>
              <a:t> </a:t>
            </a:r>
          </a:p>
        </p:txBody>
      </p:sp>
      <p:pic>
        <p:nvPicPr>
          <p:cNvPr id="1039" name="brainwashing1958.jpg" descr="brainwashing1958.jpg"/>
          <p:cNvPicPr>
            <a:picLocks noChangeAspect="1"/>
          </p:cNvPicPr>
          <p:nvPr/>
        </p:nvPicPr>
        <p:blipFill>
          <a:blip r:embed="rId2">
            <a:extLst/>
          </a:blip>
          <a:stretch>
            <a:fillRect/>
          </a:stretch>
        </p:blipFill>
        <p:spPr>
          <a:xfrm>
            <a:off x="8551862" y="766762"/>
            <a:ext cx="6757972" cy="8096508"/>
          </a:xfrm>
          <a:prstGeom prst="rect">
            <a:avLst/>
          </a:prstGeom>
          <a:ln w="12700">
            <a:miter lim="400000"/>
          </a:ln>
        </p:spPr>
      </p:pic>
    </p:spTree>
  </p:cSld>
  <p:clrMapOvr>
    <a:masterClrMapping/>
  </p:clrMapOvr>
  <p:transition xmlns:p14="http://schemas.microsoft.com/office/powerpoint/2010/main" spd="med" advClick="1"/>
</p:sld>
</file>

<file path=ppt/slides/slide36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41" name="Brainwashing by Edward Hunter…"/>
          <p:cNvSpPr txBox="1"/>
          <p:nvPr>
            <p:ph type="title"/>
          </p:nvPr>
        </p:nvSpPr>
        <p:spPr>
          <a:xfrm>
            <a:off x="222125" y="357187"/>
            <a:ext cx="23939750" cy="13001626"/>
          </a:xfrm>
          <a:prstGeom prst="rect">
            <a:avLst/>
          </a:prstGeom>
        </p:spPr>
        <p:txBody>
          <a:bodyPr/>
          <a:lstStyle/>
          <a:p>
            <a:pPr defTabSz="657225">
              <a:defRPr sz="8320">
                <a:solidFill>
                  <a:srgbClr val="FFD479"/>
                </a:solidFill>
                <a:latin typeface="Arial Narrow"/>
                <a:ea typeface="Arial Narrow"/>
                <a:cs typeface="Arial Narrow"/>
                <a:sym typeface="Arial Narrow"/>
              </a:defRPr>
            </a:pPr>
            <a:r>
              <a:t>Brainwashing by Edward Hunter</a:t>
            </a:r>
          </a:p>
          <a:p>
            <a:pPr defTabSz="657225">
              <a:defRPr sz="8960">
                <a:solidFill>
                  <a:srgbClr val="FFD479"/>
                </a:solidFill>
                <a:latin typeface="Arial Narrow"/>
                <a:ea typeface="Arial Narrow"/>
                <a:cs typeface="Arial Narrow"/>
                <a:sym typeface="Arial Narrow"/>
              </a:defRPr>
            </a:pPr>
            <a:r>
              <a:rPr sz="8320"/>
              <a:t>Published in 1956</a:t>
            </a:r>
            <a:r>
              <a:t> </a:t>
            </a:r>
          </a:p>
          <a:p>
            <a:pPr defTabSz="657225">
              <a:defRPr sz="8960">
                <a:solidFill>
                  <a:srgbClr val="FFD479"/>
                </a:solidFill>
              </a:defRPr>
            </a:pPr>
          </a:p>
          <a:p>
            <a:pPr defTabSz="657225">
              <a:defRPr sz="8080">
                <a:latin typeface="Arial Narrow"/>
                <a:ea typeface="Arial Narrow"/>
                <a:cs typeface="Arial Narrow"/>
                <a:sym typeface="Arial Narrow"/>
              </a:defRPr>
            </a:pPr>
            <a:r>
              <a:t>Without convictions, a man was soft clay in the hands of the Reds. I heard of no case where anyone without convictions was able to resist brainwashing in an effective manner once the communists began to apply the heat. </a:t>
            </a:r>
          </a:p>
          <a:p>
            <a:pPr defTabSz="657225">
              <a:defRPr sz="8960">
                <a:solidFill>
                  <a:srgbClr val="FFD479"/>
                </a:solidFill>
              </a:defRPr>
            </a:pPr>
          </a:p>
          <a:p>
            <a:pPr defTabSz="657225">
              <a:defRPr sz="8960">
                <a:solidFill>
                  <a:srgbClr val="FFD479"/>
                </a:solidFill>
              </a:defRPr>
            </a:pPr>
          </a:p>
        </p:txBody>
      </p:sp>
    </p:spTree>
  </p:cSld>
  <p:clrMapOvr>
    <a:masterClrMapping/>
  </p:clrMapOvr>
  <p:transition xmlns:p14="http://schemas.microsoft.com/office/powerpoint/2010/main" spd="med" advClick="1"/>
</p:sld>
</file>

<file path=ppt/slides/slide36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43" name="New York Times, August 20, 1955"/>
          <p:cNvSpPr txBox="1"/>
          <p:nvPr>
            <p:ph type="title"/>
          </p:nvPr>
        </p:nvSpPr>
        <p:spPr>
          <a:xfrm>
            <a:off x="171245" y="291563"/>
            <a:ext cx="23833523" cy="13132874"/>
          </a:xfrm>
          <a:prstGeom prst="rect">
            <a:avLst/>
          </a:prstGeom>
        </p:spPr>
        <p:txBody>
          <a:bodyPr/>
          <a:lstStyle/>
          <a:p>
            <a:pPr/>
          </a:p>
          <a:p>
            <a:pPr/>
          </a:p>
          <a:p>
            <a:pPr/>
          </a:p>
          <a:p>
            <a:pPr/>
          </a:p>
          <a:p>
            <a:pPr/>
          </a:p>
          <a:p>
            <a:pPr>
              <a:defRPr sz="7500"/>
            </a:pPr>
            <a:r>
              <a:rPr i="1">
                <a:latin typeface="Arial Narrow"/>
                <a:ea typeface="Arial Narrow"/>
                <a:cs typeface="Arial Narrow"/>
                <a:sym typeface="Arial Narrow"/>
              </a:rPr>
              <a:t>New York Times, </a:t>
            </a:r>
            <a:r>
              <a:rPr>
                <a:latin typeface="Arial Narrow"/>
                <a:ea typeface="Arial Narrow"/>
                <a:cs typeface="Arial Narrow"/>
                <a:sym typeface="Arial Narrow"/>
              </a:rPr>
              <a:t>August 20, 1955</a:t>
            </a:r>
          </a:p>
        </p:txBody>
      </p:sp>
      <p:pic>
        <p:nvPicPr>
          <p:cNvPr id="1044" name="Gallagher Gets Life Sentence.jpg" descr="Gallagher Gets Life Sentence.jpg"/>
          <p:cNvPicPr>
            <a:picLocks noChangeAspect="1"/>
          </p:cNvPicPr>
          <p:nvPr/>
        </p:nvPicPr>
        <p:blipFill>
          <a:blip r:embed="rId2">
            <a:extLst/>
          </a:blip>
          <a:stretch>
            <a:fillRect/>
          </a:stretch>
        </p:blipFill>
        <p:spPr>
          <a:xfrm>
            <a:off x="1448762" y="4018821"/>
            <a:ext cx="22321215" cy="3097022"/>
          </a:xfrm>
          <a:prstGeom prst="rect">
            <a:avLst/>
          </a:prstGeom>
          <a:ln w="12700">
            <a:miter lim="400000"/>
          </a:ln>
        </p:spPr>
      </p:pic>
    </p:spTree>
  </p:cSld>
  <p:clrMapOvr>
    <a:masterClrMapping/>
  </p:clrMapOvr>
  <p:transition xmlns:p14="http://schemas.microsoft.com/office/powerpoint/2010/main" spd="med" advClick="1"/>
</p:sld>
</file>

<file path=ppt/slides/slide36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46" name="Brainwashing by Edward Hunter…"/>
          <p:cNvSpPr txBox="1"/>
          <p:nvPr>
            <p:ph type="title"/>
          </p:nvPr>
        </p:nvSpPr>
        <p:spPr>
          <a:xfrm>
            <a:off x="191151" y="357187"/>
            <a:ext cx="23792037" cy="13196219"/>
          </a:xfrm>
          <a:prstGeom prst="rect">
            <a:avLst/>
          </a:prstGeom>
        </p:spPr>
        <p:txBody>
          <a:bodyPr/>
          <a:lstStyle/>
          <a:p>
            <a:pPr defTabSz="353258">
              <a:defRPr sz="6751">
                <a:solidFill>
                  <a:srgbClr val="FFD479"/>
                </a:solidFill>
                <a:latin typeface="Arial Narrow"/>
                <a:ea typeface="Arial Narrow"/>
                <a:cs typeface="Arial Narrow"/>
                <a:sym typeface="Arial Narrow"/>
              </a:defRPr>
            </a:pPr>
            <a:r>
              <a:t>Brainwashing by Edward Hunter</a:t>
            </a:r>
          </a:p>
          <a:p>
            <a:pPr defTabSz="353258">
              <a:defRPr sz="6751">
                <a:solidFill>
                  <a:srgbClr val="FFD479"/>
                </a:solidFill>
                <a:latin typeface="Arial Narrow"/>
                <a:ea typeface="Arial Narrow"/>
                <a:cs typeface="Arial Narrow"/>
                <a:sym typeface="Arial Narrow"/>
              </a:defRPr>
            </a:pPr>
            <a:r>
              <a:t>Published in 1956 </a:t>
            </a:r>
          </a:p>
          <a:p>
            <a:pPr defTabSz="353258">
              <a:defRPr sz="6751">
                <a:solidFill>
                  <a:srgbClr val="FFD479"/>
                </a:solidFill>
                <a:latin typeface="Arial Narrow"/>
                <a:ea typeface="Arial Narrow"/>
                <a:cs typeface="Arial Narrow"/>
                <a:sym typeface="Arial Narrow"/>
              </a:defRPr>
            </a:pPr>
          </a:p>
          <a:p>
            <a:pPr defTabSz="353258">
              <a:defRPr sz="6751">
                <a:latin typeface="Arial Narrow"/>
                <a:ea typeface="Arial Narrow"/>
                <a:cs typeface="Arial Narrow"/>
                <a:sym typeface="Arial Narrow"/>
              </a:defRPr>
            </a:pPr>
            <a:r>
              <a:t>Claude Batchelor was a tragic example of this lack. His lawyer asked me for a deposition, which I wrote after prolonged sessions with his client in the modern prison at old Fort Sam Houston. I summarized my conclusions in two paragraphs. Indeed, only one phrase was needed to tell the whole dismal story: “A lack of settled convictions and with no depth of feeling given to humbly home, church, or school.” Not once in the many hours I spent with him did Batchelor allude to positive convictions. The words “I believe…” seemed no part of him.</a:t>
            </a:r>
          </a:p>
          <a:p>
            <a:pPr defTabSz="353258">
              <a:defRPr sz="4816">
                <a:solidFill>
                  <a:srgbClr val="FFD479"/>
                </a:solidFill>
              </a:defRPr>
            </a:pPr>
          </a:p>
          <a:p>
            <a:pPr defTabSz="353258">
              <a:defRPr sz="4816">
                <a:solidFill>
                  <a:srgbClr val="FFD479"/>
                </a:solidFill>
              </a:defRPr>
            </a:pPr>
          </a:p>
        </p:txBody>
      </p:sp>
    </p:spTree>
  </p:cSld>
  <p:clrMapOvr>
    <a:masterClrMapping/>
  </p:clrMapOvr>
  <p:transition xmlns:p14="http://schemas.microsoft.com/office/powerpoint/2010/main" spd="med" advClick="1"/>
</p:sld>
</file>

<file path=ppt/slides/slide36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48" name="William E. Mayer:…"/>
          <p:cNvSpPr txBox="1"/>
          <p:nvPr>
            <p:ph type="title"/>
          </p:nvPr>
        </p:nvSpPr>
        <p:spPr>
          <a:xfrm>
            <a:off x="313190" y="357187"/>
            <a:ext cx="23757620" cy="13142827"/>
          </a:xfrm>
          <a:prstGeom prst="rect">
            <a:avLst/>
          </a:prstGeom>
        </p:spPr>
        <p:txBody>
          <a:bodyPr/>
          <a:lstStyle/>
          <a:p>
            <a:pPr defTabSz="410765">
              <a:defRPr sz="7500">
                <a:solidFill>
                  <a:srgbClr val="FFD479"/>
                </a:solidFill>
                <a:latin typeface="Arial Narrow"/>
                <a:ea typeface="Arial Narrow"/>
                <a:cs typeface="Arial Narrow"/>
                <a:sym typeface="Arial Narrow"/>
              </a:defRPr>
            </a:pPr>
            <a:r>
              <a:t>William E. Mayer:</a:t>
            </a:r>
          </a:p>
          <a:p>
            <a:pPr defTabSz="410765">
              <a:defRPr sz="7500">
                <a:solidFill>
                  <a:srgbClr val="FFD479"/>
                </a:solidFill>
                <a:latin typeface="Arial Narrow"/>
                <a:ea typeface="Arial Narrow"/>
                <a:cs typeface="Arial Narrow"/>
                <a:sym typeface="Arial Narrow"/>
              </a:defRPr>
            </a:pPr>
            <a:r>
              <a:t>November 27, 1956 Speech:</a:t>
            </a:r>
          </a:p>
          <a:p>
            <a:pPr defTabSz="410765">
              <a:defRPr sz="7500">
                <a:latin typeface="Arial Narrow"/>
                <a:ea typeface="Arial Narrow"/>
                <a:cs typeface="Arial Narrow"/>
                <a:sym typeface="Arial Narrow"/>
              </a:defRPr>
            </a:pPr>
          </a:p>
          <a:p>
            <a:pPr defTabSz="410765">
              <a:defRPr sz="7600">
                <a:latin typeface="Arial Narrow"/>
                <a:ea typeface="Arial Narrow"/>
                <a:cs typeface="Arial Narrow"/>
                <a:sym typeface="Arial Narrow"/>
              </a:defRPr>
            </a:pPr>
            <a:r>
              <a:t>There was a case in New York last year, tried and convicted of murder, a man who’d thrown two other men out of a hut. Now the facts were that the hut was in the mountains in North Korea, they were prisoners. The two men had diarrhea, very severe dysentery, and were smelling up the hut. So the fellow threw them out. It was 30 degrees below zero outside the hut. And so the men died almost immediately.</a:t>
            </a:r>
          </a:p>
          <a:p>
            <a:pPr defTabSz="410765">
              <a:defRPr sz="6250">
                <a:latin typeface="Arial Narrow"/>
                <a:ea typeface="Arial Narrow"/>
                <a:cs typeface="Arial Narrow"/>
                <a:sym typeface="Arial Narrow"/>
              </a:defRPr>
            </a:pPr>
          </a:p>
        </p:txBody>
      </p:sp>
    </p:spTree>
  </p:cSld>
  <p:clrMapOvr>
    <a:masterClrMapping/>
  </p:clrMapOvr>
  <p:transition xmlns:p14="http://schemas.microsoft.com/office/powerpoint/2010/main" spd="med" advClick="1"/>
</p:sld>
</file>

<file path=ppt/slides/slide36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50" name="William E. Mayer:…"/>
          <p:cNvSpPr txBox="1"/>
          <p:nvPr>
            <p:ph type="title"/>
          </p:nvPr>
        </p:nvSpPr>
        <p:spPr>
          <a:xfrm>
            <a:off x="239334" y="357187"/>
            <a:ext cx="24147364" cy="13283748"/>
          </a:xfrm>
          <a:prstGeom prst="rect">
            <a:avLst/>
          </a:prstGeom>
        </p:spPr>
        <p:txBody>
          <a:bodyPr/>
          <a:lstStyle/>
          <a:p>
            <a:pPr>
              <a:defRPr sz="8000">
                <a:solidFill>
                  <a:srgbClr val="FFD479"/>
                </a:solidFill>
                <a:latin typeface="Arial Narrow"/>
                <a:ea typeface="Arial Narrow"/>
                <a:cs typeface="Arial Narrow"/>
                <a:sym typeface="Arial Narrow"/>
              </a:defRPr>
            </a:pPr>
            <a:r>
              <a:t>William E. Mayer:</a:t>
            </a:r>
          </a:p>
          <a:p>
            <a:pPr>
              <a:defRPr sz="8000">
                <a:solidFill>
                  <a:srgbClr val="FFD479"/>
                </a:solidFill>
                <a:latin typeface="Arial Narrow"/>
                <a:ea typeface="Arial Narrow"/>
                <a:cs typeface="Arial Narrow"/>
                <a:sym typeface="Arial Narrow"/>
              </a:defRPr>
            </a:pPr>
            <a:r>
              <a:t>November 27, 1956 Speech:</a:t>
            </a:r>
          </a:p>
          <a:p>
            <a:pPr>
              <a:defRPr sz="8000">
                <a:solidFill>
                  <a:srgbClr val="FFD479"/>
                </a:solidFill>
                <a:latin typeface="Arial Narrow"/>
                <a:ea typeface="Arial Narrow"/>
                <a:cs typeface="Arial Narrow"/>
                <a:sym typeface="Arial Narrow"/>
              </a:defRPr>
            </a:pPr>
          </a:p>
          <a:p>
            <a:pPr>
              <a:defRPr sz="8000">
                <a:latin typeface="Arial Narrow"/>
                <a:ea typeface="Arial Narrow"/>
                <a:cs typeface="Arial Narrow"/>
                <a:sym typeface="Arial Narrow"/>
              </a:defRPr>
            </a:pPr>
            <a:r>
              <a:t>What we’re worried about is the 40 American soldiers who were in the hut at the time. Because when we asked them about this incident we would say, soldier did you see the man throw him out —throw these people out of the hut? Oh, yes sir, they would say. Well, what were you doing at the time?</a:t>
            </a:r>
          </a:p>
          <a:p>
            <a:pPr>
              <a:defRPr sz="8000">
                <a:latin typeface="Arial Narrow"/>
                <a:ea typeface="Arial Narrow"/>
                <a:cs typeface="Arial Narrow"/>
                <a:sym typeface="Arial Narrow"/>
              </a:defRPr>
            </a:pPr>
          </a:p>
        </p:txBody>
      </p:sp>
    </p:spTree>
  </p:cSld>
  <p:clrMapOvr>
    <a:masterClrMapping/>
  </p:clrMapOvr>
  <p:transition xmlns:p14="http://schemas.microsoft.com/office/powerpoint/2010/main" spd="med" advClick="1"/>
</p:sld>
</file>

<file path=ppt/slides/slide3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3" name="8. Use informants, gossips, &amp; tattletales to report…"/>
          <p:cNvSpPr txBox="1"/>
          <p:nvPr>
            <p:ph type="title"/>
          </p:nvPr>
        </p:nvSpPr>
        <p:spPr>
          <a:xfrm>
            <a:off x="289749" y="357187"/>
            <a:ext cx="23437938" cy="13001626"/>
          </a:xfrm>
          <a:prstGeom prst="rect">
            <a:avLst/>
          </a:prstGeom>
        </p:spPr>
        <p:txBody>
          <a:bodyPr/>
          <a:lstStyle/>
          <a:p>
            <a:pPr algn="l">
              <a:defRPr sz="9000">
                <a:latin typeface="Arial Narrow"/>
                <a:ea typeface="Arial Narrow"/>
                <a:cs typeface="Arial Narrow"/>
                <a:sym typeface="Arial Narrow"/>
              </a:defRPr>
            </a:pPr>
            <a:r>
              <a:t>  8. Use informants, gossips, &amp; tattletales to report </a:t>
            </a:r>
          </a:p>
          <a:p>
            <a:pPr algn="l">
              <a:defRPr sz="9000">
                <a:latin typeface="Arial Narrow"/>
                <a:ea typeface="Arial Narrow"/>
                <a:cs typeface="Arial Narrow"/>
                <a:sym typeface="Arial Narrow"/>
              </a:defRPr>
            </a:pPr>
            <a:r>
              <a:t>      on noncompliance of individuals and groups.</a:t>
            </a:r>
          </a:p>
          <a:p>
            <a:pPr algn="l">
              <a:defRPr sz="9000">
                <a:latin typeface="Arial Narrow"/>
                <a:ea typeface="Arial Narrow"/>
                <a:cs typeface="Arial Narrow"/>
                <a:sym typeface="Arial Narrow"/>
              </a:defRPr>
            </a:pPr>
            <a:r>
              <a:t> </a:t>
            </a:r>
          </a:p>
        </p:txBody>
      </p:sp>
    </p:spTree>
  </p:cSld>
  <p:clrMapOvr>
    <a:masterClrMapping/>
  </p:clrMapOvr>
  <p:transition xmlns:p14="http://schemas.microsoft.com/office/powerpoint/2010/main" spd="med" advClick="1"/>
</p:sld>
</file>

<file path=ppt/slides/slide37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52" name="William E. Mayer:…"/>
          <p:cNvSpPr txBox="1"/>
          <p:nvPr>
            <p:ph type="title"/>
          </p:nvPr>
        </p:nvSpPr>
        <p:spPr>
          <a:xfrm>
            <a:off x="267146" y="357187"/>
            <a:ext cx="23849708" cy="13001626"/>
          </a:xfrm>
          <a:prstGeom prst="rect">
            <a:avLst/>
          </a:prstGeom>
        </p:spPr>
        <p:txBody>
          <a:bodyPr/>
          <a:lstStyle/>
          <a:p>
            <a:pPr>
              <a:defRPr sz="8000">
                <a:solidFill>
                  <a:srgbClr val="FFD479"/>
                </a:solidFill>
                <a:latin typeface="Arial Narrow"/>
                <a:ea typeface="Arial Narrow"/>
                <a:cs typeface="Arial Narrow"/>
                <a:sym typeface="Arial Narrow"/>
              </a:defRPr>
            </a:pPr>
            <a:r>
              <a:t>William E. Mayer:</a:t>
            </a:r>
          </a:p>
          <a:p>
            <a:pPr>
              <a:defRPr sz="8000">
                <a:solidFill>
                  <a:srgbClr val="FFD479"/>
                </a:solidFill>
                <a:latin typeface="Arial Narrow"/>
                <a:ea typeface="Arial Narrow"/>
                <a:cs typeface="Arial Narrow"/>
                <a:sym typeface="Arial Narrow"/>
              </a:defRPr>
            </a:pPr>
            <a:r>
              <a:t>November 27, 1956 Speech:</a:t>
            </a:r>
          </a:p>
          <a:p>
            <a:pPr>
              <a:defRPr sz="8000">
                <a:solidFill>
                  <a:srgbClr val="FFD479"/>
                </a:solidFill>
                <a:latin typeface="Arial Narrow"/>
                <a:ea typeface="Arial Narrow"/>
                <a:cs typeface="Arial Narrow"/>
                <a:sym typeface="Arial Narrow"/>
              </a:defRPr>
            </a:pPr>
          </a:p>
          <a:p>
            <a:pPr>
              <a:defRPr sz="8000">
                <a:latin typeface="Arial Narrow"/>
                <a:ea typeface="Arial Narrow"/>
                <a:cs typeface="Arial Narrow"/>
                <a:sym typeface="Arial Narrow"/>
              </a:defRPr>
            </a:pPr>
            <a:r>
              <a:t>Well, I was huddling together with the rest of the guys in there to try to keep warm; it’s the only way you could keep warm. Oh, then you knew it would destroy these men to throw them out. Well, sure. Well, what were you doing about it? I wasn’t doing anything except trying to keep warm. Why didn’t you do something about it soldier? Because, the answer would come, it wasn’t any of my business.</a:t>
            </a:r>
          </a:p>
        </p:txBody>
      </p:sp>
    </p:spTree>
  </p:cSld>
  <p:clrMapOvr>
    <a:masterClrMapping/>
  </p:clrMapOvr>
  <p:transition xmlns:p14="http://schemas.microsoft.com/office/powerpoint/2010/main" spd="med" advClick="1"/>
</p:sld>
</file>

<file path=ppt/slides/slide37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54" name="Statement of Ed Hunter on March 13, 1958 U.S. Congressional Committee on Un-American Activities…"/>
          <p:cNvSpPr txBox="1"/>
          <p:nvPr>
            <p:ph type="title"/>
          </p:nvPr>
        </p:nvSpPr>
        <p:spPr>
          <a:xfrm>
            <a:off x="285750" y="357187"/>
            <a:ext cx="23924680" cy="13224496"/>
          </a:xfrm>
          <a:prstGeom prst="rect">
            <a:avLst/>
          </a:prstGeom>
        </p:spPr>
        <p:txBody>
          <a:bodyPr/>
          <a:lstStyle/>
          <a:p>
            <a:pPr defTabSz="353258">
              <a:defRPr sz="6665">
                <a:solidFill>
                  <a:srgbClr val="FFD479"/>
                </a:solidFill>
                <a:latin typeface="Arial Narrow"/>
                <a:ea typeface="Arial Narrow"/>
                <a:cs typeface="Arial Narrow"/>
                <a:sym typeface="Arial Narrow"/>
              </a:defRPr>
            </a:pPr>
            <a:r>
              <a:t>Statement of Ed Hunter on March 13, 1958</a:t>
            </a:r>
            <a:br/>
            <a:r>
              <a:t>U.S. Congressional Committee on Un-American Activities </a:t>
            </a:r>
          </a:p>
          <a:p>
            <a:pPr defTabSz="353258">
              <a:defRPr sz="6665">
                <a:solidFill>
                  <a:srgbClr val="FFD479"/>
                </a:solidFill>
                <a:latin typeface="Arial Narrow"/>
                <a:ea typeface="Arial Narrow"/>
                <a:cs typeface="Arial Narrow"/>
                <a:sym typeface="Arial Narrow"/>
              </a:defRPr>
            </a:pPr>
          </a:p>
          <a:p>
            <a:pPr defTabSz="353258">
              <a:defRPr sz="6665">
                <a:solidFill>
                  <a:srgbClr val="FFD479"/>
                </a:solidFill>
                <a:latin typeface="Arial Narrow"/>
                <a:ea typeface="Arial Narrow"/>
                <a:cs typeface="Arial Narrow"/>
                <a:sym typeface="Arial Narrow"/>
              </a:defRPr>
            </a:pPr>
          </a:p>
          <a:p>
            <a:pPr defTabSz="353258">
              <a:defRPr sz="6665">
                <a:latin typeface="Arial Narrow"/>
                <a:ea typeface="Arial Narrow"/>
                <a:cs typeface="Arial Narrow"/>
                <a:sym typeface="Arial Narrow"/>
              </a:defRPr>
            </a:pPr>
            <a:r>
              <a:t>The Communist inquisitors in the POW camps depended first of all on a screening process to provide them with the men most likely to succumb to brainwashing. They picked the ones they figured would be the most useful to them from among these. </a:t>
            </a:r>
            <a:r>
              <a:rPr u="sng">
                <a:solidFill>
                  <a:srgbClr val="FFD479"/>
                </a:solidFill>
              </a:rPr>
              <a:t>Cunning</a:t>
            </a:r>
            <a:r>
              <a:rPr>
                <a:solidFill>
                  <a:srgbClr val="FFD479"/>
                </a:solidFill>
              </a:rPr>
              <a:t> was all that was needed, along with a complete </a:t>
            </a:r>
            <a:r>
              <a:rPr u="sng">
                <a:solidFill>
                  <a:srgbClr val="FFD479"/>
                </a:solidFill>
              </a:rPr>
              <a:t>disregard for ethics</a:t>
            </a:r>
            <a:r>
              <a:rPr>
                <a:solidFill>
                  <a:srgbClr val="FFD479"/>
                </a:solidFill>
              </a:rPr>
              <a:t>;</a:t>
            </a:r>
            <a:r>
              <a:t> </a:t>
            </a:r>
            <a:r>
              <a:rPr u="sng">
                <a:solidFill>
                  <a:srgbClr val="FFD479"/>
                </a:solidFill>
              </a:rPr>
              <a:t>no special intelligence.</a:t>
            </a:r>
            <a:r>
              <a:t> This should be stressed. </a:t>
            </a:r>
            <a:r>
              <a:rPr>
                <a:solidFill>
                  <a:srgbClr val="FFD479"/>
                </a:solidFill>
              </a:rPr>
              <a:t>They have based their technique primarily on the complete abandonment of morality. </a:t>
            </a:r>
          </a:p>
          <a:p>
            <a:pPr defTabSz="353258">
              <a:defRPr sz="3225">
                <a:solidFill>
                  <a:srgbClr val="FFD479"/>
                </a:solidFill>
                <a:latin typeface="Arial Narrow"/>
                <a:ea typeface="Arial Narrow"/>
                <a:cs typeface="Arial Narrow"/>
                <a:sym typeface="Arial Narrow"/>
              </a:defRPr>
            </a:pPr>
          </a:p>
          <a:p>
            <a:pPr defTabSz="353258">
              <a:defRPr sz="3225">
                <a:solidFill>
                  <a:srgbClr val="FFD479"/>
                </a:solidFill>
                <a:latin typeface="Arial Narrow"/>
                <a:ea typeface="Arial Narrow"/>
                <a:cs typeface="Arial Narrow"/>
                <a:sym typeface="Arial Narrow"/>
              </a:defRPr>
            </a:pPr>
          </a:p>
          <a:p>
            <a:pPr defTabSz="353258">
              <a:defRPr sz="3225">
                <a:solidFill>
                  <a:srgbClr val="FFD479"/>
                </a:solidFill>
                <a:latin typeface="Arial Narrow"/>
                <a:ea typeface="Arial Narrow"/>
                <a:cs typeface="Arial Narrow"/>
                <a:sym typeface="Arial Narrow"/>
              </a:defRPr>
            </a:pPr>
          </a:p>
          <a:p>
            <a:pPr defTabSz="353258">
              <a:defRPr sz="3225">
                <a:solidFill>
                  <a:srgbClr val="FFD479"/>
                </a:solidFill>
                <a:latin typeface="Arial Narrow"/>
                <a:ea typeface="Arial Narrow"/>
                <a:cs typeface="Arial Narrow"/>
                <a:sym typeface="Arial Narrow"/>
              </a:defRPr>
            </a:pPr>
          </a:p>
        </p:txBody>
      </p:sp>
    </p:spTree>
  </p:cSld>
  <p:clrMapOvr>
    <a:masterClrMapping/>
  </p:clrMapOvr>
  <p:transition xmlns:p14="http://schemas.microsoft.com/office/powerpoint/2010/main" spd="med" advClick="1"/>
</p:sld>
</file>

<file path=ppt/slides/slide37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56" name="Brainwashed America: Part 9"/>
          <p:cNvSpPr txBox="1"/>
          <p:nvPr>
            <p:ph type="title"/>
          </p:nvPr>
        </p:nvSpPr>
        <p:spPr>
          <a:xfrm>
            <a:off x="287331" y="357187"/>
            <a:ext cx="23809338" cy="13092318"/>
          </a:xfrm>
          <a:prstGeom prst="rect">
            <a:avLst/>
          </a:prstGeom>
        </p:spPr>
        <p:txBody>
          <a:bodyPr/>
          <a:lstStyle>
            <a:lvl1pPr>
              <a:defRPr b="1" sz="9500">
                <a:solidFill>
                  <a:srgbClr val="FFD479"/>
                </a:solidFill>
                <a:latin typeface="Arial Narrow"/>
                <a:ea typeface="Arial Narrow"/>
                <a:cs typeface="Arial Narrow"/>
                <a:sym typeface="Arial Narrow"/>
              </a:defRPr>
            </a:lvl1pPr>
          </a:lstStyle>
          <a:p>
            <a:pPr/>
            <a:r>
              <a:t>Brainwashed America: Part 9</a:t>
            </a:r>
          </a:p>
        </p:txBody>
      </p:sp>
    </p:spTree>
  </p:cSld>
  <p:clrMapOvr>
    <a:masterClrMapping/>
  </p:clrMapOvr>
  <p:transition xmlns:p14="http://schemas.microsoft.com/office/powerpoint/2010/main" spd="med" advClick="1"/>
</p:sld>
</file>

<file path=ppt/slides/slide37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58" name="4. Teach the importance of group consensus and…"/>
          <p:cNvSpPr txBox="1"/>
          <p:nvPr>
            <p:ph type="title"/>
          </p:nvPr>
        </p:nvSpPr>
        <p:spPr>
          <a:xfrm>
            <a:off x="196267" y="357187"/>
            <a:ext cx="23307136" cy="13001626"/>
          </a:xfrm>
          <a:prstGeom prst="rect">
            <a:avLst/>
          </a:prstGeom>
        </p:spPr>
        <p:txBody>
          <a:bodyPr/>
          <a:lstStyle/>
          <a:p>
            <a:pPr algn="l">
              <a:defRPr sz="9000">
                <a:latin typeface="Arial Narrow"/>
                <a:ea typeface="Arial Narrow"/>
                <a:cs typeface="Arial Narrow"/>
                <a:sym typeface="Arial Narrow"/>
              </a:defRPr>
            </a:pPr>
          </a:p>
          <a:p>
            <a:pPr algn="l">
              <a:defRPr sz="9000">
                <a:latin typeface="Arial Narrow"/>
                <a:ea typeface="Arial Narrow"/>
                <a:cs typeface="Arial Narrow"/>
                <a:sym typeface="Arial Narrow"/>
              </a:defRPr>
            </a:pPr>
            <a:r>
              <a:t>  </a:t>
            </a:r>
            <a:r>
              <a:rPr>
                <a:solidFill>
                  <a:srgbClr val="FFD479"/>
                </a:solidFill>
              </a:rPr>
              <a:t>4. Teach the importance of group consensus and        </a:t>
            </a:r>
            <a:endParaRPr>
              <a:solidFill>
                <a:srgbClr val="FFD479"/>
              </a:solidFill>
            </a:endParaRPr>
          </a:p>
          <a:p>
            <a:pPr algn="l">
              <a:defRPr sz="9000">
                <a:solidFill>
                  <a:srgbClr val="FFD479"/>
                </a:solidFill>
                <a:latin typeface="Arial Narrow"/>
                <a:ea typeface="Arial Narrow"/>
                <a:cs typeface="Arial Narrow"/>
                <a:sym typeface="Arial Narrow"/>
              </a:defRPr>
            </a:pPr>
            <a:r>
              <a:t>      collectivism, and the danger &amp; consequences </a:t>
            </a:r>
          </a:p>
          <a:p>
            <a:pPr algn="l">
              <a:defRPr sz="9000">
                <a:solidFill>
                  <a:srgbClr val="FFD479"/>
                </a:solidFill>
                <a:latin typeface="Arial Narrow"/>
                <a:ea typeface="Arial Narrow"/>
                <a:cs typeface="Arial Narrow"/>
                <a:sym typeface="Arial Narrow"/>
              </a:defRPr>
            </a:pPr>
            <a:r>
              <a:t>      of individuality. </a:t>
            </a:r>
          </a:p>
        </p:txBody>
      </p:sp>
    </p:spTree>
  </p:cSld>
  <p:clrMapOvr>
    <a:masterClrMapping/>
  </p:clrMapOvr>
  <p:transition xmlns:p14="http://schemas.microsoft.com/office/powerpoint/2010/main" spd="med" advClick="1"/>
</p:sld>
</file>

<file path=ppt/slides/slide37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60" name="William E. Mayer:…"/>
          <p:cNvSpPr txBox="1"/>
          <p:nvPr>
            <p:ph type="title"/>
          </p:nvPr>
        </p:nvSpPr>
        <p:spPr>
          <a:xfrm>
            <a:off x="374302" y="357187"/>
            <a:ext cx="23635396" cy="13001626"/>
          </a:xfrm>
          <a:prstGeom prst="rect">
            <a:avLst/>
          </a:prstGeom>
        </p:spPr>
        <p:txBody>
          <a:bodyPr/>
          <a:lstStyle/>
          <a:p>
            <a:pPr defTabSz="328612">
              <a:defRPr sz="6680">
                <a:solidFill>
                  <a:srgbClr val="FFD479"/>
                </a:solidFill>
                <a:latin typeface="Arial Narrow"/>
                <a:ea typeface="Arial Narrow"/>
                <a:cs typeface="Arial Narrow"/>
                <a:sym typeface="Arial Narrow"/>
              </a:defRPr>
            </a:pPr>
            <a:r>
              <a:t>William E. Mayer:</a:t>
            </a:r>
          </a:p>
          <a:p>
            <a:pPr defTabSz="328612">
              <a:defRPr sz="6680">
                <a:solidFill>
                  <a:srgbClr val="FFD479"/>
                </a:solidFill>
                <a:latin typeface="Arial Narrow"/>
                <a:ea typeface="Arial Narrow"/>
                <a:cs typeface="Arial Narrow"/>
                <a:sym typeface="Arial Narrow"/>
              </a:defRPr>
            </a:pPr>
            <a:r>
              <a:t>November 27, 1956 Speech:</a:t>
            </a:r>
          </a:p>
          <a:p>
            <a:pPr defTabSz="328612">
              <a:defRPr sz="6680">
                <a:solidFill>
                  <a:srgbClr val="FFD479"/>
                </a:solidFill>
                <a:latin typeface="Arial Narrow"/>
                <a:ea typeface="Arial Narrow"/>
                <a:cs typeface="Arial Narrow"/>
                <a:sym typeface="Arial Narrow"/>
              </a:defRPr>
            </a:pPr>
          </a:p>
          <a:p>
            <a:pPr defTabSz="328612">
              <a:defRPr sz="6680">
                <a:solidFill>
                  <a:srgbClr val="FFD479"/>
                </a:solidFill>
                <a:latin typeface="Arial Narrow"/>
                <a:ea typeface="Arial Narrow"/>
                <a:cs typeface="Arial Narrow"/>
                <a:sym typeface="Arial Narrow"/>
              </a:defRPr>
            </a:pPr>
          </a:p>
          <a:p>
            <a:pPr defTabSz="328612">
              <a:defRPr sz="6680">
                <a:solidFill>
                  <a:srgbClr val="FFD479"/>
                </a:solidFill>
                <a:latin typeface="Arial Narrow"/>
                <a:ea typeface="Arial Narrow"/>
                <a:cs typeface="Arial Narrow"/>
                <a:sym typeface="Arial Narrow"/>
              </a:defRPr>
            </a:pPr>
            <a:r>
              <a:t>Once they had the leaders segregated,</a:t>
            </a:r>
            <a:r>
              <a:rPr>
                <a:solidFill>
                  <a:srgbClr val="FFFFFF"/>
                </a:solidFill>
              </a:rPr>
              <a:t> they invoked the techniques which have become universal throughout the Communist world. These techniques, psychologically, are of tremendous interest for the simple reason that they’re all designed with one objective in mind. </a:t>
            </a:r>
            <a:r>
              <a:t>All of these things are directed at making members of a group stay with a group </a:t>
            </a:r>
            <a:r>
              <a:rPr>
                <a:solidFill>
                  <a:srgbClr val="FFFFFF"/>
                </a:solidFill>
              </a:rPr>
              <a:t>and yet feel that they are apart, that they are isolated in a very real emotional, or psychological way from the other members of the group. Now that’s a very important thing to achieve if you want to run a dictatorship. </a:t>
            </a:r>
          </a:p>
          <a:p>
            <a:pPr defTabSz="328612">
              <a:defRPr sz="3600">
                <a:solidFill>
                  <a:srgbClr val="FFD479"/>
                </a:solidFill>
                <a:latin typeface="Arial Narrow"/>
                <a:ea typeface="Arial Narrow"/>
                <a:cs typeface="Arial Narrow"/>
                <a:sym typeface="Arial Narrow"/>
              </a:defRPr>
            </a:pPr>
          </a:p>
          <a:p>
            <a:pPr defTabSz="328612">
              <a:defRPr sz="3600">
                <a:solidFill>
                  <a:srgbClr val="FFD479"/>
                </a:solidFill>
                <a:latin typeface="Arial Narrow"/>
                <a:ea typeface="Arial Narrow"/>
                <a:cs typeface="Arial Narrow"/>
                <a:sym typeface="Arial Narrow"/>
              </a:defRPr>
            </a:pPr>
          </a:p>
        </p:txBody>
      </p:sp>
    </p:spTree>
  </p:cSld>
  <p:clrMapOvr>
    <a:masterClrMapping/>
  </p:clrMapOvr>
  <p:transition xmlns:p14="http://schemas.microsoft.com/office/powerpoint/2010/main" spd="med" advClick="1"/>
</p:sld>
</file>

<file path=ppt/slides/slide37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62" name="The Delphi Technique"/>
          <p:cNvSpPr txBox="1"/>
          <p:nvPr>
            <p:ph type="title"/>
          </p:nvPr>
        </p:nvSpPr>
        <p:spPr>
          <a:xfrm>
            <a:off x="246961" y="357187"/>
            <a:ext cx="23890078" cy="13179941"/>
          </a:xfrm>
          <a:prstGeom prst="rect">
            <a:avLst/>
          </a:prstGeom>
        </p:spPr>
        <p:txBody>
          <a:bodyPr/>
          <a:lstStyle>
            <a:lvl1pPr>
              <a:defRPr sz="10000">
                <a:solidFill>
                  <a:srgbClr val="FFD479"/>
                </a:solidFill>
                <a:latin typeface="Arial Narrow"/>
                <a:ea typeface="Arial Narrow"/>
                <a:cs typeface="Arial Narrow"/>
                <a:sym typeface="Arial Narrow"/>
              </a:defRPr>
            </a:lvl1pPr>
          </a:lstStyle>
          <a:p>
            <a:pPr/>
            <a:r>
              <a:t>The Delphi Technique </a:t>
            </a:r>
          </a:p>
        </p:txBody>
      </p:sp>
    </p:spTree>
  </p:cSld>
  <p:clrMapOvr>
    <a:masterClrMapping/>
  </p:clrMapOvr>
  <p:transition xmlns:p14="http://schemas.microsoft.com/office/powerpoint/2010/main" spd="med" advClick="1"/>
</p:sld>
</file>

<file path=ppt/slides/slide37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64" name="William E. Mayer:…"/>
          <p:cNvSpPr txBox="1"/>
          <p:nvPr>
            <p:ph type="title"/>
          </p:nvPr>
        </p:nvSpPr>
        <p:spPr>
          <a:xfrm>
            <a:off x="225939" y="357187"/>
            <a:ext cx="23711670" cy="13119386"/>
          </a:xfrm>
          <a:prstGeom prst="rect">
            <a:avLst/>
          </a:prstGeom>
        </p:spPr>
        <p:txBody>
          <a:bodyPr/>
          <a:lstStyle/>
          <a:p>
            <a:pPr defTabSz="328612">
              <a:defRPr sz="7880">
                <a:solidFill>
                  <a:srgbClr val="FFD479"/>
                </a:solidFill>
                <a:latin typeface="Arial Narrow"/>
                <a:ea typeface="Arial Narrow"/>
                <a:cs typeface="Arial Narrow"/>
                <a:sym typeface="Arial Narrow"/>
              </a:defRPr>
            </a:pPr>
            <a:r>
              <a:t>William E. Mayer:</a:t>
            </a:r>
          </a:p>
          <a:p>
            <a:pPr defTabSz="328612">
              <a:defRPr sz="7880">
                <a:solidFill>
                  <a:srgbClr val="FFD479"/>
                </a:solidFill>
                <a:latin typeface="Arial Narrow"/>
                <a:ea typeface="Arial Narrow"/>
                <a:cs typeface="Arial Narrow"/>
                <a:sym typeface="Arial Narrow"/>
              </a:defRPr>
            </a:pPr>
            <a:r>
              <a:t>November 27, 1956 Speech:</a:t>
            </a:r>
          </a:p>
          <a:p>
            <a:pPr defTabSz="328612">
              <a:defRPr sz="7880">
                <a:solidFill>
                  <a:srgbClr val="FFD479"/>
                </a:solidFill>
                <a:latin typeface="Arial Narrow"/>
                <a:ea typeface="Arial Narrow"/>
                <a:cs typeface="Arial Narrow"/>
                <a:sym typeface="Arial Narrow"/>
              </a:defRPr>
            </a:pPr>
          </a:p>
          <a:p>
            <a:pPr defTabSz="328612">
              <a:defRPr sz="7880">
                <a:latin typeface="Arial Narrow"/>
                <a:ea typeface="Arial Narrow"/>
                <a:cs typeface="Arial Narrow"/>
                <a:sym typeface="Arial Narrow"/>
              </a:defRPr>
            </a:pPr>
            <a:r>
              <a:t>They weren’t trying to make Communists or spies or security risks or anything like that. They were simply trying to plant some of the ideas that in the long run are going to help ‘em. </a:t>
            </a:r>
            <a:r>
              <a:rPr>
                <a:solidFill>
                  <a:srgbClr val="FFD479"/>
                </a:solidFill>
              </a:rPr>
              <a:t>And they were trying to pare down the character traits of individuals which are the severest road block toward the progress of Communism</a:t>
            </a:r>
            <a:r>
              <a:t> in any group. </a:t>
            </a:r>
          </a:p>
          <a:p>
            <a:pPr defTabSz="328612">
              <a:defRPr sz="3000">
                <a:solidFill>
                  <a:srgbClr val="FFD479"/>
                </a:solidFill>
                <a:latin typeface="Arial Narrow"/>
                <a:ea typeface="Arial Narrow"/>
                <a:cs typeface="Arial Narrow"/>
                <a:sym typeface="Arial Narrow"/>
              </a:defRPr>
            </a:pPr>
          </a:p>
          <a:p>
            <a:pPr defTabSz="328612">
              <a:defRPr sz="3000">
                <a:solidFill>
                  <a:srgbClr val="FFD479"/>
                </a:solidFill>
                <a:latin typeface="Arial Narrow"/>
                <a:ea typeface="Arial Narrow"/>
                <a:cs typeface="Arial Narrow"/>
                <a:sym typeface="Arial Narrow"/>
              </a:defRPr>
            </a:pPr>
          </a:p>
          <a:p>
            <a:pPr defTabSz="328612">
              <a:defRPr sz="3000">
                <a:solidFill>
                  <a:srgbClr val="FFD479"/>
                </a:solidFill>
                <a:latin typeface="Arial Narrow"/>
                <a:ea typeface="Arial Narrow"/>
                <a:cs typeface="Arial Narrow"/>
                <a:sym typeface="Arial Narrow"/>
              </a:defRPr>
            </a:pPr>
          </a:p>
          <a:p>
            <a:pPr defTabSz="328612">
              <a:defRPr sz="3000">
                <a:solidFill>
                  <a:srgbClr val="FFD479"/>
                </a:solidFill>
                <a:latin typeface="Arial Narrow"/>
                <a:ea typeface="Arial Narrow"/>
                <a:cs typeface="Arial Narrow"/>
                <a:sym typeface="Arial Narrow"/>
              </a:defRPr>
            </a:pPr>
          </a:p>
          <a:p>
            <a:pPr defTabSz="328612">
              <a:defRPr sz="3000">
                <a:solidFill>
                  <a:srgbClr val="FFD479"/>
                </a:solidFill>
                <a:latin typeface="Arial Narrow"/>
                <a:ea typeface="Arial Narrow"/>
                <a:cs typeface="Arial Narrow"/>
                <a:sym typeface="Arial Narrow"/>
              </a:defRPr>
            </a:pPr>
          </a:p>
        </p:txBody>
      </p:sp>
    </p:spTree>
  </p:cSld>
  <p:clrMapOvr>
    <a:masterClrMapping/>
  </p:clrMapOvr>
  <p:transition xmlns:p14="http://schemas.microsoft.com/office/powerpoint/2010/main" spd="med" advClick="1"/>
</p:sld>
</file>

<file path=ppt/slides/slide37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66" name="Statement of Ed Hunter on March 13, 1958 U.S. Congressional Committee on Un-American Activities…"/>
          <p:cNvSpPr txBox="1"/>
          <p:nvPr>
            <p:ph type="title"/>
          </p:nvPr>
        </p:nvSpPr>
        <p:spPr>
          <a:xfrm>
            <a:off x="274773" y="357187"/>
            <a:ext cx="23834454" cy="13001626"/>
          </a:xfrm>
          <a:prstGeom prst="rect">
            <a:avLst/>
          </a:prstGeom>
        </p:spPr>
        <p:txBody>
          <a:bodyPr/>
          <a:lstStyle/>
          <a:p>
            <a:pPr defTabSz="328612">
              <a:defRPr sz="6560">
                <a:solidFill>
                  <a:srgbClr val="FFD479"/>
                </a:solidFill>
                <a:latin typeface="Arial Narrow"/>
                <a:ea typeface="Arial Narrow"/>
                <a:cs typeface="Arial Narrow"/>
                <a:sym typeface="Arial Narrow"/>
              </a:defRPr>
            </a:pPr>
            <a:r>
              <a:t>Statement of Ed Hunter on March 13, 1958</a:t>
            </a:r>
            <a:br/>
            <a:r>
              <a:t>U.S. Congressional Committee on Un-American Activities </a:t>
            </a:r>
          </a:p>
          <a:p>
            <a:pPr defTabSz="328612">
              <a:defRPr sz="6560">
                <a:latin typeface="Arial Narrow"/>
                <a:ea typeface="Arial Narrow"/>
                <a:cs typeface="Arial Narrow"/>
                <a:sym typeface="Arial Narrow"/>
              </a:defRPr>
            </a:pPr>
          </a:p>
          <a:p>
            <a:pPr defTabSz="328612">
              <a:defRPr sz="6560">
                <a:latin typeface="Arial Narrow"/>
                <a:ea typeface="Arial Narrow"/>
                <a:cs typeface="Arial Narrow"/>
                <a:sym typeface="Arial Narrow"/>
              </a:defRPr>
            </a:pPr>
            <a:r>
              <a:t>I remember when I was a young man, every personnel department was looking for </a:t>
            </a:r>
            <a:r>
              <a:rPr>
                <a:solidFill>
                  <a:srgbClr val="FFD479"/>
                </a:solidFill>
              </a:rPr>
              <a:t>leadership qualities.</a:t>
            </a:r>
            <a:r>
              <a:t> What was sought was a man’s </a:t>
            </a:r>
            <a:r>
              <a:rPr>
                <a:solidFill>
                  <a:srgbClr val="FFD479"/>
                </a:solidFill>
              </a:rPr>
              <a:t>capacity as an individual </a:t>
            </a:r>
            <a:r>
              <a:t>to achieve new things. Today, that is not even considered by personnel departments in their employment policies. They ask, instead, if the man “gets along” with everybody. They do not ask what is his individuality; they ask how he conforms. </a:t>
            </a:r>
            <a:r>
              <a:rPr>
                <a:solidFill>
                  <a:srgbClr val="FFD479"/>
                </a:solidFill>
              </a:rPr>
              <a:t>When we raise a young man to believe that at all costs he must get on with everyone</a:t>
            </a:r>
            <a:r>
              <a:t>, we have put him into a state of mind that almost guarantees, if he falls into the hands of an enemy such as the Communists, that he will react as he has been raised, to try “to get on,” because he must not be “antisocial.” </a:t>
            </a:r>
          </a:p>
          <a:p>
            <a:pPr defTabSz="328612">
              <a:defRPr sz="3000">
                <a:solidFill>
                  <a:srgbClr val="FFD479"/>
                </a:solidFill>
                <a:latin typeface="Arial Narrow"/>
                <a:ea typeface="Arial Narrow"/>
                <a:cs typeface="Arial Narrow"/>
                <a:sym typeface="Arial Narrow"/>
              </a:defRPr>
            </a:pPr>
          </a:p>
          <a:p>
            <a:pPr defTabSz="328612">
              <a:defRPr sz="3000">
                <a:solidFill>
                  <a:srgbClr val="FFD479"/>
                </a:solidFill>
                <a:latin typeface="Arial Narrow"/>
                <a:ea typeface="Arial Narrow"/>
                <a:cs typeface="Arial Narrow"/>
                <a:sym typeface="Arial Narrow"/>
              </a:defRPr>
            </a:pPr>
          </a:p>
          <a:p>
            <a:pPr defTabSz="328612">
              <a:defRPr sz="3000">
                <a:solidFill>
                  <a:srgbClr val="FFD479"/>
                </a:solidFill>
                <a:latin typeface="Arial Narrow"/>
                <a:ea typeface="Arial Narrow"/>
                <a:cs typeface="Arial Narrow"/>
                <a:sym typeface="Arial Narrow"/>
              </a:defRPr>
            </a:pPr>
          </a:p>
          <a:p>
            <a:pPr defTabSz="328612">
              <a:defRPr sz="3000">
                <a:solidFill>
                  <a:srgbClr val="FFD479"/>
                </a:solidFill>
                <a:latin typeface="Arial Narrow"/>
                <a:ea typeface="Arial Narrow"/>
                <a:cs typeface="Arial Narrow"/>
                <a:sym typeface="Arial Narrow"/>
              </a:defRPr>
            </a:pPr>
          </a:p>
          <a:p>
            <a:pPr defTabSz="328612">
              <a:defRPr sz="3000">
                <a:solidFill>
                  <a:srgbClr val="FFD479"/>
                </a:solidFill>
                <a:latin typeface="Arial Narrow"/>
                <a:ea typeface="Arial Narrow"/>
                <a:cs typeface="Arial Narrow"/>
                <a:sym typeface="Arial Narrow"/>
              </a:defRPr>
            </a:pPr>
          </a:p>
        </p:txBody>
      </p:sp>
    </p:spTree>
  </p:cSld>
  <p:clrMapOvr>
    <a:masterClrMapping/>
  </p:clrMapOvr>
  <p:transition xmlns:p14="http://schemas.microsoft.com/office/powerpoint/2010/main" spd="med" advClick="1"/>
</p:sld>
</file>

<file path=ppt/slides/slide37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68" name="Statement of Ed Hunter on March 13, 1958 U.S. Congressional Committee on Un-American Activities…"/>
          <p:cNvSpPr txBox="1"/>
          <p:nvPr>
            <p:ph type="title"/>
          </p:nvPr>
        </p:nvSpPr>
        <p:spPr>
          <a:xfrm>
            <a:off x="271146" y="357187"/>
            <a:ext cx="23841708" cy="13321327"/>
          </a:xfrm>
          <a:prstGeom prst="rect">
            <a:avLst/>
          </a:prstGeom>
        </p:spPr>
        <p:txBody>
          <a:bodyPr/>
          <a:lstStyle/>
          <a:p>
            <a:pPr defTabSz="377904">
              <a:defRPr sz="6946">
                <a:solidFill>
                  <a:srgbClr val="FFD479"/>
                </a:solidFill>
                <a:latin typeface="Arial Narrow"/>
                <a:ea typeface="Arial Narrow"/>
                <a:cs typeface="Arial Narrow"/>
                <a:sym typeface="Arial Narrow"/>
              </a:defRPr>
            </a:pPr>
            <a:r>
              <a:t>Statement of Ed Hunter on March 13, 1958</a:t>
            </a:r>
            <a:br/>
            <a:r>
              <a:t>U.S. Congressional Committee on Un-American Activities </a:t>
            </a:r>
          </a:p>
          <a:p>
            <a:pPr defTabSz="377904">
              <a:defRPr sz="6946">
                <a:latin typeface="Arial Narrow"/>
                <a:ea typeface="Arial Narrow"/>
                <a:cs typeface="Arial Narrow"/>
                <a:sym typeface="Arial Narrow"/>
              </a:defRPr>
            </a:pPr>
          </a:p>
          <a:p>
            <a:pPr defTabSz="377904">
              <a:defRPr sz="6946">
                <a:latin typeface="Arial Narrow"/>
                <a:ea typeface="Arial Narrow"/>
                <a:cs typeface="Arial Narrow"/>
                <a:sym typeface="Arial Narrow"/>
              </a:defRPr>
            </a:pPr>
          </a:p>
          <a:p>
            <a:pPr defTabSz="377904">
              <a:defRPr sz="6946">
                <a:latin typeface="Arial Narrow"/>
                <a:ea typeface="Arial Narrow"/>
                <a:cs typeface="Arial Narrow"/>
                <a:sym typeface="Arial Narrow"/>
              </a:defRPr>
            </a:pPr>
            <a:r>
              <a:t>Being</a:t>
            </a:r>
            <a:r>
              <a:rPr>
                <a:solidFill>
                  <a:srgbClr val="FFD479"/>
                </a:solidFill>
              </a:rPr>
              <a:t> “antisocial” has become the cardinal sin in our society. </a:t>
            </a:r>
            <a:r>
              <a:t>We have to again go back to characteristics of ours which made us, as individuals, say that </a:t>
            </a:r>
            <a:r>
              <a:rPr>
                <a:solidFill>
                  <a:srgbClr val="FFD479"/>
                </a:solidFill>
              </a:rPr>
              <a:t>what is right is right, and whether or not it is antisocial makes no difference.</a:t>
            </a:r>
            <a:r>
              <a:t> The young man who broadcast for the Red Chinese was simply </a:t>
            </a:r>
            <a:r>
              <a:rPr>
                <a:solidFill>
                  <a:srgbClr val="FFD479"/>
                </a:solidFill>
              </a:rPr>
              <a:t>“getting along” </a:t>
            </a:r>
            <a:r>
              <a:t>as he had been taught to do by our educators.</a:t>
            </a:r>
          </a:p>
          <a:p>
            <a:pPr defTabSz="377904">
              <a:defRPr sz="3450">
                <a:latin typeface="Arial Narrow"/>
                <a:ea typeface="Arial Narrow"/>
                <a:cs typeface="Arial Narrow"/>
                <a:sym typeface="Arial Narrow"/>
              </a:defRPr>
            </a:pPr>
          </a:p>
          <a:p>
            <a:pPr defTabSz="377904">
              <a:defRPr sz="3450">
                <a:latin typeface="Arial Narrow"/>
                <a:ea typeface="Arial Narrow"/>
                <a:cs typeface="Arial Narrow"/>
                <a:sym typeface="Arial Narrow"/>
              </a:defRPr>
            </a:pPr>
          </a:p>
          <a:p>
            <a:pPr defTabSz="377904">
              <a:defRPr sz="3450">
                <a:latin typeface="Arial Narrow"/>
                <a:ea typeface="Arial Narrow"/>
                <a:cs typeface="Arial Narrow"/>
                <a:sym typeface="Arial Narrow"/>
              </a:defRPr>
            </a:pPr>
          </a:p>
          <a:p>
            <a:pPr defTabSz="377904">
              <a:defRPr sz="3450">
                <a:latin typeface="Arial Narrow"/>
                <a:ea typeface="Arial Narrow"/>
                <a:cs typeface="Arial Narrow"/>
                <a:sym typeface="Arial Narrow"/>
              </a:defRPr>
            </a:pPr>
          </a:p>
          <a:p>
            <a:pPr defTabSz="377904">
              <a:defRPr sz="3450">
                <a:latin typeface="Arial Narrow"/>
                <a:ea typeface="Arial Narrow"/>
                <a:cs typeface="Arial Narrow"/>
                <a:sym typeface="Arial Narrow"/>
              </a:defRPr>
            </a:pPr>
          </a:p>
        </p:txBody>
      </p:sp>
    </p:spTree>
  </p:cSld>
  <p:clrMapOvr>
    <a:masterClrMapping/>
  </p:clrMapOvr>
  <p:transition xmlns:p14="http://schemas.microsoft.com/office/powerpoint/2010/main" spd="med" advClick="1"/>
</p:sld>
</file>

<file path=ppt/slides/slide37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70" name="Anti-Social = Not Conforming to  Group Consensus or Being:…"/>
          <p:cNvSpPr txBox="1"/>
          <p:nvPr>
            <p:ph type="title"/>
          </p:nvPr>
        </p:nvSpPr>
        <p:spPr>
          <a:xfrm>
            <a:off x="201010" y="357187"/>
            <a:ext cx="23981980" cy="13001626"/>
          </a:xfrm>
          <a:prstGeom prst="rect">
            <a:avLst/>
          </a:prstGeom>
        </p:spPr>
        <p:txBody>
          <a:bodyPr/>
          <a:lstStyle/>
          <a:p>
            <a:pPr defTabSz="796885">
              <a:defRPr sz="9700">
                <a:solidFill>
                  <a:srgbClr val="FFD479"/>
                </a:solidFill>
                <a:latin typeface="Arial Narrow"/>
                <a:ea typeface="Arial Narrow"/>
                <a:cs typeface="Arial Narrow"/>
                <a:sym typeface="Arial Narrow"/>
              </a:defRPr>
            </a:pPr>
            <a:r>
              <a:t>Anti-Social = Not Conforming to </a:t>
            </a:r>
            <a:br/>
            <a:r>
              <a:t>Group Consensus or Being:</a:t>
            </a:r>
          </a:p>
          <a:p>
            <a:pPr defTabSz="796885">
              <a:defRPr sz="9700">
                <a:latin typeface="Arial Narrow"/>
                <a:ea typeface="Arial Narrow"/>
                <a:cs typeface="Arial Narrow"/>
                <a:sym typeface="Arial Narrow"/>
              </a:defRPr>
            </a:pPr>
          </a:p>
          <a:p>
            <a:pPr defTabSz="796885">
              <a:defRPr sz="9700">
                <a:latin typeface="Arial Narrow"/>
                <a:ea typeface="Arial Narrow"/>
                <a:cs typeface="Arial Narrow"/>
                <a:sym typeface="Arial Narrow"/>
              </a:defRPr>
            </a:pPr>
            <a:r>
              <a:t>Judgemental</a:t>
            </a:r>
          </a:p>
          <a:p>
            <a:pPr defTabSz="796885">
              <a:defRPr sz="9700">
                <a:latin typeface="Arial Narrow"/>
                <a:ea typeface="Arial Narrow"/>
                <a:cs typeface="Arial Narrow"/>
                <a:sym typeface="Arial Narrow"/>
              </a:defRPr>
            </a:pPr>
            <a:r>
              <a:t>Intolerant </a:t>
            </a:r>
          </a:p>
          <a:p>
            <a:pPr defTabSz="796885">
              <a:defRPr sz="9700">
                <a:latin typeface="Arial Narrow"/>
                <a:ea typeface="Arial Narrow"/>
                <a:cs typeface="Arial Narrow"/>
                <a:sym typeface="Arial Narrow"/>
              </a:defRPr>
            </a:pPr>
            <a:r>
              <a:t>Individualistic</a:t>
            </a:r>
          </a:p>
          <a:p>
            <a:pPr defTabSz="796885">
              <a:defRPr sz="9700">
                <a:latin typeface="Arial Narrow"/>
                <a:ea typeface="Arial Narrow"/>
                <a:cs typeface="Arial Narrow"/>
                <a:sym typeface="Arial Narrow"/>
              </a:defRPr>
            </a:pPr>
            <a:r>
              <a:t>Divisive </a:t>
            </a:r>
            <a:br/>
            <a:r>
              <a:t>Closed Minded </a:t>
            </a:r>
          </a:p>
        </p:txBody>
      </p:sp>
    </p:spTree>
  </p:cSld>
  <p:clrMapOvr>
    <a:masterClrMapping/>
  </p:clrMapOvr>
  <p:transition xmlns:p14="http://schemas.microsoft.com/office/powerpoint/2010/main" spd="med" advClick="1"/>
</p:sld>
</file>

<file path=ppt/slides/slide3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5" name="9. Use individuals in trusted institutions &amp; occupations…"/>
          <p:cNvSpPr txBox="1"/>
          <p:nvPr>
            <p:ph type="title"/>
          </p:nvPr>
        </p:nvSpPr>
        <p:spPr>
          <a:xfrm>
            <a:off x="195802" y="357187"/>
            <a:ext cx="23808085" cy="13114549"/>
          </a:xfrm>
          <a:prstGeom prst="rect">
            <a:avLst/>
          </a:prstGeom>
        </p:spPr>
        <p:txBody>
          <a:bodyPr/>
          <a:lstStyle/>
          <a:p>
            <a:pPr algn="l">
              <a:defRPr sz="9000">
                <a:latin typeface="Arial Narrow"/>
                <a:ea typeface="Arial Narrow"/>
                <a:cs typeface="Arial Narrow"/>
                <a:sym typeface="Arial Narrow"/>
              </a:defRPr>
            </a:pPr>
            <a:r>
              <a:t>  9. Use individuals in trusted institutions &amp; occupations</a:t>
            </a:r>
          </a:p>
          <a:p>
            <a:pPr algn="l">
              <a:defRPr sz="9000">
                <a:latin typeface="Arial Narrow"/>
                <a:ea typeface="Arial Narrow"/>
                <a:cs typeface="Arial Narrow"/>
                <a:sym typeface="Arial Narrow"/>
              </a:defRPr>
            </a:pPr>
            <a:r>
              <a:t>      to give credibility to the worldview &amp; values being</a:t>
            </a:r>
          </a:p>
          <a:p>
            <a:pPr algn="l">
              <a:defRPr sz="9000">
                <a:latin typeface="Arial Narrow"/>
                <a:ea typeface="Arial Narrow"/>
                <a:cs typeface="Arial Narrow"/>
                <a:sym typeface="Arial Narrow"/>
              </a:defRPr>
            </a:pPr>
            <a:r>
              <a:t>      inculcated into the brainwashing subjects. </a:t>
            </a:r>
          </a:p>
        </p:txBody>
      </p:sp>
    </p:spTree>
  </p:cSld>
  <p:clrMapOvr>
    <a:masterClrMapping/>
  </p:clrMapOvr>
  <p:transition xmlns:p14="http://schemas.microsoft.com/office/powerpoint/2010/main" spd="med" advClick="1"/>
</p:sld>
</file>

<file path=ppt/slides/slide38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72" name="Statement of Ed Hunter on March 13, 1958 U.S. Congressional Committee on Un-American Activities…"/>
          <p:cNvSpPr txBox="1"/>
          <p:nvPr>
            <p:ph type="title"/>
          </p:nvPr>
        </p:nvSpPr>
        <p:spPr>
          <a:xfrm>
            <a:off x="296540" y="357187"/>
            <a:ext cx="23790920" cy="13144687"/>
          </a:xfrm>
          <a:prstGeom prst="rect">
            <a:avLst/>
          </a:prstGeom>
        </p:spPr>
        <p:txBody>
          <a:bodyPr/>
          <a:lstStyle/>
          <a:p>
            <a:pPr defTabSz="328612">
              <a:defRPr sz="7200">
                <a:solidFill>
                  <a:srgbClr val="FFD479"/>
                </a:solidFill>
                <a:latin typeface="Arial Narrow"/>
                <a:ea typeface="Arial Narrow"/>
                <a:cs typeface="Arial Narrow"/>
                <a:sym typeface="Arial Narrow"/>
              </a:defRPr>
            </a:pPr>
            <a:r>
              <a:t>Statement of Ed Hunter on March 13, 1958</a:t>
            </a:r>
            <a:br/>
            <a:r>
              <a:t>U.S. Congressional Committee on Un-American Activities </a:t>
            </a:r>
          </a:p>
          <a:p>
            <a:pPr defTabSz="328612">
              <a:defRPr sz="7200">
                <a:solidFill>
                  <a:srgbClr val="FFD479"/>
                </a:solidFill>
                <a:latin typeface="Arial Narrow"/>
                <a:ea typeface="Arial Narrow"/>
                <a:cs typeface="Arial Narrow"/>
                <a:sym typeface="Arial Narrow"/>
              </a:defRPr>
            </a:pPr>
          </a:p>
          <a:p>
            <a:pPr defTabSz="328612">
              <a:defRPr sz="7200">
                <a:latin typeface="Arial Narrow"/>
                <a:ea typeface="Arial Narrow"/>
                <a:cs typeface="Arial Narrow"/>
                <a:sym typeface="Arial Narrow"/>
              </a:defRPr>
            </a:pPr>
            <a:r>
              <a:t>A closed mind does not mean narrow-mindedness or fanaticism. What it does mean is that you have already reached a conclusion on a specific matter in question and under the circumstances there is no earthly use in discussing it…One doesn’t have to prove himself objective or fair-minded by discussing those matters…The difference between a closed mind and fanaticism is that one shuts the door in the former case, locks it, and puts the key in one’s pocket. You can open the door if you wish, but there’s no logical reason to do so.</a:t>
            </a:r>
          </a:p>
          <a:p>
            <a:pPr defTabSz="328612">
              <a:defRPr sz="3000">
                <a:solidFill>
                  <a:srgbClr val="FFD479"/>
                </a:solidFill>
                <a:latin typeface="Arial Narrow"/>
                <a:ea typeface="Arial Narrow"/>
                <a:cs typeface="Arial Narrow"/>
                <a:sym typeface="Arial Narrow"/>
              </a:defRPr>
            </a:pPr>
          </a:p>
          <a:p>
            <a:pPr defTabSz="328612">
              <a:defRPr sz="3000">
                <a:solidFill>
                  <a:srgbClr val="FFD479"/>
                </a:solidFill>
                <a:latin typeface="Arial Narrow"/>
                <a:ea typeface="Arial Narrow"/>
                <a:cs typeface="Arial Narrow"/>
                <a:sym typeface="Arial Narrow"/>
              </a:defRPr>
            </a:pPr>
          </a:p>
          <a:p>
            <a:pPr defTabSz="328612">
              <a:defRPr sz="3000">
                <a:solidFill>
                  <a:srgbClr val="FFD479"/>
                </a:solidFill>
                <a:latin typeface="Arial Narrow"/>
                <a:ea typeface="Arial Narrow"/>
                <a:cs typeface="Arial Narrow"/>
                <a:sym typeface="Arial Narrow"/>
              </a:defRPr>
            </a:pPr>
          </a:p>
          <a:p>
            <a:pPr defTabSz="328612">
              <a:defRPr sz="3000">
                <a:solidFill>
                  <a:srgbClr val="FFD479"/>
                </a:solidFill>
                <a:latin typeface="Arial Narrow"/>
                <a:ea typeface="Arial Narrow"/>
                <a:cs typeface="Arial Narrow"/>
                <a:sym typeface="Arial Narrow"/>
              </a:defRPr>
            </a:pPr>
          </a:p>
        </p:txBody>
      </p:sp>
    </p:spTree>
  </p:cSld>
  <p:clrMapOvr>
    <a:masterClrMapping/>
  </p:clrMapOvr>
  <p:transition xmlns:p14="http://schemas.microsoft.com/office/powerpoint/2010/main" spd="med" advClick="1"/>
</p:sld>
</file>

<file path=ppt/slides/slide38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74" name="Statement of Ed Hunter on March 13, 1958 U.S. Congressional Committee on Un-American Activities…"/>
          <p:cNvSpPr txBox="1"/>
          <p:nvPr>
            <p:ph type="title"/>
          </p:nvPr>
        </p:nvSpPr>
        <p:spPr>
          <a:xfrm>
            <a:off x="258774" y="738187"/>
            <a:ext cx="23866452" cy="13115666"/>
          </a:xfrm>
          <a:prstGeom prst="rect">
            <a:avLst/>
          </a:prstGeom>
        </p:spPr>
        <p:txBody>
          <a:bodyPr/>
          <a:lstStyle/>
          <a:p>
            <a:pPr defTabSz="328612">
              <a:defRPr sz="6960">
                <a:solidFill>
                  <a:srgbClr val="FFD479"/>
                </a:solidFill>
                <a:latin typeface="Arial Narrow"/>
                <a:ea typeface="Arial Narrow"/>
                <a:cs typeface="Arial Narrow"/>
                <a:sym typeface="Arial Narrow"/>
              </a:defRPr>
            </a:pPr>
            <a:r>
              <a:t>Statement of Ed Hunter on March 13, 1958</a:t>
            </a:r>
            <a:br/>
            <a:r>
              <a:t>U.S. Congressional Committee on Un-American Activities </a:t>
            </a:r>
          </a:p>
          <a:p>
            <a:pPr defTabSz="328612">
              <a:defRPr sz="6960">
                <a:solidFill>
                  <a:srgbClr val="FFD479"/>
                </a:solidFill>
                <a:latin typeface="Arial Narrow"/>
                <a:ea typeface="Arial Narrow"/>
                <a:cs typeface="Arial Narrow"/>
                <a:sym typeface="Arial Narrow"/>
              </a:defRPr>
            </a:pPr>
          </a:p>
          <a:p>
            <a:pPr defTabSz="328612">
              <a:defRPr sz="6960">
                <a:solidFill>
                  <a:srgbClr val="FFD479"/>
                </a:solidFill>
                <a:latin typeface="Arial Narrow"/>
                <a:ea typeface="Arial Narrow"/>
                <a:cs typeface="Arial Narrow"/>
                <a:sym typeface="Arial Narrow"/>
              </a:defRPr>
            </a:pPr>
          </a:p>
          <a:p>
            <a:pPr defTabSz="328612">
              <a:defRPr sz="6960">
                <a:latin typeface="Arial Narrow"/>
                <a:ea typeface="Arial Narrow"/>
                <a:cs typeface="Arial Narrow"/>
                <a:sym typeface="Arial Narrow"/>
              </a:defRPr>
            </a:pPr>
            <a:r>
              <a:t>They have succeeded in softening up a large element of the American population, particularly among those whom we look for guidance,</a:t>
            </a:r>
            <a:r>
              <a:rPr b="1" u="sng">
                <a:solidFill>
                  <a:srgbClr val="FFD479"/>
                </a:solidFill>
              </a:rPr>
              <a:t> our so-called intellectuals</a:t>
            </a:r>
            <a:r>
              <a:t> and our so-called liberal circles. They have succeeded in making the United States think and talk of a </a:t>
            </a:r>
            <a:r>
              <a:rPr>
                <a:solidFill>
                  <a:srgbClr val="FFD479"/>
                </a:solidFill>
              </a:rPr>
              <a:t>coexistence period,</a:t>
            </a:r>
            <a:r>
              <a:t> as if that were an end in itself; while in other parts of the world, as in India, the Reds frankly explained that this coexistence is merely intended to give the Americans an easy way </a:t>
            </a:r>
            <a:r>
              <a:rPr>
                <a:solidFill>
                  <a:srgbClr val="FFD479"/>
                </a:solidFill>
              </a:rPr>
              <a:t>to choose their road toward communism. </a:t>
            </a:r>
            <a:endParaRPr>
              <a:solidFill>
                <a:srgbClr val="FFD479"/>
              </a:solidFill>
            </a:endParaRPr>
          </a:p>
          <a:p>
            <a:pPr defTabSz="328612">
              <a:defRPr sz="3000">
                <a:solidFill>
                  <a:srgbClr val="FFD479"/>
                </a:solidFill>
                <a:latin typeface="Arial Narrow"/>
                <a:ea typeface="Arial Narrow"/>
                <a:cs typeface="Arial Narrow"/>
                <a:sym typeface="Arial Narrow"/>
              </a:defRPr>
            </a:pPr>
          </a:p>
          <a:p>
            <a:pPr defTabSz="328612">
              <a:defRPr sz="3000">
                <a:solidFill>
                  <a:srgbClr val="FFD479"/>
                </a:solidFill>
                <a:latin typeface="Arial Narrow"/>
                <a:ea typeface="Arial Narrow"/>
                <a:cs typeface="Arial Narrow"/>
                <a:sym typeface="Arial Narrow"/>
              </a:defRPr>
            </a:pPr>
          </a:p>
          <a:p>
            <a:pPr defTabSz="328612">
              <a:defRPr sz="3000">
                <a:solidFill>
                  <a:srgbClr val="FFD479"/>
                </a:solidFill>
                <a:latin typeface="Arial Narrow"/>
                <a:ea typeface="Arial Narrow"/>
                <a:cs typeface="Arial Narrow"/>
                <a:sym typeface="Arial Narrow"/>
              </a:defRPr>
            </a:pPr>
          </a:p>
          <a:p>
            <a:pPr defTabSz="328612">
              <a:defRPr sz="3000">
                <a:solidFill>
                  <a:srgbClr val="FFD479"/>
                </a:solidFill>
                <a:latin typeface="Arial Narrow"/>
                <a:ea typeface="Arial Narrow"/>
                <a:cs typeface="Arial Narrow"/>
                <a:sym typeface="Arial Narrow"/>
              </a:defRPr>
            </a:pPr>
          </a:p>
        </p:txBody>
      </p:sp>
    </p:spTree>
  </p:cSld>
  <p:clrMapOvr>
    <a:masterClrMapping/>
  </p:clrMapOvr>
  <p:transition xmlns:p14="http://schemas.microsoft.com/office/powerpoint/2010/main" spd="med" advClick="1"/>
</p:sld>
</file>

<file path=ppt/slides/slide38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76" name="Congressman B. Carroll Reece  of the Reece Committee"/>
          <p:cNvSpPr txBox="1"/>
          <p:nvPr>
            <p:ph type="title"/>
          </p:nvPr>
        </p:nvSpPr>
        <p:spPr>
          <a:xfrm>
            <a:off x="325747" y="357187"/>
            <a:ext cx="23620048" cy="13297143"/>
          </a:xfrm>
          <a:prstGeom prst="rect">
            <a:avLst/>
          </a:prstGeom>
        </p:spPr>
        <p:txBody>
          <a:bodyPr/>
          <a:lstStyle/>
          <a:p>
            <a:pPr/>
          </a:p>
          <a:p>
            <a:pPr/>
          </a:p>
          <a:p>
            <a:pPr/>
          </a:p>
          <a:p>
            <a:pPr/>
          </a:p>
          <a:p>
            <a:pPr/>
          </a:p>
          <a:p>
            <a:pPr>
              <a:defRPr>
                <a:latin typeface="Arial Narrow"/>
                <a:ea typeface="Arial Narrow"/>
                <a:cs typeface="Arial Narrow"/>
                <a:sym typeface="Arial Narrow"/>
              </a:defRPr>
            </a:pPr>
            <a:r>
              <a:rPr b="1" sz="8200">
                <a:solidFill>
                  <a:srgbClr val="FFD479"/>
                </a:solidFill>
              </a:rPr>
              <a:t>Congressman B. Carroll Reece </a:t>
            </a:r>
            <a:br>
              <a:rPr b="1" sz="8200">
                <a:solidFill>
                  <a:srgbClr val="FFD479"/>
                </a:solidFill>
              </a:rPr>
            </a:br>
            <a:r>
              <a:rPr b="1" sz="8200">
                <a:solidFill>
                  <a:srgbClr val="FFD479"/>
                </a:solidFill>
              </a:rPr>
              <a:t>of the Reece Committee</a:t>
            </a:r>
            <a:r>
              <a:t> </a:t>
            </a:r>
          </a:p>
        </p:txBody>
      </p:sp>
      <p:pic>
        <p:nvPicPr>
          <p:cNvPr id="1077" name="B. Carroll Reeece (Reece Committe).jpg" descr="B. Carroll Reeece (Reece Committe).jpg"/>
          <p:cNvPicPr>
            <a:picLocks noChangeAspect="1"/>
          </p:cNvPicPr>
          <p:nvPr/>
        </p:nvPicPr>
        <p:blipFill>
          <a:blip r:embed="rId2">
            <a:extLst/>
          </a:blip>
          <a:stretch>
            <a:fillRect/>
          </a:stretch>
        </p:blipFill>
        <p:spPr>
          <a:xfrm>
            <a:off x="8667083" y="317500"/>
            <a:ext cx="7600889" cy="9281085"/>
          </a:xfrm>
          <a:prstGeom prst="rect">
            <a:avLst/>
          </a:prstGeom>
          <a:ln w="12700">
            <a:miter lim="400000"/>
          </a:ln>
        </p:spPr>
      </p:pic>
    </p:spTree>
  </p:cSld>
  <p:clrMapOvr>
    <a:masterClrMapping/>
  </p:clrMapOvr>
  <p:transition xmlns:p14="http://schemas.microsoft.com/office/powerpoint/2010/main" spd="med" advClick="1"/>
</p:sld>
</file>

<file path=ppt/slides/slide38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79" name="The Reece Committee  Report on Foundations (1954)"/>
          <p:cNvSpPr txBox="1"/>
          <p:nvPr>
            <p:ph type="title"/>
          </p:nvPr>
        </p:nvSpPr>
        <p:spPr>
          <a:xfrm>
            <a:off x="139154" y="357187"/>
            <a:ext cx="24105692" cy="13272865"/>
          </a:xfrm>
          <a:prstGeom prst="rect">
            <a:avLst/>
          </a:prstGeom>
        </p:spPr>
        <p:txBody>
          <a:bodyPr/>
          <a:lstStyle/>
          <a:p>
            <a:pPr/>
          </a:p>
          <a:p>
            <a:pPr/>
          </a:p>
          <a:p>
            <a:pPr/>
          </a:p>
          <a:p>
            <a:pPr/>
          </a:p>
          <a:p>
            <a:pPr/>
          </a:p>
          <a:p>
            <a:pPr>
              <a:defRPr sz="8900">
                <a:solidFill>
                  <a:srgbClr val="FFD479"/>
                </a:solidFill>
                <a:latin typeface="Arial Narrow"/>
                <a:ea typeface="Arial Narrow"/>
                <a:cs typeface="Arial Narrow"/>
                <a:sym typeface="Arial Narrow"/>
              </a:defRPr>
            </a:pPr>
            <a:r>
              <a:t>The Reece Committee </a:t>
            </a:r>
            <a:br/>
            <a:r>
              <a:t>Report on Foundations (1954)</a:t>
            </a:r>
          </a:p>
        </p:txBody>
      </p:sp>
      <p:pic>
        <p:nvPicPr>
          <p:cNvPr id="1080" name="Reececommitteeonfounationsreport.jpg" descr="Reececommitteeonfounationsreport.jpg"/>
          <p:cNvPicPr>
            <a:picLocks noChangeAspect="1"/>
          </p:cNvPicPr>
          <p:nvPr/>
        </p:nvPicPr>
        <p:blipFill>
          <a:blip r:embed="rId2">
            <a:extLst/>
          </a:blip>
          <a:stretch>
            <a:fillRect/>
          </a:stretch>
        </p:blipFill>
        <p:spPr>
          <a:xfrm>
            <a:off x="8014286" y="372688"/>
            <a:ext cx="8355428" cy="9498387"/>
          </a:xfrm>
          <a:prstGeom prst="rect">
            <a:avLst/>
          </a:prstGeom>
          <a:ln w="12700">
            <a:miter lim="400000"/>
          </a:ln>
        </p:spPr>
      </p:pic>
    </p:spTree>
  </p:cSld>
  <p:clrMapOvr>
    <a:masterClrMapping/>
  </p:clrMapOvr>
  <p:transition xmlns:p14="http://schemas.microsoft.com/office/powerpoint/2010/main" spd="med" advClick="1"/>
</p:sld>
</file>

<file path=ppt/slides/slide38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82" name="Double-click to edit"/>
          <p:cNvSpPr txBox="1"/>
          <p:nvPr>
            <p:ph type="title"/>
          </p:nvPr>
        </p:nvSpPr>
        <p:spPr>
          <a:xfrm>
            <a:off x="230404" y="357187"/>
            <a:ext cx="23923192" cy="13250541"/>
          </a:xfrm>
          <a:prstGeom prst="rect">
            <a:avLst/>
          </a:prstGeom>
        </p:spPr>
        <p:txBody>
          <a:bodyPr/>
          <a:lstStyle/>
          <a:p>
            <a:pPr/>
          </a:p>
          <a:p>
            <a:pPr/>
          </a:p>
          <a:p>
            <a:pPr/>
          </a:p>
        </p:txBody>
      </p:sp>
      <p:pic>
        <p:nvPicPr>
          <p:cNvPr id="1083" name="Reecereport#1.jpg" descr="Reecereport#1.jpg"/>
          <p:cNvPicPr>
            <a:picLocks noChangeAspect="1"/>
          </p:cNvPicPr>
          <p:nvPr/>
        </p:nvPicPr>
        <p:blipFill>
          <a:blip r:embed="rId2">
            <a:extLst/>
          </a:blip>
          <a:stretch>
            <a:fillRect/>
          </a:stretch>
        </p:blipFill>
        <p:spPr>
          <a:xfrm>
            <a:off x="6718300" y="167366"/>
            <a:ext cx="12021383" cy="13381268"/>
          </a:xfrm>
          <a:prstGeom prst="rect">
            <a:avLst/>
          </a:prstGeom>
          <a:ln w="12700">
            <a:miter lim="400000"/>
          </a:ln>
        </p:spPr>
      </p:pic>
      <p:sp>
        <p:nvSpPr>
          <p:cNvPr id="1084" name="Arrow"/>
          <p:cNvSpPr/>
          <p:nvPr/>
        </p:nvSpPr>
        <p:spPr>
          <a:xfrm>
            <a:off x="9461500" y="1722437"/>
            <a:ext cx="1270000" cy="1270001"/>
          </a:xfrm>
          <a:prstGeom prst="rightArrow">
            <a:avLst>
              <a:gd name="adj1" fmla="val 32000"/>
              <a:gd name="adj2" fmla="val 64000"/>
            </a:avLst>
          </a:prstGeom>
          <a:solidFill>
            <a:schemeClr val="accent1">
              <a:lumOff val="13529"/>
            </a:schemeClr>
          </a:solidFill>
          <a:ln w="12700">
            <a:miter lim="400000"/>
          </a:ln>
        </p:spPr>
        <p:txBody>
          <a:bodyPr lIns="71437" tIns="71437" rIns="71437" bIns="71437" anchor="ctr"/>
          <a:lstStyle/>
          <a:p>
            <a:pPr>
              <a:defRPr b="0" sz="3000">
                <a:latin typeface="+mn-lt"/>
                <a:ea typeface="+mn-ea"/>
                <a:cs typeface="+mn-cs"/>
                <a:sym typeface="Helvetica Neue Medium"/>
              </a:defRPr>
            </a:pPr>
          </a:p>
        </p:txBody>
      </p:sp>
    </p:spTree>
  </p:cSld>
  <p:clrMapOvr>
    <a:masterClrMapping/>
  </p:clrMapOvr>
  <p:transition xmlns:p14="http://schemas.microsoft.com/office/powerpoint/2010/main" spd="med" advClick="1"/>
</p:sld>
</file>

<file path=ppt/slides/slide38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86" name="President Ronald Reagan’s Committee on The State of America’s Educational System (1983)"/>
          <p:cNvSpPr txBox="1"/>
          <p:nvPr>
            <p:ph type="title"/>
          </p:nvPr>
        </p:nvSpPr>
        <p:spPr>
          <a:xfrm>
            <a:off x="252356" y="357187"/>
            <a:ext cx="23993141" cy="13352953"/>
          </a:xfrm>
          <a:prstGeom prst="rect">
            <a:avLst/>
          </a:prstGeom>
        </p:spPr>
        <p:txBody>
          <a:bodyPr/>
          <a:lstStyle/>
          <a:p>
            <a:pPr/>
          </a:p>
          <a:p>
            <a:pPr/>
          </a:p>
          <a:p>
            <a:pPr/>
          </a:p>
          <a:p>
            <a:pPr/>
          </a:p>
          <a:p>
            <a:pPr/>
          </a:p>
          <a:p>
            <a:pPr>
              <a:defRPr b="1" sz="6200">
                <a:solidFill>
                  <a:srgbClr val="FFD479"/>
                </a:solidFill>
                <a:latin typeface="Helvetica Neue"/>
                <a:ea typeface="Helvetica Neue"/>
                <a:cs typeface="Helvetica Neue"/>
                <a:sym typeface="Helvetica Neue"/>
              </a:defRPr>
            </a:pPr>
          </a:p>
          <a:p>
            <a:pPr>
              <a:defRPr b="1" sz="6200">
                <a:solidFill>
                  <a:srgbClr val="FFD479"/>
                </a:solidFill>
                <a:latin typeface="Helvetica Neue"/>
                <a:ea typeface="Helvetica Neue"/>
                <a:cs typeface="Helvetica Neue"/>
                <a:sym typeface="Helvetica Neue"/>
              </a:defRPr>
            </a:pPr>
          </a:p>
          <a:p>
            <a:pPr>
              <a:defRPr sz="6200">
                <a:solidFill>
                  <a:srgbClr val="FFD479"/>
                </a:solidFill>
                <a:latin typeface="Arial Narrow"/>
                <a:ea typeface="Arial Narrow"/>
                <a:cs typeface="Arial Narrow"/>
                <a:sym typeface="Arial Narrow"/>
              </a:defRPr>
            </a:pPr>
            <a:r>
              <a:t>President Ronald Reagan’s Committee on The State of America’s Educational System (1983)</a:t>
            </a:r>
          </a:p>
        </p:txBody>
      </p:sp>
      <p:pic>
        <p:nvPicPr>
          <p:cNvPr id="1087" name="Anationatrisk1983.jpg" descr="Anationatrisk1983.jpg"/>
          <p:cNvPicPr>
            <a:picLocks noChangeAspect="1"/>
          </p:cNvPicPr>
          <p:nvPr/>
        </p:nvPicPr>
        <p:blipFill>
          <a:blip r:embed="rId2">
            <a:extLst/>
          </a:blip>
          <a:stretch>
            <a:fillRect/>
          </a:stretch>
        </p:blipFill>
        <p:spPr>
          <a:xfrm>
            <a:off x="7783058" y="465944"/>
            <a:ext cx="8817883" cy="10548912"/>
          </a:xfrm>
          <a:prstGeom prst="rect">
            <a:avLst/>
          </a:prstGeom>
          <a:ln w="12700">
            <a:miter lim="400000"/>
          </a:ln>
        </p:spPr>
      </p:pic>
    </p:spTree>
  </p:cSld>
  <p:clrMapOvr>
    <a:masterClrMapping/>
  </p:clrMapOvr>
  <p:transition xmlns:p14="http://schemas.microsoft.com/office/powerpoint/2010/main" spd="med" advClick="1"/>
</p:sld>
</file>

<file path=ppt/slides/slide38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89" name="A Nation At Risk Report Stated:…"/>
          <p:cNvSpPr txBox="1"/>
          <p:nvPr>
            <p:ph type="title"/>
          </p:nvPr>
        </p:nvSpPr>
        <p:spPr>
          <a:xfrm>
            <a:off x="286401" y="357187"/>
            <a:ext cx="23811198" cy="13155012"/>
          </a:xfrm>
          <a:prstGeom prst="rect">
            <a:avLst/>
          </a:prstGeom>
        </p:spPr>
        <p:txBody>
          <a:bodyPr/>
          <a:lstStyle/>
          <a:p>
            <a:pPr>
              <a:defRPr sz="7500">
                <a:solidFill>
                  <a:srgbClr val="FFD479"/>
                </a:solidFill>
                <a:latin typeface="Arial Narrow"/>
                <a:ea typeface="Arial Narrow"/>
                <a:cs typeface="Arial Narrow"/>
                <a:sym typeface="Arial Narrow"/>
              </a:defRPr>
            </a:pPr>
            <a:r>
              <a:t>A Nation At Risk Report Stated:</a:t>
            </a:r>
          </a:p>
          <a:p>
            <a:pPr>
              <a:defRPr sz="7500">
                <a:latin typeface="Arial Narrow"/>
                <a:ea typeface="Arial Narrow"/>
                <a:cs typeface="Arial Narrow"/>
                <a:sym typeface="Arial Narrow"/>
              </a:defRPr>
            </a:pPr>
          </a:p>
          <a:p>
            <a:pPr>
              <a:defRPr sz="7500">
                <a:latin typeface="Arial Narrow"/>
                <a:ea typeface="Arial Narrow"/>
                <a:cs typeface="Arial Narrow"/>
                <a:sym typeface="Arial Narrow"/>
              </a:defRPr>
            </a:pPr>
            <a:r>
              <a:t>“If an unfriendly foreign power had attempted to impose on </a:t>
            </a:r>
            <a:br/>
            <a:r>
              <a:t>America the mediocre education performance that exists today, </a:t>
            </a:r>
          </a:p>
          <a:p>
            <a:pPr>
              <a:defRPr sz="7500">
                <a:latin typeface="Arial Narrow"/>
                <a:ea typeface="Arial Narrow"/>
                <a:cs typeface="Arial Narrow"/>
                <a:sym typeface="Arial Narrow"/>
              </a:defRPr>
            </a:pPr>
            <a:r>
              <a:t>we might well have viewed it as an act of war.”</a:t>
            </a:r>
          </a:p>
          <a:p>
            <a:pPr/>
          </a:p>
        </p:txBody>
      </p:sp>
    </p:spTree>
  </p:cSld>
  <p:clrMapOvr>
    <a:masterClrMapping/>
  </p:clrMapOvr>
  <p:transition xmlns:p14="http://schemas.microsoft.com/office/powerpoint/2010/main" spd="med" advClick="1"/>
</p:sld>
</file>

<file path=ppt/slides/slide38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91" name="Statement of Ed Hunter on March 13, 1958 U.S. Congressional Committee on Un-American Activities…"/>
          <p:cNvSpPr txBox="1"/>
          <p:nvPr>
            <p:ph type="title"/>
          </p:nvPr>
        </p:nvSpPr>
        <p:spPr>
          <a:xfrm>
            <a:off x="271704" y="357187"/>
            <a:ext cx="23840592" cy="13001626"/>
          </a:xfrm>
          <a:prstGeom prst="rect">
            <a:avLst/>
          </a:prstGeom>
        </p:spPr>
        <p:txBody>
          <a:bodyPr/>
          <a:lstStyle/>
          <a:p>
            <a:pPr defTabSz="328612">
              <a:defRPr sz="6760">
                <a:solidFill>
                  <a:srgbClr val="FFD479"/>
                </a:solidFill>
                <a:latin typeface="Arial Narrow"/>
                <a:ea typeface="Arial Narrow"/>
                <a:cs typeface="Arial Narrow"/>
                <a:sym typeface="Arial Narrow"/>
              </a:defRPr>
            </a:pPr>
            <a:r>
              <a:t>Statement of Ed Hunter on March 13, 1958</a:t>
            </a:r>
            <a:br/>
            <a:r>
              <a:t>U.S. Congressional Committee on Un-American Activities </a:t>
            </a:r>
          </a:p>
          <a:p>
            <a:pPr defTabSz="328612">
              <a:defRPr sz="6760">
                <a:solidFill>
                  <a:srgbClr val="FFD479"/>
                </a:solidFill>
                <a:latin typeface="Arial Narrow"/>
                <a:ea typeface="Arial Narrow"/>
                <a:cs typeface="Arial Narrow"/>
                <a:sym typeface="Arial Narrow"/>
              </a:defRPr>
            </a:pPr>
          </a:p>
          <a:p>
            <a:pPr defTabSz="328612">
              <a:defRPr sz="6760">
                <a:solidFill>
                  <a:srgbClr val="FFD479"/>
                </a:solidFill>
                <a:latin typeface="Arial Narrow"/>
                <a:ea typeface="Arial Narrow"/>
                <a:cs typeface="Arial Narrow"/>
                <a:sym typeface="Arial Narrow"/>
              </a:defRPr>
            </a:pPr>
          </a:p>
          <a:p>
            <a:pPr defTabSz="328612">
              <a:defRPr sz="6760">
                <a:latin typeface="Arial Narrow"/>
                <a:ea typeface="Arial Narrow"/>
                <a:cs typeface="Arial Narrow"/>
                <a:sym typeface="Arial Narrow"/>
              </a:defRPr>
            </a:pPr>
            <a:r>
              <a:t>The Reds always operate with an immediate as well as a long-range objective. </a:t>
            </a:r>
            <a:r>
              <a:rPr>
                <a:solidFill>
                  <a:srgbClr val="FFD479"/>
                </a:solidFill>
              </a:rPr>
              <a:t>They have a worldwide objective for brainwashing</a:t>
            </a:r>
            <a:r>
              <a:t>, just as they had a local objective in the POW camps; the same as they have a global operation going on all the time in brainwashing, adjusted in Communist countries to the non-Communist peoples, as in the United States. In the POW camps, they put an emphasis on the softening up process, exactly as they are doing now in America, because that was what gave them what they wanted at once for immediate needs of war. </a:t>
            </a:r>
          </a:p>
          <a:p>
            <a:pPr defTabSz="328612">
              <a:defRPr sz="3000">
                <a:solidFill>
                  <a:srgbClr val="FFD479"/>
                </a:solidFill>
                <a:latin typeface="Arial Narrow"/>
                <a:ea typeface="Arial Narrow"/>
                <a:cs typeface="Arial Narrow"/>
                <a:sym typeface="Arial Narrow"/>
              </a:defRPr>
            </a:pPr>
          </a:p>
          <a:p>
            <a:pPr defTabSz="328612">
              <a:defRPr sz="3000">
                <a:solidFill>
                  <a:srgbClr val="FFD479"/>
                </a:solidFill>
                <a:latin typeface="Arial Narrow"/>
                <a:ea typeface="Arial Narrow"/>
                <a:cs typeface="Arial Narrow"/>
                <a:sym typeface="Arial Narrow"/>
              </a:defRPr>
            </a:pPr>
          </a:p>
          <a:p>
            <a:pPr defTabSz="328612">
              <a:defRPr sz="3000">
                <a:solidFill>
                  <a:srgbClr val="FFD479"/>
                </a:solidFill>
                <a:latin typeface="Arial Narrow"/>
                <a:ea typeface="Arial Narrow"/>
                <a:cs typeface="Arial Narrow"/>
                <a:sym typeface="Arial Narrow"/>
              </a:defRPr>
            </a:pPr>
          </a:p>
          <a:p>
            <a:pPr defTabSz="328612">
              <a:defRPr sz="3000">
                <a:solidFill>
                  <a:srgbClr val="FFD479"/>
                </a:solidFill>
                <a:latin typeface="Arial Narrow"/>
                <a:ea typeface="Arial Narrow"/>
                <a:cs typeface="Arial Narrow"/>
                <a:sym typeface="Arial Narrow"/>
              </a:defRPr>
            </a:pPr>
          </a:p>
        </p:txBody>
      </p:sp>
    </p:spTree>
  </p:cSld>
  <p:clrMapOvr>
    <a:masterClrMapping/>
  </p:clrMapOvr>
  <p:transition xmlns:p14="http://schemas.microsoft.com/office/powerpoint/2010/main" spd="med" advClick="1"/>
</p:sld>
</file>

<file path=ppt/slides/slide38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93" name="From Robert Muller’s Website"/>
          <p:cNvSpPr txBox="1"/>
          <p:nvPr>
            <p:ph type="title"/>
          </p:nvPr>
        </p:nvSpPr>
        <p:spPr>
          <a:xfrm>
            <a:off x="261751" y="357187"/>
            <a:ext cx="23860498" cy="13124595"/>
          </a:xfrm>
          <a:prstGeom prst="rect">
            <a:avLst/>
          </a:prstGeom>
        </p:spPr>
        <p:txBody>
          <a:bodyPr/>
          <a:lstStyle/>
          <a:p>
            <a:pPr/>
          </a:p>
          <a:p>
            <a:pPr/>
          </a:p>
          <a:p>
            <a:pPr/>
          </a:p>
          <a:p>
            <a:pPr/>
          </a:p>
          <a:p>
            <a:pPr/>
          </a:p>
          <a:p>
            <a:pPr/>
          </a:p>
          <a:p>
            <a:pPr>
              <a:defRPr sz="7500">
                <a:latin typeface="Arial Narrow"/>
                <a:ea typeface="Arial Narrow"/>
                <a:cs typeface="Arial Narrow"/>
                <a:sym typeface="Arial Narrow"/>
              </a:defRPr>
            </a:pPr>
            <a:r>
              <a:t>From Robert Muller’s Website</a:t>
            </a:r>
          </a:p>
        </p:txBody>
      </p:sp>
      <p:pic>
        <p:nvPicPr>
          <p:cNvPr id="1094" name="Robert Mueller.jpg" descr="Robert Mueller.jpg"/>
          <p:cNvPicPr>
            <a:picLocks noChangeAspect="1"/>
          </p:cNvPicPr>
          <p:nvPr/>
        </p:nvPicPr>
        <p:blipFill>
          <a:blip r:embed="rId2">
            <a:extLst/>
          </a:blip>
          <a:stretch>
            <a:fillRect/>
          </a:stretch>
        </p:blipFill>
        <p:spPr>
          <a:xfrm>
            <a:off x="2809015" y="236685"/>
            <a:ext cx="18765970" cy="11007430"/>
          </a:xfrm>
          <a:prstGeom prst="rect">
            <a:avLst/>
          </a:prstGeom>
          <a:ln w="12700">
            <a:miter lim="400000"/>
          </a:ln>
        </p:spPr>
      </p:pic>
    </p:spTree>
  </p:cSld>
  <p:clrMapOvr>
    <a:masterClrMapping/>
  </p:clrMapOvr>
  <p:transition xmlns:p14="http://schemas.microsoft.com/office/powerpoint/2010/main" spd="med" advClick="1"/>
</p:sld>
</file>

<file path=ppt/slides/slide38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96" name="World Core Curriculum Manual (Robert Muller School, Arlington TX: 1986); Preface.…"/>
          <p:cNvSpPr txBox="1"/>
          <p:nvPr>
            <p:ph type="title"/>
          </p:nvPr>
        </p:nvSpPr>
        <p:spPr>
          <a:xfrm>
            <a:off x="293005" y="357187"/>
            <a:ext cx="23797990" cy="13001626"/>
          </a:xfrm>
          <a:prstGeom prst="rect">
            <a:avLst/>
          </a:prstGeom>
        </p:spPr>
        <p:txBody>
          <a:bodyPr/>
          <a:lstStyle/>
          <a:p>
            <a:pPr defTabSz="457200">
              <a:defRPr sz="8500">
                <a:solidFill>
                  <a:srgbClr val="FFD479"/>
                </a:solidFill>
                <a:latin typeface="Arial Narrow"/>
                <a:ea typeface="Arial Narrow"/>
                <a:cs typeface="Arial Narrow"/>
                <a:sym typeface="Arial Narrow"/>
              </a:defRPr>
            </a:pPr>
            <a:r>
              <a:rPr i="1"/>
              <a:t>World Core Curriculum Manual</a:t>
            </a:r>
            <a:r>
              <a:t> (Robert Muller School, Arlington TX: 1986); Preface.</a:t>
            </a:r>
          </a:p>
          <a:p>
            <a:pPr marL="482203" indent="-825103" defTabSz="1285875">
              <a:spcBef>
                <a:spcPts val="6700"/>
              </a:spcBef>
              <a:defRPr sz="8500">
                <a:effectLst>
                  <a:outerShdw sx="100000" sy="100000" kx="0" ky="0" algn="b" rotWithShape="0" blurRad="12700" dist="38100" dir="2700000">
                    <a:srgbClr val="000000"/>
                  </a:outerShdw>
                </a:effectLst>
                <a:latin typeface="Arial Narrow"/>
                <a:ea typeface="Arial Narrow"/>
                <a:cs typeface="Arial Narrow"/>
                <a:sym typeface="Arial Narrow"/>
              </a:defRPr>
            </a:pPr>
            <a:r>
              <a:t>The underlying philosophy upon which the Robert Muller School is based will be found in the teachings set forth in the books of Alice A. Bailey by the Tibetan teacher, Djwhal Khul (published by Lucis Publishing Company). </a:t>
            </a:r>
          </a:p>
        </p:txBody>
      </p:sp>
    </p:spTree>
  </p:cSld>
  <p:clrMapOvr>
    <a:masterClrMapping/>
  </p:clrMapOvr>
  <p:transition xmlns:p14="http://schemas.microsoft.com/office/powerpoint/2010/main" spd="med" advClick="1"/>
</p:sld>
</file>

<file path=ppt/slides/slide3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7" name="10. Create an atmosphere &amp; environment of chaos,…"/>
          <p:cNvSpPr txBox="1"/>
          <p:nvPr>
            <p:ph type="title"/>
          </p:nvPr>
        </p:nvSpPr>
        <p:spPr>
          <a:xfrm>
            <a:off x="163803" y="281936"/>
            <a:ext cx="23838819" cy="13257982"/>
          </a:xfrm>
          <a:prstGeom prst="rect">
            <a:avLst/>
          </a:prstGeom>
        </p:spPr>
        <p:txBody>
          <a:bodyPr/>
          <a:lstStyle/>
          <a:p>
            <a:pPr algn="l">
              <a:defRPr sz="9000">
                <a:latin typeface="Arial Narrow"/>
                <a:ea typeface="Arial Narrow"/>
                <a:cs typeface="Arial Narrow"/>
                <a:sym typeface="Arial Narrow"/>
              </a:defRPr>
            </a:pPr>
          </a:p>
          <a:p>
            <a:pPr algn="l">
              <a:defRPr sz="9000">
                <a:latin typeface="Arial Narrow"/>
                <a:ea typeface="Arial Narrow"/>
                <a:cs typeface="Arial Narrow"/>
                <a:sym typeface="Arial Narrow"/>
              </a:defRPr>
            </a:pPr>
            <a:r>
              <a:t>  10. Create an atmosphere &amp; environment of chaos, </a:t>
            </a:r>
          </a:p>
          <a:p>
            <a:pPr algn="l">
              <a:defRPr sz="9000">
                <a:latin typeface="Arial Narrow"/>
                <a:ea typeface="Arial Narrow"/>
                <a:cs typeface="Arial Narrow"/>
                <a:sym typeface="Arial Narrow"/>
              </a:defRPr>
            </a:pPr>
            <a:r>
              <a:t>        suffering, hopelessness, &amp; danger, </a:t>
            </a:r>
          </a:p>
          <a:p>
            <a:pPr algn="l">
              <a:defRPr sz="9000">
                <a:latin typeface="Arial Narrow"/>
                <a:ea typeface="Arial Narrow"/>
                <a:cs typeface="Arial Narrow"/>
                <a:sym typeface="Arial Narrow"/>
              </a:defRPr>
            </a:pPr>
            <a:r>
              <a:t>        and then rescue the subjects from this condition </a:t>
            </a:r>
          </a:p>
          <a:p>
            <a:pPr algn="l">
              <a:defRPr sz="9000">
                <a:latin typeface="Arial Narrow"/>
                <a:ea typeface="Arial Narrow"/>
                <a:cs typeface="Arial Narrow"/>
                <a:sym typeface="Arial Narrow"/>
              </a:defRPr>
            </a:pPr>
            <a:r>
              <a:t>        so that the persecutor is perceived as being </a:t>
            </a:r>
          </a:p>
          <a:p>
            <a:pPr algn="l">
              <a:defRPr sz="9000">
                <a:latin typeface="Arial Narrow"/>
                <a:ea typeface="Arial Narrow"/>
                <a:cs typeface="Arial Narrow"/>
                <a:sym typeface="Arial Narrow"/>
              </a:defRPr>
            </a:pPr>
            <a:r>
              <a:t>        a friend and protector.</a:t>
            </a:r>
          </a:p>
        </p:txBody>
      </p:sp>
    </p:spTree>
  </p:cSld>
  <p:clrMapOvr>
    <a:masterClrMapping/>
  </p:clrMapOvr>
  <p:transition xmlns:p14="http://schemas.microsoft.com/office/powerpoint/2010/main" spd="med" advClick="1"/>
</p:sld>
</file>

<file path=ppt/slides/slide39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98" name="Alice Bailey"/>
          <p:cNvSpPr txBox="1"/>
          <p:nvPr>
            <p:ph type="title"/>
          </p:nvPr>
        </p:nvSpPr>
        <p:spPr>
          <a:xfrm>
            <a:off x="265100" y="357187"/>
            <a:ext cx="23853800" cy="13139664"/>
          </a:xfrm>
          <a:prstGeom prst="rect">
            <a:avLst/>
          </a:prstGeom>
        </p:spPr>
        <p:txBody>
          <a:bodyPr/>
          <a:lstStyle/>
          <a:p>
            <a:pPr>
              <a:defRPr sz="7500">
                <a:latin typeface="Arial Narrow"/>
                <a:ea typeface="Arial Narrow"/>
                <a:cs typeface="Arial Narrow"/>
                <a:sym typeface="Arial Narrow"/>
              </a:defRPr>
            </a:pPr>
          </a:p>
          <a:p>
            <a:pPr>
              <a:defRPr sz="7500">
                <a:latin typeface="Arial Narrow"/>
                <a:ea typeface="Arial Narrow"/>
                <a:cs typeface="Arial Narrow"/>
                <a:sym typeface="Arial Narrow"/>
              </a:defRPr>
            </a:pPr>
          </a:p>
          <a:p>
            <a:pPr>
              <a:defRPr sz="7500">
                <a:latin typeface="Arial Narrow"/>
                <a:ea typeface="Arial Narrow"/>
                <a:cs typeface="Arial Narrow"/>
                <a:sym typeface="Arial Narrow"/>
              </a:defRPr>
            </a:pPr>
          </a:p>
          <a:p>
            <a:pPr>
              <a:defRPr sz="7500">
                <a:latin typeface="Arial Narrow"/>
                <a:ea typeface="Arial Narrow"/>
                <a:cs typeface="Arial Narrow"/>
                <a:sym typeface="Arial Narrow"/>
              </a:defRPr>
            </a:pPr>
          </a:p>
          <a:p>
            <a:pPr>
              <a:defRPr sz="7500">
                <a:latin typeface="Arial Narrow"/>
                <a:ea typeface="Arial Narrow"/>
                <a:cs typeface="Arial Narrow"/>
                <a:sym typeface="Arial Narrow"/>
              </a:defRPr>
            </a:pPr>
          </a:p>
          <a:p>
            <a:pPr>
              <a:defRPr sz="7500">
                <a:latin typeface="Arial Narrow"/>
                <a:ea typeface="Arial Narrow"/>
                <a:cs typeface="Arial Narrow"/>
                <a:sym typeface="Arial Narrow"/>
              </a:defRPr>
            </a:pPr>
          </a:p>
          <a:p>
            <a:pPr>
              <a:defRPr sz="7500">
                <a:latin typeface="Arial Narrow"/>
                <a:ea typeface="Arial Narrow"/>
                <a:cs typeface="Arial Narrow"/>
                <a:sym typeface="Arial Narrow"/>
              </a:defRPr>
            </a:pPr>
          </a:p>
          <a:p>
            <a:pPr>
              <a:defRPr sz="7500">
                <a:latin typeface="Arial Narrow"/>
                <a:ea typeface="Arial Narrow"/>
                <a:cs typeface="Arial Narrow"/>
                <a:sym typeface="Arial Narrow"/>
              </a:defRPr>
            </a:pPr>
          </a:p>
          <a:p>
            <a:pPr>
              <a:defRPr sz="7500">
                <a:latin typeface="Arial Narrow"/>
                <a:ea typeface="Arial Narrow"/>
                <a:cs typeface="Arial Narrow"/>
                <a:sym typeface="Arial Narrow"/>
              </a:defRPr>
            </a:pPr>
            <a:r>
              <a:t>Alice Bailey</a:t>
            </a:r>
          </a:p>
        </p:txBody>
      </p:sp>
      <p:pic>
        <p:nvPicPr>
          <p:cNvPr id="1099" name="Alice-Bailey.jpg" descr="Alice-Bailey.jpg"/>
          <p:cNvPicPr>
            <a:picLocks noChangeAspect="1"/>
          </p:cNvPicPr>
          <p:nvPr/>
        </p:nvPicPr>
        <p:blipFill>
          <a:blip r:embed="rId2">
            <a:extLst/>
          </a:blip>
          <a:stretch>
            <a:fillRect/>
          </a:stretch>
        </p:blipFill>
        <p:spPr>
          <a:xfrm>
            <a:off x="8922475" y="1723639"/>
            <a:ext cx="7026881" cy="8472740"/>
          </a:xfrm>
          <a:prstGeom prst="rect">
            <a:avLst/>
          </a:prstGeom>
          <a:ln w="12700">
            <a:miter lim="400000"/>
          </a:ln>
        </p:spPr>
      </p:pic>
    </p:spTree>
  </p:cSld>
  <p:clrMapOvr>
    <a:masterClrMapping/>
  </p:clrMapOvr>
  <p:transition xmlns:p14="http://schemas.microsoft.com/office/powerpoint/2010/main" spd="med" advClick="1"/>
</p:sld>
</file>

<file path=ppt/slides/slide39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01" name="Alice Bailey &amp; Her Demon Wrote:…"/>
          <p:cNvSpPr txBox="1"/>
          <p:nvPr>
            <p:ph type="title"/>
          </p:nvPr>
        </p:nvSpPr>
        <p:spPr>
          <a:xfrm>
            <a:off x="236171" y="357187"/>
            <a:ext cx="23911658" cy="13001626"/>
          </a:xfrm>
          <a:prstGeom prst="rect">
            <a:avLst/>
          </a:prstGeom>
        </p:spPr>
        <p:txBody>
          <a:bodyPr/>
          <a:lstStyle/>
          <a:p>
            <a:pPr marL="482203" indent="-825103" defTabSz="1285875">
              <a:spcBef>
                <a:spcPts val="6700"/>
              </a:spcBef>
              <a:defRPr sz="7400">
                <a:solidFill>
                  <a:srgbClr val="FFD479"/>
                </a:solidFill>
                <a:effectLst>
                  <a:outerShdw sx="100000" sy="100000" kx="0" ky="0" algn="b" rotWithShape="0" blurRad="12700" dist="38100" dir="2700000">
                    <a:srgbClr val="000000"/>
                  </a:outerShdw>
                </a:effectLst>
                <a:latin typeface="Arial Narrow"/>
                <a:ea typeface="Arial Narrow"/>
                <a:cs typeface="Arial Narrow"/>
                <a:sym typeface="Arial Narrow"/>
              </a:defRPr>
            </a:pPr>
            <a:r>
              <a:t>Alice Bailey &amp; Her Demon Wrote: </a:t>
            </a:r>
          </a:p>
          <a:p>
            <a:pPr marL="482203" indent="-825103" defTabSz="1285875">
              <a:spcBef>
                <a:spcPts val="6700"/>
              </a:spcBef>
              <a:defRPr sz="7400">
                <a:effectLst>
                  <a:outerShdw sx="100000" sy="100000" kx="0" ky="0" algn="b" rotWithShape="0" blurRad="12700" dist="38100" dir="2700000">
                    <a:srgbClr val="000000"/>
                  </a:outerShdw>
                </a:effectLst>
                <a:latin typeface="Arial Narrow"/>
                <a:ea typeface="Arial Narrow"/>
                <a:cs typeface="Arial Narrow"/>
                <a:sym typeface="Arial Narrow"/>
              </a:defRPr>
            </a:pPr>
          </a:p>
          <a:p>
            <a:pPr marL="482203" indent="-825103" defTabSz="1285875">
              <a:spcBef>
                <a:spcPts val="6700"/>
              </a:spcBef>
              <a:defRPr sz="7400">
                <a:effectLst>
                  <a:outerShdw sx="100000" sy="100000" kx="0" ky="0" algn="b" rotWithShape="0" blurRad="12700" dist="38100" dir="2700000">
                    <a:srgbClr val="000000"/>
                  </a:outerShdw>
                </a:effectLst>
                <a:latin typeface="Arial Narrow"/>
                <a:ea typeface="Arial Narrow"/>
                <a:cs typeface="Arial Narrow"/>
                <a:sym typeface="Arial Narrow"/>
              </a:defRPr>
            </a:pPr>
            <a:r>
              <a:t>“This coming age will be as predominantly the age of group interplay, group idealism and group consciousness…for the will of the individual will voluntarily be blended into group will.” </a:t>
            </a:r>
          </a:p>
        </p:txBody>
      </p:sp>
    </p:spTree>
  </p:cSld>
  <p:clrMapOvr>
    <a:masterClrMapping/>
  </p:clrMapOvr>
  <p:transition xmlns:p14="http://schemas.microsoft.com/office/powerpoint/2010/main" spd="med" advClick="1"/>
</p:sld>
</file>

<file path=ppt/slides/slide39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03" name="The Tibetan made a number of provocative claims about the future. It will be about socialism—collectivism, or group-thinking— not individualism or dissent:"/>
          <p:cNvSpPr txBox="1"/>
          <p:nvPr>
            <p:ph type="title"/>
          </p:nvPr>
        </p:nvSpPr>
        <p:spPr>
          <a:xfrm>
            <a:off x="174593" y="357187"/>
            <a:ext cx="24034814" cy="13001626"/>
          </a:xfrm>
          <a:prstGeom prst="rect">
            <a:avLst/>
          </a:prstGeom>
        </p:spPr>
        <p:txBody>
          <a:bodyPr/>
          <a:lstStyle/>
          <a:p>
            <a:pPr marL="482203" indent="-825103" defTabSz="1285875">
              <a:spcBef>
                <a:spcPts val="6700"/>
              </a:spcBef>
              <a:defRPr sz="10000">
                <a:solidFill>
                  <a:srgbClr val="FFD479"/>
                </a:solidFill>
                <a:effectLst>
                  <a:outerShdw sx="100000" sy="100000" kx="0" ky="0" algn="b" rotWithShape="0" blurRad="12700" dist="38100" dir="2700000">
                    <a:srgbClr val="000000"/>
                  </a:outerShdw>
                </a:effectLst>
                <a:latin typeface="Arial Narrow"/>
                <a:ea typeface="Arial Narrow"/>
                <a:cs typeface="Arial Narrow"/>
                <a:sym typeface="Arial Narrow"/>
              </a:defRPr>
            </a:pPr>
            <a:r>
              <a:t>The Tibetan made a number of provocative claims about the future. It will be about socialism—collectivism, or group-thinking—</a:t>
            </a:r>
            <a:br/>
            <a:r>
              <a:t>not individualism or dissent: </a:t>
            </a:r>
          </a:p>
          <a:p>
            <a:pPr marL="482203" indent="-825103" defTabSz="1285875">
              <a:spcBef>
                <a:spcPts val="6700"/>
              </a:spcBef>
              <a:defRPr sz="7500">
                <a:solidFill>
                  <a:srgbClr val="FFD479"/>
                </a:solidFill>
                <a:effectLst>
                  <a:outerShdw sx="100000" sy="100000" kx="0" ky="0" algn="b" rotWithShape="0" blurRad="12700" dist="38100" dir="2700000">
                    <a:srgbClr val="000000"/>
                  </a:outerShdw>
                </a:effectLst>
                <a:latin typeface="Arial Narrow"/>
                <a:ea typeface="Arial Narrow"/>
                <a:cs typeface="Arial Narrow"/>
                <a:sym typeface="Arial Narrow"/>
              </a:defRPr>
            </a:pPr>
          </a:p>
        </p:txBody>
      </p:sp>
    </p:spTree>
  </p:cSld>
  <p:clrMapOvr>
    <a:masterClrMapping/>
  </p:clrMapOvr>
  <p:transition xmlns:p14="http://schemas.microsoft.com/office/powerpoint/2010/main" spd="med" advClick="1"/>
</p:sld>
</file>

<file path=ppt/slides/slide39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05" name="Alice Bailey, The Rays and the Initiations:…"/>
          <p:cNvSpPr txBox="1"/>
          <p:nvPr>
            <p:ph type="title"/>
          </p:nvPr>
        </p:nvSpPr>
        <p:spPr>
          <a:xfrm>
            <a:off x="236450" y="357187"/>
            <a:ext cx="23911100" cy="13110364"/>
          </a:xfrm>
          <a:prstGeom prst="rect">
            <a:avLst/>
          </a:prstGeom>
        </p:spPr>
        <p:txBody>
          <a:bodyPr/>
          <a:lstStyle/>
          <a:p>
            <a:pPr marL="482203" indent="-825103" defTabSz="1285875">
              <a:spcBef>
                <a:spcPts val="6700"/>
              </a:spcBef>
              <a:defRPr sz="7400">
                <a:effectLst>
                  <a:outerShdw sx="100000" sy="100000" kx="0" ky="0" algn="b" rotWithShape="0" blurRad="12700" dist="38100" dir="2700000">
                    <a:srgbClr val="000000"/>
                  </a:outerShdw>
                </a:effectLst>
                <a:latin typeface="Gill Sans"/>
                <a:ea typeface="Gill Sans"/>
                <a:cs typeface="Gill Sans"/>
                <a:sym typeface="Gill Sans"/>
              </a:defRPr>
            </a:pPr>
          </a:p>
          <a:p>
            <a:pPr marL="482203" indent="-825103" defTabSz="1285875">
              <a:spcBef>
                <a:spcPts val="6700"/>
              </a:spcBef>
              <a:defRPr sz="7400">
                <a:effectLst>
                  <a:outerShdw sx="100000" sy="100000" kx="0" ky="0" algn="b" rotWithShape="0" blurRad="12700" dist="38100" dir="2700000">
                    <a:srgbClr val="000000"/>
                  </a:outerShdw>
                </a:effectLst>
                <a:latin typeface="Gill Sans"/>
                <a:ea typeface="Gill Sans"/>
                <a:cs typeface="Gill Sans"/>
                <a:sym typeface="Gill Sans"/>
              </a:defRPr>
            </a:pPr>
          </a:p>
          <a:p>
            <a:pPr marL="482203" indent="-825103" defTabSz="1285875">
              <a:spcBef>
                <a:spcPts val="6700"/>
              </a:spcBef>
              <a:defRPr sz="8000">
                <a:solidFill>
                  <a:srgbClr val="FFD479"/>
                </a:solidFill>
                <a:effectLst>
                  <a:outerShdw sx="100000" sy="100000" kx="0" ky="0" algn="b" rotWithShape="0" blurRad="12700" dist="25400" dir="2700000">
                    <a:srgbClr val="000000"/>
                  </a:outerShdw>
                </a:effectLst>
                <a:latin typeface="Arial Narrow"/>
                <a:ea typeface="Arial Narrow"/>
                <a:cs typeface="Arial Narrow"/>
                <a:sym typeface="Arial Narrow"/>
              </a:defRPr>
            </a:pPr>
            <a:r>
              <a:t>Alice Bailey, </a:t>
            </a:r>
            <a:r>
              <a:rPr i="1"/>
              <a:t>The Rays and the Initiations:</a:t>
            </a:r>
          </a:p>
          <a:p>
            <a:pPr marL="482203" indent="-825103" defTabSz="1285875">
              <a:spcBef>
                <a:spcPts val="6700"/>
              </a:spcBef>
              <a:defRPr sz="8000">
                <a:effectLst>
                  <a:outerShdw sx="100000" sy="100000" kx="0" ky="0" algn="b" rotWithShape="0" blurRad="12700" dist="38100" dir="2700000">
                    <a:srgbClr val="000000"/>
                  </a:outerShdw>
                </a:effectLst>
                <a:latin typeface="Arial Narrow"/>
                <a:ea typeface="Arial Narrow"/>
                <a:cs typeface="Arial Narrow"/>
                <a:sym typeface="Arial Narrow"/>
              </a:defRPr>
            </a:pPr>
            <a:r>
              <a:t>“This coming age will be as predominantly the age of group interplay, group idealism and group consciousness…for the will of the individual will voluntarily be blended into group will.” </a:t>
            </a:r>
          </a:p>
        </p:txBody>
      </p:sp>
      <p:pic>
        <p:nvPicPr>
          <p:cNvPr id="1106" name="alicebaileybook.jpg" descr="alicebaileybook.jpg"/>
          <p:cNvPicPr>
            <a:picLocks noChangeAspect="1"/>
          </p:cNvPicPr>
          <p:nvPr/>
        </p:nvPicPr>
        <p:blipFill>
          <a:blip r:embed="rId2">
            <a:extLst/>
          </a:blip>
          <a:stretch>
            <a:fillRect/>
          </a:stretch>
        </p:blipFill>
        <p:spPr>
          <a:xfrm>
            <a:off x="9040650" y="188445"/>
            <a:ext cx="6302701" cy="4453406"/>
          </a:xfrm>
          <a:prstGeom prst="rect">
            <a:avLst/>
          </a:prstGeom>
          <a:ln w="12700">
            <a:miter lim="400000"/>
          </a:ln>
        </p:spPr>
      </p:pic>
    </p:spTree>
  </p:cSld>
  <p:clrMapOvr>
    <a:masterClrMapping/>
  </p:clrMapOvr>
  <p:transition xmlns:p14="http://schemas.microsoft.com/office/powerpoint/2010/main" spd="med" advClick="1"/>
</p:sld>
</file>

<file path=ppt/slides/slide39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08" name="Author Edgar Bundy explains in  Collectivism in the Churches that:…"/>
          <p:cNvSpPr txBox="1"/>
          <p:nvPr>
            <p:ph type="title"/>
          </p:nvPr>
        </p:nvSpPr>
        <p:spPr>
          <a:xfrm>
            <a:off x="326677" y="357187"/>
            <a:ext cx="23492806" cy="13150919"/>
          </a:xfrm>
          <a:prstGeom prst="rect">
            <a:avLst/>
          </a:prstGeom>
        </p:spPr>
        <p:txBody>
          <a:bodyPr/>
          <a:lstStyle/>
          <a:p>
            <a:pPr defTabSz="1219200">
              <a:defRPr b="1" sz="7400">
                <a:solidFill>
                  <a:srgbClr val="FFD479"/>
                </a:solidFill>
                <a:latin typeface="Arial Narrow"/>
                <a:ea typeface="Arial Narrow"/>
                <a:cs typeface="Arial Narrow"/>
                <a:sym typeface="Arial Narrow"/>
              </a:defRPr>
            </a:pPr>
            <a:r>
              <a:t>Author Edgar Bundy explains in </a:t>
            </a:r>
            <a:br/>
            <a:r>
              <a:rPr i="1"/>
              <a:t>Collectivism in the Churches</a:t>
            </a:r>
            <a:r>
              <a:t> that:</a:t>
            </a:r>
            <a:br/>
          </a:p>
          <a:p>
            <a:pPr defTabSz="1219200">
              <a:defRPr b="1" sz="7400">
                <a:solidFill>
                  <a:srgbClr val="FFC000"/>
                </a:solidFill>
                <a:latin typeface="Arial Narrow"/>
                <a:ea typeface="Arial Narrow"/>
                <a:cs typeface="Arial Narrow"/>
                <a:sym typeface="Arial Narrow"/>
              </a:defRPr>
            </a:pPr>
            <a:br/>
            <a:r>
              <a:rPr b="0">
                <a:solidFill>
                  <a:srgbClr val="FFFFFF"/>
                </a:solidFill>
              </a:rPr>
              <a:t>...we have seen how Dr. Walter Rauschenbusch... </a:t>
            </a:r>
            <a:endParaRPr b="0">
              <a:solidFill>
                <a:srgbClr val="FFFFFF"/>
              </a:solidFill>
            </a:endParaRPr>
          </a:p>
          <a:p>
            <a:pPr defTabSz="1219200">
              <a:defRPr b="1" sz="7400">
                <a:solidFill>
                  <a:srgbClr val="FFC000"/>
                </a:solidFill>
                <a:latin typeface="Arial Narrow"/>
                <a:ea typeface="Arial Narrow"/>
                <a:cs typeface="Arial Narrow"/>
                <a:sym typeface="Arial Narrow"/>
              </a:defRPr>
            </a:pPr>
            <a:r>
              <a:rPr b="0">
                <a:solidFill>
                  <a:srgbClr val="FFFFFF"/>
                </a:solidFill>
              </a:rPr>
              <a:t>and the leaders of the social-action movements in the churches decided to </a:t>
            </a:r>
            <a:r>
              <a:rPr b="0">
                <a:solidFill>
                  <a:srgbClr val="FFD479"/>
                </a:solidFill>
              </a:rPr>
              <a:t>do away with Christian individualism</a:t>
            </a:r>
            <a:r>
              <a:rPr b="0">
                <a:solidFill>
                  <a:srgbClr val="FFFFFF"/>
                </a:solidFill>
              </a:rPr>
              <a:t> and turn </a:t>
            </a:r>
            <a:endParaRPr b="0">
              <a:solidFill>
                <a:srgbClr val="FFFFFF"/>
              </a:solidFill>
            </a:endParaRPr>
          </a:p>
          <a:p>
            <a:pPr defTabSz="1219200">
              <a:defRPr b="1" sz="7400">
                <a:solidFill>
                  <a:srgbClr val="FFC000"/>
                </a:solidFill>
                <a:latin typeface="Arial Narrow"/>
                <a:ea typeface="Arial Narrow"/>
                <a:cs typeface="Arial Narrow"/>
                <a:sym typeface="Arial Narrow"/>
              </a:defRPr>
            </a:pPr>
            <a:r>
              <a:rPr b="0">
                <a:solidFill>
                  <a:srgbClr val="FFFFFF"/>
                </a:solidFill>
              </a:rPr>
              <a:t>to </a:t>
            </a:r>
            <a:r>
              <a:rPr b="0">
                <a:solidFill>
                  <a:srgbClr val="FFD479"/>
                </a:solidFill>
              </a:rPr>
              <a:t>outright collectivism,</a:t>
            </a:r>
            <a:r>
              <a:rPr b="0">
                <a:solidFill>
                  <a:srgbClr val="FFFFFF"/>
                </a:solidFill>
              </a:rPr>
              <a:t> using the church as their instrument.... </a:t>
            </a:r>
            <a:br>
              <a:rPr b="0">
                <a:solidFill>
                  <a:srgbClr val="FFFFFF"/>
                </a:solidFill>
              </a:rPr>
            </a:br>
          </a:p>
        </p:txBody>
      </p:sp>
      <p:pic>
        <p:nvPicPr>
          <p:cNvPr id="1109" name="Picture 2" descr="Picture 2"/>
          <p:cNvPicPr>
            <a:picLocks noChangeAspect="1"/>
          </p:cNvPicPr>
          <p:nvPr/>
        </p:nvPicPr>
        <p:blipFill>
          <a:blip r:embed="rId2">
            <a:extLst/>
          </a:blip>
          <a:stretch>
            <a:fillRect/>
          </a:stretch>
        </p:blipFill>
        <p:spPr>
          <a:xfrm>
            <a:off x="19367507" y="382911"/>
            <a:ext cx="3716715" cy="5591232"/>
          </a:xfrm>
          <a:prstGeom prst="rect">
            <a:avLst/>
          </a:prstGeom>
          <a:ln w="12700">
            <a:miter lim="400000"/>
          </a:ln>
        </p:spPr>
      </p:pic>
    </p:spTree>
  </p:cSld>
  <p:clrMapOvr>
    <a:masterClrMapping/>
  </p:clrMapOvr>
  <p:transition xmlns:p14="http://schemas.microsoft.com/office/powerpoint/2010/main" spd="med" advClick="1"/>
</p:sld>
</file>

<file path=ppt/slides/slide39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11" name="Religion was only a means toward  achieving socialism. And, like all other false prophets…"/>
          <p:cNvSpPr txBox="1"/>
          <p:nvPr>
            <p:ph type="title"/>
          </p:nvPr>
        </p:nvSpPr>
        <p:spPr>
          <a:xfrm>
            <a:off x="240357" y="357187"/>
            <a:ext cx="23419868" cy="13001626"/>
          </a:xfrm>
          <a:prstGeom prst="rect">
            <a:avLst/>
          </a:prstGeom>
        </p:spPr>
        <p:txBody>
          <a:bodyPr/>
          <a:lstStyle/>
          <a:p>
            <a:pPr defTabSz="1219200">
              <a:defRPr sz="8400">
                <a:latin typeface="Arial Narrow"/>
                <a:ea typeface="Arial Narrow"/>
                <a:cs typeface="Arial Narrow"/>
                <a:sym typeface="Arial Narrow"/>
              </a:defRPr>
            </a:pPr>
            <a:r>
              <a:rPr>
                <a:solidFill>
                  <a:srgbClr val="FFD479"/>
                </a:solidFill>
              </a:rPr>
              <a:t>Religion was only a means toward </a:t>
            </a:r>
            <a:br>
              <a:rPr>
                <a:solidFill>
                  <a:srgbClr val="FFD479"/>
                </a:solidFill>
              </a:rPr>
            </a:br>
            <a:r>
              <a:rPr>
                <a:solidFill>
                  <a:srgbClr val="FFD479"/>
                </a:solidFill>
              </a:rPr>
              <a:t>achieving socialism</a:t>
            </a:r>
            <a:r>
              <a:t>. And, like all other false prophets </a:t>
            </a:r>
          </a:p>
          <a:p>
            <a:pPr defTabSz="1219200">
              <a:defRPr sz="8400">
                <a:latin typeface="Arial Narrow"/>
                <a:ea typeface="Arial Narrow"/>
                <a:cs typeface="Arial Narrow"/>
                <a:sym typeface="Arial Narrow"/>
              </a:defRPr>
            </a:pPr>
            <a:r>
              <a:t>who have infiltrated religion through the centuries, [Rauschenbusch] used a “front” or disguise. </a:t>
            </a:r>
          </a:p>
          <a:p>
            <a:pPr defTabSz="1219200">
              <a:defRPr sz="8400">
                <a:latin typeface="Arial Narrow"/>
                <a:ea typeface="Arial Narrow"/>
                <a:cs typeface="Arial Narrow"/>
                <a:sym typeface="Arial Narrow"/>
              </a:defRPr>
            </a:pPr>
            <a:r>
              <a:t>This disguise, as we have seen, </a:t>
            </a:r>
          </a:p>
          <a:p>
            <a:pPr defTabSz="1219200">
              <a:defRPr sz="8400">
                <a:latin typeface="Arial Narrow"/>
                <a:ea typeface="Arial Narrow"/>
                <a:cs typeface="Arial Narrow"/>
                <a:sym typeface="Arial Narrow"/>
              </a:defRPr>
            </a:pPr>
            <a:r>
              <a:t>was “'The Kingdom of God.” </a:t>
            </a:r>
          </a:p>
        </p:txBody>
      </p:sp>
    </p:spTree>
  </p:cSld>
  <p:clrMapOvr>
    <a:masterClrMapping/>
  </p:clrMapOvr>
  <p:transition xmlns:p14="http://schemas.microsoft.com/office/powerpoint/2010/main" spd="med" advClick="1"/>
</p:sld>
</file>

<file path=ppt/slides/slide39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13" name="The Kingdom was not pictured as a spiritual society…"/>
          <p:cNvSpPr txBox="1"/>
          <p:nvPr>
            <p:ph type="title"/>
          </p:nvPr>
        </p:nvSpPr>
        <p:spPr>
          <a:xfrm>
            <a:off x="74879" y="298400"/>
            <a:ext cx="23797401" cy="13119200"/>
          </a:xfrm>
          <a:prstGeom prst="rect">
            <a:avLst/>
          </a:prstGeom>
        </p:spPr>
        <p:txBody>
          <a:bodyPr/>
          <a:lstStyle/>
          <a:p>
            <a:pPr defTabSz="1194816">
              <a:defRPr sz="7252">
                <a:solidFill>
                  <a:srgbClr val="000000"/>
                </a:solidFill>
                <a:latin typeface="Arial Narrow"/>
                <a:ea typeface="Arial Narrow"/>
                <a:cs typeface="Arial Narrow"/>
                <a:sym typeface="Arial Narrow"/>
              </a:defRPr>
            </a:pPr>
            <a:br/>
            <a:br/>
            <a:br/>
            <a:r>
              <a:rPr sz="8232">
                <a:solidFill>
                  <a:srgbClr val="FFFFFF"/>
                </a:solidFill>
              </a:rPr>
              <a:t>The Kingdom was not pictured as a spiritual society </a:t>
            </a:r>
            <a:endParaRPr sz="8232">
              <a:solidFill>
                <a:srgbClr val="FFFFFF"/>
              </a:solidFill>
            </a:endParaRPr>
          </a:p>
          <a:p>
            <a:pPr defTabSz="1194816">
              <a:defRPr sz="7252">
                <a:solidFill>
                  <a:srgbClr val="000000"/>
                </a:solidFill>
                <a:latin typeface="Arial Narrow"/>
                <a:ea typeface="Arial Narrow"/>
                <a:cs typeface="Arial Narrow"/>
                <a:sym typeface="Arial Narrow"/>
              </a:defRPr>
            </a:pPr>
            <a:r>
              <a:rPr sz="8232">
                <a:solidFill>
                  <a:srgbClr val="FFFFFF"/>
                </a:solidFill>
              </a:rPr>
              <a:t>into which men and women had to be born as individuals through a personal relationship with Jesus Christ as Savior, </a:t>
            </a:r>
            <a:r>
              <a:rPr sz="8232">
                <a:solidFill>
                  <a:srgbClr val="FFD479"/>
                </a:solidFill>
              </a:rPr>
              <a:t>but as a collectivist society </a:t>
            </a:r>
            <a:r>
              <a:rPr sz="8232">
                <a:solidFill>
                  <a:srgbClr val="FFFFFF"/>
                </a:solidFill>
              </a:rPr>
              <a:t>which would be brought about by... eradication of poverty, redistribution of wealth... </a:t>
            </a:r>
            <a:endParaRPr sz="8232">
              <a:solidFill>
                <a:srgbClr val="FFFFFF"/>
              </a:solidFill>
            </a:endParaRPr>
          </a:p>
          <a:p>
            <a:pPr defTabSz="1194816">
              <a:defRPr sz="7252">
                <a:solidFill>
                  <a:srgbClr val="000000"/>
                </a:solidFill>
                <a:latin typeface="Arial Narrow"/>
                <a:ea typeface="Arial Narrow"/>
                <a:cs typeface="Arial Narrow"/>
                <a:sym typeface="Arial Narrow"/>
              </a:defRPr>
            </a:pPr>
            <a:r>
              <a:rPr sz="8232">
                <a:solidFill>
                  <a:srgbClr val="FFFFFF"/>
                </a:solidFill>
              </a:rPr>
              <a:t>and “economic justice.” </a:t>
            </a:r>
            <a:endParaRPr sz="8232">
              <a:solidFill>
                <a:srgbClr val="FFFFFF"/>
              </a:solidFill>
            </a:endParaRPr>
          </a:p>
          <a:p>
            <a:pPr defTabSz="1194816">
              <a:defRPr sz="7252">
                <a:solidFill>
                  <a:srgbClr val="000000"/>
                </a:solidFill>
                <a:latin typeface="Arial Narrow"/>
                <a:ea typeface="Arial Narrow"/>
                <a:cs typeface="Arial Narrow"/>
                <a:sym typeface="Arial Narrow"/>
              </a:defRPr>
            </a:pPr>
            <a:br>
              <a:rPr sz="8232">
                <a:solidFill>
                  <a:srgbClr val="FFFFFF"/>
                </a:solidFill>
              </a:rPr>
            </a:br>
          </a:p>
        </p:txBody>
      </p:sp>
    </p:spTree>
  </p:cSld>
  <p:clrMapOvr>
    <a:masterClrMapping/>
  </p:clrMapOvr>
  <p:transition xmlns:p14="http://schemas.microsoft.com/office/powerpoint/2010/main" spd="med" advClick="1"/>
</p:sld>
</file>

<file path=ppt/slides/slide39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15" name="John D. Rockefeller:…"/>
          <p:cNvSpPr txBox="1"/>
          <p:nvPr>
            <p:ph type="title"/>
          </p:nvPr>
        </p:nvSpPr>
        <p:spPr>
          <a:xfrm>
            <a:off x="209475" y="357187"/>
            <a:ext cx="23857342" cy="13279563"/>
          </a:xfrm>
          <a:prstGeom prst="rect">
            <a:avLst/>
          </a:prstGeom>
        </p:spPr>
        <p:txBody>
          <a:bodyPr/>
          <a:lstStyle/>
          <a:p>
            <a:pPr>
              <a:defRPr sz="7500">
                <a:solidFill>
                  <a:srgbClr val="FFD479"/>
                </a:solidFill>
                <a:latin typeface="Arial Narrow"/>
                <a:ea typeface="Arial Narrow"/>
                <a:cs typeface="Arial Narrow"/>
                <a:sym typeface="Arial Narrow"/>
              </a:defRPr>
            </a:pPr>
            <a:r>
              <a:t>John D. Rockefeller:</a:t>
            </a:r>
          </a:p>
          <a:p>
            <a:pPr>
              <a:defRPr sz="7500">
                <a:latin typeface="Arial Narrow"/>
                <a:ea typeface="Arial Narrow"/>
                <a:cs typeface="Arial Narrow"/>
                <a:sym typeface="Arial Narrow"/>
              </a:defRPr>
            </a:pPr>
          </a:p>
          <a:p>
            <a:pPr>
              <a:defRPr sz="7500">
                <a:latin typeface="Arial Narrow"/>
                <a:ea typeface="Arial Narrow"/>
                <a:cs typeface="Arial Narrow"/>
                <a:sym typeface="Arial Narrow"/>
              </a:defRPr>
            </a:pPr>
            <a:r>
              <a:t>“Would that I had the power to bring to your minds </a:t>
            </a:r>
          </a:p>
          <a:p>
            <a:pPr>
              <a:defRPr sz="7500">
                <a:latin typeface="Arial Narrow"/>
                <a:ea typeface="Arial Narrow"/>
                <a:cs typeface="Arial Narrow"/>
                <a:sym typeface="Arial Narrow"/>
              </a:defRPr>
            </a:pPr>
            <a:r>
              <a:t>the vision as it unfolds before me! </a:t>
            </a:r>
          </a:p>
          <a:p>
            <a:pPr>
              <a:defRPr sz="7500">
                <a:latin typeface="Arial Narrow"/>
                <a:ea typeface="Arial Narrow"/>
                <a:cs typeface="Arial Narrow"/>
                <a:sym typeface="Arial Narrow"/>
              </a:defRPr>
            </a:pPr>
            <a:r>
              <a:rPr>
                <a:solidFill>
                  <a:srgbClr val="FFD479"/>
                </a:solidFill>
              </a:rPr>
              <a:t>I see all denominational</a:t>
            </a:r>
            <a:r>
              <a:t> </a:t>
            </a:r>
            <a:r>
              <a:rPr>
                <a:solidFill>
                  <a:srgbClr val="FFD479"/>
                </a:solidFill>
              </a:rPr>
              <a:t>emphasis set aside</a:t>
            </a:r>
            <a:r>
              <a:t>…</a:t>
            </a:r>
          </a:p>
          <a:p>
            <a:pPr>
              <a:defRPr sz="7500">
                <a:latin typeface="Arial Narrow"/>
                <a:ea typeface="Arial Narrow"/>
                <a:cs typeface="Arial Narrow"/>
                <a:sym typeface="Arial Narrow"/>
              </a:defRPr>
            </a:pPr>
            <a:r>
              <a:rPr>
                <a:solidFill>
                  <a:srgbClr val="FFD479"/>
                </a:solidFill>
              </a:rPr>
              <a:t>I see the church molding the thought of the world </a:t>
            </a:r>
            <a:endParaRPr>
              <a:solidFill>
                <a:srgbClr val="FFD479"/>
              </a:solidFill>
            </a:endParaRPr>
          </a:p>
          <a:p>
            <a:pPr>
              <a:defRPr sz="7500">
                <a:latin typeface="Arial Narrow"/>
                <a:ea typeface="Arial Narrow"/>
                <a:cs typeface="Arial Narrow"/>
                <a:sym typeface="Arial Narrow"/>
              </a:defRPr>
            </a:pPr>
            <a:r>
              <a:rPr>
                <a:solidFill>
                  <a:srgbClr val="FFD479"/>
                </a:solidFill>
              </a:rPr>
              <a:t>as it has never done before</a:t>
            </a:r>
            <a:r>
              <a:t>, leading in all great movements as it should. I see it literally </a:t>
            </a:r>
          </a:p>
          <a:p>
            <a:pPr>
              <a:defRPr sz="7500">
                <a:latin typeface="Arial Narrow"/>
                <a:ea typeface="Arial Narrow"/>
                <a:cs typeface="Arial Narrow"/>
                <a:sym typeface="Arial Narrow"/>
              </a:defRPr>
            </a:pPr>
            <a:r>
              <a:t>establishing the Kingdom of God on earth.” </a:t>
            </a:r>
          </a:p>
        </p:txBody>
      </p:sp>
    </p:spTree>
  </p:cSld>
  <p:clrMapOvr>
    <a:masterClrMapping/>
  </p:clrMapOvr>
  <p:transition xmlns:p14="http://schemas.microsoft.com/office/powerpoint/2010/main" spd="med" advClick="1"/>
</p:sld>
</file>

<file path=ppt/slides/slide39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17" name="Brainwashed America: Part 10"/>
          <p:cNvSpPr txBox="1"/>
          <p:nvPr>
            <p:ph type="title"/>
          </p:nvPr>
        </p:nvSpPr>
        <p:spPr>
          <a:xfrm>
            <a:off x="287331" y="357187"/>
            <a:ext cx="23809338" cy="13092318"/>
          </a:xfrm>
          <a:prstGeom prst="rect">
            <a:avLst/>
          </a:prstGeom>
        </p:spPr>
        <p:txBody>
          <a:bodyPr/>
          <a:lstStyle>
            <a:lvl1pPr>
              <a:defRPr b="1" sz="9500">
                <a:solidFill>
                  <a:srgbClr val="FFD479"/>
                </a:solidFill>
                <a:latin typeface="Arial Narrow"/>
                <a:ea typeface="Arial Narrow"/>
                <a:cs typeface="Arial Narrow"/>
                <a:sym typeface="Arial Narrow"/>
              </a:defRPr>
            </a:lvl1pPr>
          </a:lstStyle>
          <a:p>
            <a:pPr/>
            <a:r>
              <a:t>Brainwashed America: Part 10</a:t>
            </a:r>
          </a:p>
        </p:txBody>
      </p:sp>
    </p:spTree>
  </p:cSld>
  <p:clrMapOvr>
    <a:masterClrMapping/>
  </p:clrMapOvr>
  <p:transition xmlns:p14="http://schemas.microsoft.com/office/powerpoint/2010/main" spd="med" advClick="1"/>
</p:sld>
</file>

<file path=ppt/slides/slide39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19" name="4. Teach the importance of group consensus and…"/>
          <p:cNvSpPr txBox="1"/>
          <p:nvPr>
            <p:ph type="title"/>
          </p:nvPr>
        </p:nvSpPr>
        <p:spPr>
          <a:xfrm>
            <a:off x="196267" y="357187"/>
            <a:ext cx="23307136" cy="13001626"/>
          </a:xfrm>
          <a:prstGeom prst="rect">
            <a:avLst/>
          </a:prstGeom>
        </p:spPr>
        <p:txBody>
          <a:bodyPr/>
          <a:lstStyle/>
          <a:p>
            <a:pPr algn="l">
              <a:defRPr sz="9000">
                <a:latin typeface="Arial Narrow"/>
                <a:ea typeface="Arial Narrow"/>
                <a:cs typeface="Arial Narrow"/>
                <a:sym typeface="Arial Narrow"/>
              </a:defRPr>
            </a:pPr>
          </a:p>
          <a:p>
            <a:pPr algn="l">
              <a:defRPr sz="9000">
                <a:latin typeface="Arial Narrow"/>
                <a:ea typeface="Arial Narrow"/>
                <a:cs typeface="Arial Narrow"/>
                <a:sym typeface="Arial Narrow"/>
              </a:defRPr>
            </a:pPr>
            <a:r>
              <a:t>  </a:t>
            </a:r>
            <a:r>
              <a:rPr>
                <a:solidFill>
                  <a:srgbClr val="FFD479"/>
                </a:solidFill>
              </a:rPr>
              <a:t>4. Teach the importance of group consensus and        </a:t>
            </a:r>
            <a:endParaRPr>
              <a:solidFill>
                <a:srgbClr val="FFD479"/>
              </a:solidFill>
            </a:endParaRPr>
          </a:p>
          <a:p>
            <a:pPr algn="l">
              <a:defRPr sz="9000">
                <a:solidFill>
                  <a:srgbClr val="FFD479"/>
                </a:solidFill>
                <a:latin typeface="Arial Narrow"/>
                <a:ea typeface="Arial Narrow"/>
                <a:cs typeface="Arial Narrow"/>
                <a:sym typeface="Arial Narrow"/>
              </a:defRPr>
            </a:pPr>
            <a:r>
              <a:t>      collectivism, and the danger &amp; consequences </a:t>
            </a:r>
          </a:p>
          <a:p>
            <a:pPr algn="l">
              <a:defRPr sz="9000">
                <a:solidFill>
                  <a:srgbClr val="FFD479"/>
                </a:solidFill>
                <a:latin typeface="Arial Narrow"/>
                <a:ea typeface="Arial Narrow"/>
                <a:cs typeface="Arial Narrow"/>
                <a:sym typeface="Arial Narrow"/>
              </a:defRPr>
            </a:pPr>
            <a:r>
              <a:t>      of individuality. </a:t>
            </a:r>
          </a:p>
        </p:txBody>
      </p:sp>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3" name="Major William E. Mayer (U.S. Army)  Brainwashing: The Ultimate Weapon, October 4, 1956"/>
          <p:cNvSpPr txBox="1"/>
          <p:nvPr>
            <p:ph type="title"/>
          </p:nvPr>
        </p:nvSpPr>
        <p:spPr>
          <a:xfrm>
            <a:off x="187523" y="357187"/>
            <a:ext cx="24008954" cy="13185336"/>
          </a:xfrm>
          <a:prstGeom prst="rect">
            <a:avLst/>
          </a:prstGeom>
        </p:spPr>
        <p:txBody>
          <a:bodyPr/>
          <a:lstStyle/>
          <a:p>
            <a:pPr/>
          </a:p>
          <a:p>
            <a:pPr/>
          </a:p>
          <a:p>
            <a:pPr/>
          </a:p>
          <a:p>
            <a:pPr/>
          </a:p>
          <a:p>
            <a:pPr>
              <a:defRPr sz="7000"/>
            </a:pPr>
          </a:p>
          <a:p>
            <a:pPr>
              <a:defRPr sz="7000"/>
            </a:pPr>
          </a:p>
          <a:p>
            <a:pPr>
              <a:defRPr sz="7000"/>
            </a:pPr>
          </a:p>
          <a:p>
            <a:pPr>
              <a:defRPr sz="7000"/>
            </a:pPr>
            <a:r>
              <a:t>Major William E. Mayer (U.S. Army) </a:t>
            </a:r>
            <a:br/>
            <a:r>
              <a:t>Brainwashing: The Ultimate Weapon, October 4, 1956</a:t>
            </a:r>
          </a:p>
        </p:txBody>
      </p:sp>
      <p:pic>
        <p:nvPicPr>
          <p:cNvPr id="144" name="willaimemayerbook#2pic.jpg" descr="willaimemayerbook#2pic.jpg"/>
          <p:cNvPicPr>
            <a:picLocks noChangeAspect="1"/>
          </p:cNvPicPr>
          <p:nvPr/>
        </p:nvPicPr>
        <p:blipFill>
          <a:blip r:embed="rId2">
            <a:extLst/>
          </a:blip>
          <a:stretch>
            <a:fillRect/>
          </a:stretch>
        </p:blipFill>
        <p:spPr>
          <a:xfrm>
            <a:off x="3713925" y="279620"/>
            <a:ext cx="7059714" cy="10635813"/>
          </a:xfrm>
          <a:prstGeom prst="rect">
            <a:avLst/>
          </a:prstGeom>
          <a:ln w="12700">
            <a:miter lim="400000"/>
          </a:ln>
        </p:spPr>
      </p:pic>
      <p:pic>
        <p:nvPicPr>
          <p:cNvPr id="145" name="William E. Mayer.jpg" descr="William E. Mayer.jpg"/>
          <p:cNvPicPr>
            <a:picLocks noChangeAspect="1"/>
          </p:cNvPicPr>
          <p:nvPr/>
        </p:nvPicPr>
        <p:blipFill>
          <a:blip r:embed="rId3">
            <a:extLst/>
          </a:blip>
          <a:stretch>
            <a:fillRect/>
          </a:stretch>
        </p:blipFill>
        <p:spPr>
          <a:xfrm>
            <a:off x="14529517" y="310489"/>
            <a:ext cx="7286118" cy="10574075"/>
          </a:xfrm>
          <a:prstGeom prst="rect">
            <a:avLst/>
          </a:prstGeom>
          <a:ln w="12700">
            <a:miter lim="400000"/>
          </a:ln>
        </p:spPr>
      </p:pic>
    </p:spTree>
  </p:cSld>
  <p:clrMapOvr>
    <a:masterClrMapping/>
  </p:clrMapOvr>
  <p:transition xmlns:p14="http://schemas.microsoft.com/office/powerpoint/2010/main" spd="med" advClick="1"/>
</p:sld>
</file>

<file path=ppt/slides/slide4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9" name="Brainwashed America: Part 2"/>
          <p:cNvSpPr txBox="1"/>
          <p:nvPr>
            <p:ph type="title"/>
          </p:nvPr>
        </p:nvSpPr>
        <p:spPr>
          <a:xfrm>
            <a:off x="167710" y="357187"/>
            <a:ext cx="24048580" cy="13117991"/>
          </a:xfrm>
          <a:prstGeom prst="rect">
            <a:avLst/>
          </a:prstGeom>
        </p:spPr>
        <p:txBody>
          <a:bodyPr/>
          <a:lstStyle>
            <a:lvl1pPr>
              <a:defRPr b="1" sz="9000">
                <a:solidFill>
                  <a:srgbClr val="FFD479"/>
                </a:solidFill>
                <a:latin typeface="Arial Narrow"/>
                <a:ea typeface="Arial Narrow"/>
                <a:cs typeface="Arial Narrow"/>
                <a:sym typeface="Arial Narrow"/>
              </a:defRPr>
            </a:lvl1pPr>
          </a:lstStyle>
          <a:p>
            <a:pPr/>
            <a:r>
              <a:t>Brainwashed America: Part 2 </a:t>
            </a:r>
          </a:p>
        </p:txBody>
      </p:sp>
    </p:spTree>
  </p:cSld>
  <p:clrMapOvr>
    <a:masterClrMapping/>
  </p:clrMapOvr>
  <p:transition xmlns:p14="http://schemas.microsoft.com/office/powerpoint/2010/main" spd="med" advClick="1"/>
</p:sld>
</file>

<file path=ppt/slides/slide40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21" name="The Goal Does Not Have to  Be Communism But:…"/>
          <p:cNvSpPr txBox="1"/>
          <p:nvPr>
            <p:ph type="title"/>
          </p:nvPr>
        </p:nvSpPr>
        <p:spPr>
          <a:xfrm>
            <a:off x="256356" y="357187"/>
            <a:ext cx="23713065" cy="13107201"/>
          </a:xfrm>
          <a:prstGeom prst="rect">
            <a:avLst/>
          </a:prstGeom>
        </p:spPr>
        <p:txBody>
          <a:bodyPr/>
          <a:lstStyle/>
          <a:p>
            <a:pPr>
              <a:defRPr sz="7500">
                <a:solidFill>
                  <a:srgbClr val="FFD479"/>
                </a:solidFill>
                <a:latin typeface="Arial Narrow"/>
                <a:ea typeface="Arial Narrow"/>
                <a:cs typeface="Arial Narrow"/>
                <a:sym typeface="Arial Narrow"/>
              </a:defRPr>
            </a:pPr>
            <a:r>
              <a:t>The Goal Does Not Have to </a:t>
            </a:r>
            <a:br/>
            <a:r>
              <a:t>Be Communism But:</a:t>
            </a:r>
          </a:p>
          <a:p>
            <a:pPr>
              <a:defRPr>
                <a:latin typeface="Arial Narrow"/>
                <a:ea typeface="Arial Narrow"/>
                <a:cs typeface="Arial Narrow"/>
                <a:sym typeface="Arial Narrow"/>
              </a:defRPr>
            </a:pPr>
          </a:p>
          <a:p>
            <a:pPr>
              <a:defRPr sz="7500">
                <a:latin typeface="Arial Narrow"/>
                <a:ea typeface="Arial Narrow"/>
                <a:cs typeface="Arial Narrow"/>
                <a:sym typeface="Arial Narrow"/>
              </a:defRPr>
            </a:pPr>
            <a:r>
              <a:t>Collectivism</a:t>
            </a:r>
            <a:br/>
            <a:r>
              <a:t>Non-Judgementalism </a:t>
            </a:r>
          </a:p>
          <a:p>
            <a:pPr>
              <a:defRPr sz="7500">
                <a:latin typeface="Arial Narrow"/>
                <a:ea typeface="Arial Narrow"/>
                <a:cs typeface="Arial Narrow"/>
                <a:sym typeface="Arial Narrow"/>
              </a:defRPr>
            </a:pPr>
            <a:r>
              <a:t>Moral Relativism </a:t>
            </a:r>
          </a:p>
          <a:p>
            <a:pPr>
              <a:defRPr sz="7500">
                <a:latin typeface="Arial Narrow"/>
                <a:ea typeface="Arial Narrow"/>
                <a:cs typeface="Arial Narrow"/>
                <a:sym typeface="Arial Narrow"/>
              </a:defRPr>
            </a:pPr>
            <a:r>
              <a:t>Utilitarianism </a:t>
            </a:r>
          </a:p>
          <a:p>
            <a:pPr>
              <a:defRPr sz="7500">
                <a:latin typeface="Arial Narrow"/>
                <a:ea typeface="Arial Narrow"/>
                <a:cs typeface="Arial Narrow"/>
                <a:sym typeface="Arial Narrow"/>
              </a:defRPr>
            </a:pPr>
            <a:r>
              <a:t>Liberalism </a:t>
            </a:r>
          </a:p>
        </p:txBody>
      </p:sp>
    </p:spTree>
  </p:cSld>
  <p:clrMapOvr>
    <a:masterClrMapping/>
  </p:clrMapOvr>
  <p:transition xmlns:p14="http://schemas.microsoft.com/office/powerpoint/2010/main" spd="med" advClick="1"/>
</p:sld>
</file>

<file path=ppt/slides/slide40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23" name="In 1959 U.S. Secretary of Agriculture For President Eisenhower Was Ezra Taft Benson. In 1966 He Described A Revealing Conversation He Had With Communist Leader Nikita Khrushchev:…"/>
          <p:cNvSpPr txBox="1"/>
          <p:nvPr>
            <p:ph type="title"/>
          </p:nvPr>
        </p:nvSpPr>
        <p:spPr>
          <a:xfrm>
            <a:off x="232357" y="211894"/>
            <a:ext cx="23919286" cy="13292212"/>
          </a:xfrm>
          <a:prstGeom prst="rect">
            <a:avLst/>
          </a:prstGeom>
        </p:spPr>
        <p:txBody>
          <a:bodyPr/>
          <a:lstStyle/>
          <a:p>
            <a:pPr defTabSz="435411">
              <a:defRPr sz="7101">
                <a:solidFill>
                  <a:srgbClr val="FFD479"/>
                </a:solidFill>
                <a:latin typeface="Arial Narrow"/>
                <a:ea typeface="Arial Narrow"/>
                <a:cs typeface="Arial Narrow"/>
                <a:sym typeface="Arial Narrow"/>
              </a:defRPr>
            </a:pPr>
            <a:r>
              <a:t>In 1959 U.S. Secretary of Agriculture For President Eisenhower Was Ezra Taft Benson. In 1966 He Described A Revealing Conversation He Had With Communist Leader Nikita Khrushchev:</a:t>
            </a:r>
          </a:p>
          <a:p>
            <a:pPr defTabSz="435411">
              <a:defRPr sz="7101">
                <a:latin typeface="Arial Narrow"/>
                <a:ea typeface="Arial Narrow"/>
                <a:cs typeface="Arial Narrow"/>
                <a:sym typeface="Arial Narrow"/>
              </a:defRPr>
            </a:pPr>
          </a:p>
          <a:p>
            <a:pPr defTabSz="435411">
              <a:defRPr sz="7101">
                <a:latin typeface="Arial Narrow"/>
                <a:ea typeface="Arial Narrow"/>
                <a:cs typeface="Arial Narrow"/>
                <a:sym typeface="Arial Narrow"/>
              </a:defRPr>
            </a:pPr>
            <a:r>
              <a:t>“Your children will live under communism.” Khrushchev said. “On the contrary,” said Secretary Benson. “My grandchildren will live in freedom as I hope that all people will.” Khrushchev replied, “You Americans are so gullible. No, you won’t accept Communism outright; but we’ll keep feeding you small doses of Socialism until you will finally wake up and find that you already have Communism. We won’t have to fight you; we’ll so weaken your economy, until you fall like overripe fruit into our hands.” </a:t>
            </a:r>
          </a:p>
          <a:p>
            <a:pPr defTabSz="435411">
              <a:defRPr sz="3974">
                <a:latin typeface="Arial Narrow"/>
                <a:ea typeface="Arial Narrow"/>
                <a:cs typeface="Arial Narrow"/>
                <a:sym typeface="Arial Narrow"/>
              </a:defRPr>
            </a:pPr>
          </a:p>
        </p:txBody>
      </p:sp>
    </p:spTree>
  </p:cSld>
  <p:clrMapOvr>
    <a:masterClrMapping/>
  </p:clrMapOvr>
  <p:transition xmlns:p14="http://schemas.microsoft.com/office/powerpoint/2010/main" spd="med" advClick="1"/>
</p:sld>
</file>

<file path=ppt/slides/slide40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25" name="Richard Wurmbrand in His 1966  Congressional Testimony Warned:…"/>
          <p:cNvSpPr txBox="1"/>
          <p:nvPr>
            <p:ph type="title"/>
          </p:nvPr>
        </p:nvSpPr>
        <p:spPr>
          <a:xfrm>
            <a:off x="253472" y="357187"/>
            <a:ext cx="23877056" cy="13122456"/>
          </a:xfrm>
          <a:prstGeom prst="rect">
            <a:avLst/>
          </a:prstGeom>
        </p:spPr>
        <p:txBody>
          <a:bodyPr/>
          <a:lstStyle/>
          <a:p>
            <a:pPr marL="954762" indent="-1294233" defTabSz="1273016">
              <a:spcBef>
                <a:spcPts val="6600"/>
              </a:spcBef>
              <a:defRPr sz="7425">
                <a:latin typeface="Arial Narrow"/>
                <a:ea typeface="Arial Narrow"/>
                <a:cs typeface="Arial Narrow"/>
                <a:sym typeface="Arial Narrow"/>
              </a:defRPr>
            </a:pPr>
          </a:p>
          <a:p>
            <a:pPr marL="954762" indent="-1294233" defTabSz="1273016">
              <a:spcBef>
                <a:spcPts val="6600"/>
              </a:spcBef>
              <a:defRPr sz="7425">
                <a:solidFill>
                  <a:srgbClr val="FFD479"/>
                </a:solidFill>
                <a:latin typeface="Arial Narrow"/>
                <a:ea typeface="Arial Narrow"/>
                <a:cs typeface="Arial Narrow"/>
                <a:sym typeface="Arial Narrow"/>
              </a:defRPr>
            </a:pPr>
            <a:r>
              <a:t>Richard Wurmbrand in His 1966 </a:t>
            </a:r>
            <a:br/>
            <a:r>
              <a:t>Congressional Testimony Warned: </a:t>
            </a:r>
          </a:p>
          <a:p>
            <a:pPr marL="954762" indent="-1294233" defTabSz="1273016">
              <a:spcBef>
                <a:spcPts val="6600"/>
              </a:spcBef>
              <a:defRPr sz="7425">
                <a:latin typeface="Arial Narrow"/>
                <a:ea typeface="Arial Narrow"/>
                <a:cs typeface="Arial Narrow"/>
                <a:sym typeface="Arial Narrow"/>
              </a:defRPr>
            </a:pPr>
            <a:r>
              <a:t>Rumanian Communists are very interested in the fact that you have here in the States, something like 300,000 [liberal clergy] on their side. They can't very well win them for Communism, </a:t>
            </a:r>
            <a:r>
              <a:rPr>
                <a:solidFill>
                  <a:srgbClr val="FFD479"/>
                </a:solidFill>
              </a:rPr>
              <a:t>but they can win them for a leftwing Christianity which supports Communism. </a:t>
            </a:r>
            <a:endParaRPr>
              <a:solidFill>
                <a:srgbClr val="FFD479"/>
              </a:solidFill>
            </a:endParaRPr>
          </a:p>
          <a:p>
            <a:pPr marL="954762" indent="-1294233" defTabSz="1273016">
              <a:spcBef>
                <a:spcPts val="6600"/>
              </a:spcBef>
              <a:defRPr sz="7425">
                <a:latin typeface="Arial Narrow"/>
                <a:ea typeface="Arial Narrow"/>
                <a:cs typeface="Arial Narrow"/>
                <a:sym typeface="Arial Narrow"/>
              </a:defRPr>
            </a:pPr>
            <a:endParaRPr sz="6534"/>
          </a:p>
        </p:txBody>
      </p:sp>
    </p:spTree>
  </p:cSld>
  <p:clrMapOvr>
    <a:masterClrMapping/>
  </p:clrMapOvr>
  <p:transition xmlns:p14="http://schemas.microsoft.com/office/powerpoint/2010/main" spd="med" advClick="1"/>
</p:sld>
</file>

<file path=ppt/slides/slide40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27" name="William E. Mayer:…"/>
          <p:cNvSpPr txBox="1"/>
          <p:nvPr>
            <p:ph type="title"/>
          </p:nvPr>
        </p:nvSpPr>
        <p:spPr>
          <a:xfrm>
            <a:off x="225939" y="357187"/>
            <a:ext cx="23711670" cy="13119386"/>
          </a:xfrm>
          <a:prstGeom prst="rect">
            <a:avLst/>
          </a:prstGeom>
        </p:spPr>
        <p:txBody>
          <a:bodyPr/>
          <a:lstStyle/>
          <a:p>
            <a:pPr defTabSz="484703">
              <a:defRPr sz="4424">
                <a:solidFill>
                  <a:srgbClr val="FFD479"/>
                </a:solidFill>
                <a:latin typeface="Arial Narrow"/>
                <a:ea typeface="Arial Narrow"/>
                <a:cs typeface="Arial Narrow"/>
                <a:sym typeface="Arial Narrow"/>
              </a:defRPr>
            </a:pPr>
          </a:p>
          <a:p>
            <a:pPr defTabSz="484703">
              <a:defRPr sz="4424">
                <a:solidFill>
                  <a:srgbClr val="FFD479"/>
                </a:solidFill>
                <a:latin typeface="Arial Narrow"/>
                <a:ea typeface="Arial Narrow"/>
                <a:cs typeface="Arial Narrow"/>
                <a:sym typeface="Arial Narrow"/>
              </a:defRPr>
            </a:pPr>
          </a:p>
          <a:p>
            <a:pPr defTabSz="484703">
              <a:defRPr sz="6607">
                <a:solidFill>
                  <a:srgbClr val="FFD479"/>
                </a:solidFill>
                <a:latin typeface="Arial Narrow"/>
                <a:ea typeface="Arial Narrow"/>
                <a:cs typeface="Arial Narrow"/>
                <a:sym typeface="Arial Narrow"/>
              </a:defRPr>
            </a:pPr>
            <a:r>
              <a:t>William E. Mayer:</a:t>
            </a:r>
          </a:p>
          <a:p>
            <a:pPr defTabSz="484703">
              <a:defRPr sz="6607">
                <a:solidFill>
                  <a:srgbClr val="FFD479"/>
                </a:solidFill>
                <a:latin typeface="Arial Narrow"/>
                <a:ea typeface="Arial Narrow"/>
                <a:cs typeface="Arial Narrow"/>
                <a:sym typeface="Arial Narrow"/>
              </a:defRPr>
            </a:pPr>
            <a:r>
              <a:t>November 27, 1956 Speech:</a:t>
            </a:r>
          </a:p>
          <a:p>
            <a:pPr defTabSz="484703">
              <a:defRPr sz="6607">
                <a:solidFill>
                  <a:srgbClr val="FFD479"/>
                </a:solidFill>
                <a:latin typeface="Arial Narrow"/>
                <a:ea typeface="Arial Narrow"/>
                <a:cs typeface="Arial Narrow"/>
                <a:sym typeface="Arial Narrow"/>
              </a:defRPr>
            </a:pPr>
          </a:p>
          <a:p>
            <a:pPr defTabSz="484703">
              <a:defRPr sz="6607">
                <a:latin typeface="Arial Narrow"/>
                <a:ea typeface="Arial Narrow"/>
                <a:cs typeface="Arial Narrow"/>
                <a:sym typeface="Arial Narrow"/>
              </a:defRPr>
            </a:pPr>
            <a:r>
              <a:t>They weren’t trying to make Communists or spies or security risks or anything like that. They were simply trying to plant some of the ideas that in the long run are going to help ‘em. </a:t>
            </a:r>
            <a:r>
              <a:rPr>
                <a:solidFill>
                  <a:srgbClr val="FFD479"/>
                </a:solidFill>
              </a:rPr>
              <a:t>And they were trying to pare down the character traits of individuals which are the severest road block toward the progress of Communism</a:t>
            </a:r>
            <a:r>
              <a:t> in any group. </a:t>
            </a:r>
          </a:p>
          <a:p>
            <a:pPr defTabSz="484703">
              <a:defRPr sz="4424">
                <a:solidFill>
                  <a:srgbClr val="FFD479"/>
                </a:solidFill>
                <a:latin typeface="Arial Narrow"/>
                <a:ea typeface="Arial Narrow"/>
                <a:cs typeface="Arial Narrow"/>
                <a:sym typeface="Arial Narrow"/>
              </a:defRPr>
            </a:pPr>
          </a:p>
          <a:p>
            <a:pPr defTabSz="484703">
              <a:defRPr sz="4424">
                <a:solidFill>
                  <a:srgbClr val="FFD479"/>
                </a:solidFill>
                <a:latin typeface="Arial Narrow"/>
                <a:ea typeface="Arial Narrow"/>
                <a:cs typeface="Arial Narrow"/>
                <a:sym typeface="Arial Narrow"/>
              </a:defRPr>
            </a:pPr>
          </a:p>
          <a:p>
            <a:pPr defTabSz="484703">
              <a:defRPr sz="4424">
                <a:solidFill>
                  <a:srgbClr val="FFD479"/>
                </a:solidFill>
                <a:latin typeface="Arial Narrow"/>
                <a:ea typeface="Arial Narrow"/>
                <a:cs typeface="Arial Narrow"/>
                <a:sym typeface="Arial Narrow"/>
              </a:defRPr>
            </a:pPr>
          </a:p>
          <a:p>
            <a:pPr defTabSz="484703">
              <a:defRPr sz="4424">
                <a:solidFill>
                  <a:srgbClr val="FFD479"/>
                </a:solidFill>
                <a:latin typeface="Arial Narrow"/>
                <a:ea typeface="Arial Narrow"/>
                <a:cs typeface="Arial Narrow"/>
                <a:sym typeface="Arial Narrow"/>
              </a:defRPr>
            </a:pPr>
          </a:p>
          <a:p>
            <a:pPr defTabSz="484703">
              <a:defRPr sz="4424">
                <a:solidFill>
                  <a:srgbClr val="FFD479"/>
                </a:solidFill>
                <a:latin typeface="Arial Narrow"/>
                <a:ea typeface="Arial Narrow"/>
                <a:cs typeface="Arial Narrow"/>
                <a:sym typeface="Arial Narrow"/>
              </a:defRPr>
            </a:pPr>
          </a:p>
        </p:txBody>
      </p:sp>
    </p:spTree>
  </p:cSld>
  <p:clrMapOvr>
    <a:masterClrMapping/>
  </p:clrMapOvr>
  <p:transition xmlns:p14="http://schemas.microsoft.com/office/powerpoint/2010/main" spd="med" advClick="1"/>
</p:sld>
</file>

<file path=ppt/slides/slide40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29" name="Statement of Ed Hunter on March 13, 1958 U.S. Congressional Committee on Un-American Activities…"/>
          <p:cNvSpPr txBox="1"/>
          <p:nvPr>
            <p:ph type="title"/>
          </p:nvPr>
        </p:nvSpPr>
        <p:spPr>
          <a:xfrm>
            <a:off x="224730" y="357187"/>
            <a:ext cx="23934540" cy="13136129"/>
          </a:xfrm>
          <a:prstGeom prst="rect">
            <a:avLst/>
          </a:prstGeom>
        </p:spPr>
        <p:txBody>
          <a:bodyPr/>
          <a:lstStyle/>
          <a:p>
            <a:pPr defTabSz="550425">
              <a:defRPr sz="6298">
                <a:solidFill>
                  <a:srgbClr val="FFD479"/>
                </a:solidFill>
                <a:latin typeface="Arial Narrow"/>
                <a:ea typeface="Arial Narrow"/>
                <a:cs typeface="Arial Narrow"/>
                <a:sym typeface="Arial Narrow"/>
              </a:defRPr>
            </a:pPr>
          </a:p>
          <a:p>
            <a:pPr defTabSz="550425">
              <a:defRPr sz="6298">
                <a:solidFill>
                  <a:srgbClr val="FFD479"/>
                </a:solidFill>
                <a:latin typeface="Arial Narrow"/>
                <a:ea typeface="Arial Narrow"/>
                <a:cs typeface="Arial Narrow"/>
                <a:sym typeface="Arial Narrow"/>
              </a:defRPr>
            </a:pPr>
            <a:r>
              <a:t>Statement of Ed Hunter on March 13, 1958</a:t>
            </a:r>
            <a:br/>
            <a:r>
              <a:t>U.S. Congressional Committee on Un-American Activities </a:t>
            </a:r>
          </a:p>
          <a:p>
            <a:pPr defTabSz="550425">
              <a:defRPr sz="6298">
                <a:latin typeface="Arial Narrow"/>
                <a:ea typeface="Arial Narrow"/>
                <a:cs typeface="Arial Narrow"/>
                <a:sym typeface="Arial Narrow"/>
              </a:defRPr>
            </a:pPr>
          </a:p>
          <a:p>
            <a:pPr defTabSz="550425">
              <a:defRPr sz="6298">
                <a:latin typeface="Arial Narrow"/>
                <a:ea typeface="Arial Narrow"/>
                <a:cs typeface="Arial Narrow"/>
                <a:sym typeface="Arial Narrow"/>
              </a:defRPr>
            </a:pPr>
          </a:p>
          <a:p>
            <a:pPr defTabSz="550425">
              <a:defRPr sz="6298">
                <a:latin typeface="Arial Narrow"/>
                <a:ea typeface="Arial Narrow"/>
                <a:cs typeface="Arial Narrow"/>
                <a:sym typeface="Arial Narrow"/>
              </a:defRPr>
            </a:pPr>
            <a:r>
              <a:t>A great proportion of people in the POW camps, as in any Communist country, did not believe the Red line, and never did believe it. We should not regard this as proof that the Communists failed, which some of us are doing, but as indication of the Communist technique. They never expected the mass of soldiers to be Communists. They didn’t need them as true believers. It wasn’t necessary. </a:t>
            </a:r>
          </a:p>
          <a:p>
            <a:pPr defTabSz="550425">
              <a:defRPr sz="5025">
                <a:latin typeface="Arial Narrow"/>
                <a:ea typeface="Arial Narrow"/>
                <a:cs typeface="Arial Narrow"/>
                <a:sym typeface="Arial Narrow"/>
              </a:defRPr>
            </a:pPr>
          </a:p>
          <a:p>
            <a:pPr defTabSz="550425">
              <a:defRPr sz="5025">
                <a:latin typeface="Arial Narrow"/>
                <a:ea typeface="Arial Narrow"/>
                <a:cs typeface="Arial Narrow"/>
                <a:sym typeface="Arial Narrow"/>
              </a:defRPr>
            </a:pPr>
          </a:p>
          <a:p>
            <a:pPr defTabSz="550425">
              <a:defRPr sz="5025">
                <a:latin typeface="Arial Narrow"/>
                <a:ea typeface="Arial Narrow"/>
                <a:cs typeface="Arial Narrow"/>
                <a:sym typeface="Arial Narrow"/>
              </a:defRPr>
            </a:pPr>
          </a:p>
          <a:p>
            <a:pPr defTabSz="550425">
              <a:defRPr sz="5025">
                <a:latin typeface="Arial Narrow"/>
                <a:ea typeface="Arial Narrow"/>
                <a:cs typeface="Arial Narrow"/>
                <a:sym typeface="Arial Narrow"/>
              </a:defRPr>
            </a:pPr>
          </a:p>
        </p:txBody>
      </p:sp>
    </p:spTree>
  </p:cSld>
  <p:clrMapOvr>
    <a:masterClrMapping/>
  </p:clrMapOvr>
  <p:transition xmlns:p14="http://schemas.microsoft.com/office/powerpoint/2010/main" spd="med" advClick="1"/>
</p:sld>
</file>

<file path=ppt/slides/slide40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31" name="Statement of Ed Hunter on March 13, 1958 U.S. Congressional Committee on Un-American Activities…"/>
          <p:cNvSpPr txBox="1"/>
          <p:nvPr>
            <p:ph type="title"/>
          </p:nvPr>
        </p:nvSpPr>
        <p:spPr>
          <a:xfrm>
            <a:off x="185197" y="357187"/>
            <a:ext cx="23818548" cy="13128781"/>
          </a:xfrm>
          <a:prstGeom prst="rect">
            <a:avLst/>
          </a:prstGeom>
        </p:spPr>
        <p:txBody>
          <a:bodyPr/>
          <a:lstStyle/>
          <a:p>
            <a:pPr defTabSz="328612">
              <a:defRPr sz="5760">
                <a:solidFill>
                  <a:srgbClr val="FFD479"/>
                </a:solidFill>
                <a:latin typeface="Arial Narrow"/>
                <a:ea typeface="Arial Narrow"/>
                <a:cs typeface="Arial Narrow"/>
                <a:sym typeface="Arial Narrow"/>
              </a:defRPr>
            </a:pPr>
            <a:r>
              <a:t>Statement of Ed Hunter on March 13, 1958</a:t>
            </a:r>
            <a:br/>
            <a:r>
              <a:t>U.S. Congressional Committee on Un-American Activities </a:t>
            </a:r>
          </a:p>
          <a:p>
            <a:pPr defTabSz="328612">
              <a:defRPr sz="5760">
                <a:solidFill>
                  <a:srgbClr val="FFD479"/>
                </a:solidFill>
                <a:latin typeface="Arial Narrow"/>
                <a:ea typeface="Arial Narrow"/>
                <a:cs typeface="Arial Narrow"/>
                <a:sym typeface="Arial Narrow"/>
              </a:defRPr>
            </a:pPr>
          </a:p>
          <a:p>
            <a:pPr defTabSz="328612">
              <a:defRPr sz="5760">
                <a:latin typeface="Arial Narrow"/>
                <a:ea typeface="Arial Narrow"/>
                <a:cs typeface="Arial Narrow"/>
                <a:sym typeface="Arial Narrow"/>
              </a:defRPr>
            </a:pPr>
          </a:p>
          <a:p>
            <a:pPr defTabSz="328612">
              <a:defRPr sz="5760">
                <a:solidFill>
                  <a:srgbClr val="FFD479"/>
                </a:solidFill>
                <a:latin typeface="Arial Narrow"/>
                <a:ea typeface="Arial Narrow"/>
                <a:cs typeface="Arial Narrow"/>
                <a:sym typeface="Arial Narrow"/>
              </a:defRPr>
            </a:pPr>
            <a:r>
              <a:rPr>
                <a:solidFill>
                  <a:srgbClr val="FFFFFF"/>
                </a:solidFill>
              </a:rPr>
              <a:t>Hungary has shown an example of a population which appeared satisfied with Red control, seeming to believe in it doctrines. In Hungary, we saw overnight the people who acted and talked as if they were Communists reveal themselves as unbelievers, furiously fighting to the death with their bare hands against communism. Yet, such a population is pointed out as pro-Red. What is important to the Communist hierarchy from its power standpoint is that others act and talk as pro-Red. That is what happened inside the POW camps. Very few people in any Communist country are Red. We should never forget this. The Reds believe basically in power, in what individuals say and what they do. </a:t>
            </a:r>
            <a:r>
              <a:t>So long as people do what they are told, and go through the verbalisms and motions</a:t>
            </a:r>
            <a:r>
              <a:rPr>
                <a:solidFill>
                  <a:srgbClr val="FFFFFF"/>
                </a:solidFill>
              </a:rPr>
              <a:t> attached to belief, that is satisfactory to a power faction such as the Kremlin constitutes.</a:t>
            </a:r>
            <a:r>
              <a:t> </a:t>
            </a:r>
          </a:p>
          <a:p>
            <a:pPr defTabSz="328612">
              <a:defRPr sz="3000">
                <a:solidFill>
                  <a:srgbClr val="FFD479"/>
                </a:solidFill>
                <a:latin typeface="Arial Narrow"/>
                <a:ea typeface="Arial Narrow"/>
                <a:cs typeface="Arial Narrow"/>
                <a:sym typeface="Arial Narrow"/>
              </a:defRPr>
            </a:pPr>
          </a:p>
          <a:p>
            <a:pPr defTabSz="328612">
              <a:defRPr sz="3000">
                <a:solidFill>
                  <a:srgbClr val="FFD479"/>
                </a:solidFill>
                <a:latin typeface="Arial Narrow"/>
                <a:ea typeface="Arial Narrow"/>
                <a:cs typeface="Arial Narrow"/>
                <a:sym typeface="Arial Narrow"/>
              </a:defRPr>
            </a:pPr>
          </a:p>
          <a:p>
            <a:pPr defTabSz="328612">
              <a:defRPr sz="3000">
                <a:solidFill>
                  <a:srgbClr val="FFD479"/>
                </a:solidFill>
                <a:latin typeface="Arial Narrow"/>
                <a:ea typeface="Arial Narrow"/>
                <a:cs typeface="Arial Narrow"/>
                <a:sym typeface="Arial Narrow"/>
              </a:defRPr>
            </a:pPr>
          </a:p>
          <a:p>
            <a:pPr defTabSz="328612">
              <a:defRPr sz="3000">
                <a:solidFill>
                  <a:srgbClr val="FFD479"/>
                </a:solidFill>
                <a:latin typeface="Arial Narrow"/>
                <a:ea typeface="Arial Narrow"/>
                <a:cs typeface="Arial Narrow"/>
                <a:sym typeface="Arial Narrow"/>
              </a:defRPr>
            </a:pPr>
          </a:p>
        </p:txBody>
      </p:sp>
    </p:spTree>
  </p:cSld>
  <p:clrMapOvr>
    <a:masterClrMapping/>
  </p:clrMapOvr>
  <p:transition xmlns:p14="http://schemas.microsoft.com/office/powerpoint/2010/main" spd="med" advClick="1"/>
</p:sld>
</file>

<file path=ppt/slides/slide40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33" name="Janos Kadar…"/>
          <p:cNvSpPr txBox="1"/>
          <p:nvPr>
            <p:ph type="title"/>
          </p:nvPr>
        </p:nvSpPr>
        <p:spPr>
          <a:xfrm>
            <a:off x="231613" y="357187"/>
            <a:ext cx="23920774" cy="13001626"/>
          </a:xfrm>
          <a:prstGeom prst="rect">
            <a:avLst/>
          </a:prstGeom>
        </p:spPr>
        <p:txBody>
          <a:bodyPr/>
          <a:lstStyle/>
          <a:p>
            <a:pPr defTabSz="780454">
              <a:defRPr sz="10640"/>
            </a:pPr>
          </a:p>
          <a:p>
            <a:pPr defTabSz="780454">
              <a:defRPr sz="10640"/>
            </a:pPr>
          </a:p>
          <a:p>
            <a:pPr defTabSz="780454">
              <a:defRPr sz="10640"/>
            </a:pPr>
          </a:p>
          <a:p>
            <a:pPr defTabSz="780454">
              <a:defRPr sz="10640"/>
            </a:pPr>
          </a:p>
          <a:p>
            <a:pPr defTabSz="780454">
              <a:defRPr sz="10640">
                <a:latin typeface="Arial Narrow"/>
                <a:ea typeface="Arial Narrow"/>
                <a:cs typeface="Arial Narrow"/>
                <a:sym typeface="Arial Narrow"/>
              </a:defRPr>
            </a:pPr>
          </a:p>
          <a:p>
            <a:pPr defTabSz="780454">
              <a:defRPr sz="10640">
                <a:latin typeface="Arial Narrow"/>
                <a:ea typeface="Arial Narrow"/>
                <a:cs typeface="Arial Narrow"/>
                <a:sym typeface="Arial Narrow"/>
              </a:defRPr>
            </a:pPr>
          </a:p>
          <a:p>
            <a:pPr defTabSz="780454">
              <a:defRPr sz="7125">
                <a:latin typeface="Arial Narrow"/>
                <a:ea typeface="Arial Narrow"/>
                <a:cs typeface="Arial Narrow"/>
                <a:sym typeface="Arial Narrow"/>
              </a:defRPr>
            </a:pPr>
            <a:r>
              <a:t>Janos Kadar </a:t>
            </a:r>
          </a:p>
          <a:p>
            <a:pPr defTabSz="780454">
              <a:defRPr sz="7125">
                <a:latin typeface="Arial Narrow"/>
                <a:ea typeface="Arial Narrow"/>
                <a:cs typeface="Arial Narrow"/>
                <a:sym typeface="Arial Narrow"/>
              </a:defRPr>
            </a:pPr>
            <a:r>
              <a:t>General Secretary of the Hungarian Socialist Workers’ Party </a:t>
            </a:r>
          </a:p>
          <a:p>
            <a:pPr defTabSz="780454">
              <a:defRPr sz="7125">
                <a:latin typeface="Arial Narrow"/>
                <a:ea typeface="Arial Narrow"/>
                <a:cs typeface="Arial Narrow"/>
                <a:sym typeface="Arial Narrow"/>
              </a:defRPr>
            </a:pPr>
            <a:r>
              <a:t>October 1956 to May1988 </a:t>
            </a:r>
          </a:p>
        </p:txBody>
      </p:sp>
      <p:pic>
        <p:nvPicPr>
          <p:cNvPr id="1134" name="JonasKadar.jpg" descr="JonasKadar.jpg"/>
          <p:cNvPicPr>
            <a:picLocks noChangeAspect="1"/>
          </p:cNvPicPr>
          <p:nvPr/>
        </p:nvPicPr>
        <p:blipFill>
          <a:blip r:embed="rId2">
            <a:extLst/>
          </a:blip>
          <a:stretch>
            <a:fillRect/>
          </a:stretch>
        </p:blipFill>
        <p:spPr>
          <a:xfrm>
            <a:off x="9276077" y="720269"/>
            <a:ext cx="6221619" cy="8350068"/>
          </a:xfrm>
          <a:prstGeom prst="rect">
            <a:avLst/>
          </a:prstGeom>
          <a:ln w="12700">
            <a:miter lim="400000"/>
          </a:ln>
        </p:spPr>
      </p:pic>
    </p:spTree>
  </p:cSld>
  <p:clrMapOvr>
    <a:masterClrMapping/>
  </p:clrMapOvr>
  <p:transition xmlns:p14="http://schemas.microsoft.com/office/powerpoint/2010/main" spd="med" advClick="1"/>
</p:sld>
</file>

<file path=ppt/slides/slide40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36" name="“He who is not against us is with us”"/>
          <p:cNvSpPr txBox="1"/>
          <p:nvPr>
            <p:ph type="title"/>
          </p:nvPr>
        </p:nvSpPr>
        <p:spPr>
          <a:xfrm>
            <a:off x="235520" y="357187"/>
            <a:ext cx="23765713" cy="13001626"/>
          </a:xfrm>
          <a:prstGeom prst="rect">
            <a:avLst/>
          </a:prstGeom>
        </p:spPr>
        <p:txBody>
          <a:bodyPr/>
          <a:lstStyle/>
          <a:p>
            <a:pPr>
              <a:defRPr sz="7500">
                <a:latin typeface="Arial Narrow"/>
                <a:ea typeface="Arial Narrow"/>
                <a:cs typeface="Arial Narrow"/>
                <a:sym typeface="Arial Narrow"/>
              </a:defRPr>
            </a:pPr>
          </a:p>
          <a:p>
            <a:pPr>
              <a:defRPr sz="7500">
                <a:latin typeface="Arial Narrow"/>
                <a:ea typeface="Arial Narrow"/>
                <a:cs typeface="Arial Narrow"/>
                <a:sym typeface="Arial Narrow"/>
              </a:defRPr>
            </a:pPr>
          </a:p>
          <a:p>
            <a:pPr>
              <a:defRPr sz="7500">
                <a:latin typeface="Arial Narrow"/>
                <a:ea typeface="Arial Narrow"/>
                <a:cs typeface="Arial Narrow"/>
                <a:sym typeface="Arial Narrow"/>
              </a:defRPr>
            </a:pPr>
          </a:p>
          <a:p>
            <a:pPr>
              <a:defRPr sz="7500">
                <a:latin typeface="Arial Narrow"/>
                <a:ea typeface="Arial Narrow"/>
                <a:cs typeface="Arial Narrow"/>
                <a:sym typeface="Arial Narrow"/>
              </a:defRPr>
            </a:pPr>
          </a:p>
          <a:p>
            <a:pPr>
              <a:defRPr sz="7500">
                <a:latin typeface="Arial Narrow"/>
                <a:ea typeface="Arial Narrow"/>
                <a:cs typeface="Arial Narrow"/>
                <a:sym typeface="Arial Narrow"/>
              </a:defRPr>
            </a:pPr>
          </a:p>
          <a:p>
            <a:pPr>
              <a:defRPr sz="7500">
                <a:latin typeface="Arial Narrow"/>
                <a:ea typeface="Arial Narrow"/>
                <a:cs typeface="Arial Narrow"/>
                <a:sym typeface="Arial Narrow"/>
              </a:defRPr>
            </a:pPr>
          </a:p>
          <a:p>
            <a:pPr>
              <a:defRPr sz="7500">
                <a:latin typeface="Arial Narrow"/>
                <a:ea typeface="Arial Narrow"/>
                <a:cs typeface="Arial Narrow"/>
                <a:sym typeface="Arial Narrow"/>
              </a:defRPr>
            </a:pPr>
          </a:p>
          <a:p>
            <a:pPr>
              <a:defRPr sz="7500">
                <a:latin typeface="Arial Narrow"/>
                <a:ea typeface="Arial Narrow"/>
                <a:cs typeface="Arial Narrow"/>
                <a:sym typeface="Arial Narrow"/>
              </a:defRPr>
            </a:pPr>
          </a:p>
          <a:p>
            <a:pPr>
              <a:defRPr sz="7500">
                <a:latin typeface="Arial Narrow"/>
                <a:ea typeface="Arial Narrow"/>
                <a:cs typeface="Arial Narrow"/>
                <a:sym typeface="Arial Narrow"/>
              </a:defRPr>
            </a:pPr>
            <a:r>
              <a:t>“He who is not against us is with us”</a:t>
            </a:r>
          </a:p>
        </p:txBody>
      </p:sp>
      <p:pic>
        <p:nvPicPr>
          <p:cNvPr id="1137" name="JonasKadar.jpg" descr="JonasKadar.jpg"/>
          <p:cNvPicPr>
            <a:picLocks noChangeAspect="1"/>
          </p:cNvPicPr>
          <p:nvPr/>
        </p:nvPicPr>
        <p:blipFill>
          <a:blip r:embed="rId2">
            <a:extLst/>
          </a:blip>
          <a:stretch>
            <a:fillRect/>
          </a:stretch>
        </p:blipFill>
        <p:spPr>
          <a:xfrm>
            <a:off x="8740176" y="1206500"/>
            <a:ext cx="6756401" cy="9067800"/>
          </a:xfrm>
          <a:prstGeom prst="rect">
            <a:avLst/>
          </a:prstGeom>
          <a:ln w="12700">
            <a:miter lim="400000"/>
          </a:ln>
        </p:spPr>
      </p:pic>
    </p:spTree>
  </p:cSld>
  <p:clrMapOvr>
    <a:masterClrMapping/>
  </p:clrMapOvr>
  <p:transition xmlns:p14="http://schemas.microsoft.com/office/powerpoint/2010/main" spd="med" advClick="1"/>
</p:sld>
</file>

<file path=ppt/slides/slide40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39" name="Statement of Ed Hunter on March 13, 1958 U.S. Congressional Committee on Un-American Activities…"/>
          <p:cNvSpPr txBox="1"/>
          <p:nvPr>
            <p:ph type="title"/>
          </p:nvPr>
        </p:nvSpPr>
        <p:spPr>
          <a:xfrm>
            <a:off x="299888" y="357187"/>
            <a:ext cx="23661720" cy="13273609"/>
          </a:xfrm>
          <a:prstGeom prst="rect">
            <a:avLst/>
          </a:prstGeom>
        </p:spPr>
        <p:txBody>
          <a:bodyPr/>
          <a:lstStyle/>
          <a:p>
            <a:pPr defTabSz="328612">
              <a:defRPr sz="6600">
                <a:solidFill>
                  <a:srgbClr val="FFD479"/>
                </a:solidFill>
                <a:latin typeface="Arial Narrow"/>
                <a:ea typeface="Arial Narrow"/>
                <a:cs typeface="Arial Narrow"/>
                <a:sym typeface="Arial Narrow"/>
              </a:defRPr>
            </a:pPr>
            <a:r>
              <a:t>Statement of Ed Hunter on March 13, 1958</a:t>
            </a:r>
            <a:br/>
            <a:r>
              <a:t>U.S. Congressional Committee on Un-American Activities </a:t>
            </a:r>
          </a:p>
          <a:p>
            <a:pPr defTabSz="328612">
              <a:defRPr sz="6600">
                <a:solidFill>
                  <a:srgbClr val="FFD479"/>
                </a:solidFill>
                <a:latin typeface="Arial Narrow"/>
                <a:ea typeface="Arial Narrow"/>
                <a:cs typeface="Arial Narrow"/>
                <a:sym typeface="Arial Narrow"/>
              </a:defRPr>
            </a:pPr>
          </a:p>
          <a:p>
            <a:pPr defTabSz="328612">
              <a:defRPr sz="6600">
                <a:latin typeface="Arial Narrow"/>
                <a:ea typeface="Arial Narrow"/>
                <a:cs typeface="Arial Narrow"/>
                <a:sym typeface="Arial Narrow"/>
              </a:defRPr>
            </a:pPr>
            <a:r>
              <a:t>A certain element must become deeply indoctrinated, especially those who have thrown their interests irrevocably into the Red camp, and these constitute the activists, the hard core of the party. They are a small minority, and the constant purges even in their ranks shows how untrustworthy even these are. In any area under communism, so long as the Reds are able to maintain </a:t>
            </a:r>
            <a:r>
              <a:rPr>
                <a:solidFill>
                  <a:srgbClr val="FFD479"/>
                </a:solidFill>
              </a:rPr>
              <a:t>a controlled environment,</a:t>
            </a:r>
            <a:r>
              <a:t> and are indisputably in power, </a:t>
            </a:r>
            <a:r>
              <a:rPr>
                <a:solidFill>
                  <a:srgbClr val="FFD479"/>
                </a:solidFill>
              </a:rPr>
              <a:t>the population comes to talk and act as pro-Communist. The people follow orders, even to the expression of the Communist point of view.</a:t>
            </a:r>
            <a:r>
              <a:t> That is how it is in any Communist country and how it was in the POW environment. </a:t>
            </a:r>
          </a:p>
          <a:p>
            <a:pPr defTabSz="328612">
              <a:defRPr sz="3000">
                <a:solidFill>
                  <a:srgbClr val="FFD479"/>
                </a:solidFill>
                <a:latin typeface="Arial Narrow"/>
                <a:ea typeface="Arial Narrow"/>
                <a:cs typeface="Arial Narrow"/>
                <a:sym typeface="Arial Narrow"/>
              </a:defRPr>
            </a:pPr>
          </a:p>
          <a:p>
            <a:pPr defTabSz="328612">
              <a:defRPr sz="3000">
                <a:solidFill>
                  <a:srgbClr val="FFD479"/>
                </a:solidFill>
                <a:latin typeface="Arial Narrow"/>
                <a:ea typeface="Arial Narrow"/>
                <a:cs typeface="Arial Narrow"/>
                <a:sym typeface="Arial Narrow"/>
              </a:defRPr>
            </a:pPr>
          </a:p>
          <a:p>
            <a:pPr defTabSz="328612">
              <a:defRPr sz="3000">
                <a:solidFill>
                  <a:srgbClr val="FFD479"/>
                </a:solidFill>
                <a:latin typeface="Arial Narrow"/>
                <a:ea typeface="Arial Narrow"/>
                <a:cs typeface="Arial Narrow"/>
                <a:sym typeface="Arial Narrow"/>
              </a:defRPr>
            </a:pPr>
          </a:p>
          <a:p>
            <a:pPr defTabSz="328612">
              <a:defRPr sz="3000">
                <a:solidFill>
                  <a:srgbClr val="FFD479"/>
                </a:solidFill>
                <a:latin typeface="Arial Narrow"/>
                <a:ea typeface="Arial Narrow"/>
                <a:cs typeface="Arial Narrow"/>
                <a:sym typeface="Arial Narrow"/>
              </a:defRPr>
            </a:pPr>
          </a:p>
          <a:p>
            <a:pPr defTabSz="328612">
              <a:defRPr sz="3000">
                <a:solidFill>
                  <a:srgbClr val="FFD479"/>
                </a:solidFill>
                <a:latin typeface="Arial Narrow"/>
                <a:ea typeface="Arial Narrow"/>
                <a:cs typeface="Arial Narrow"/>
                <a:sym typeface="Arial Narrow"/>
              </a:defRPr>
            </a:pPr>
          </a:p>
        </p:txBody>
      </p:sp>
    </p:spTree>
  </p:cSld>
  <p:clrMapOvr>
    <a:masterClrMapping/>
  </p:clrMapOvr>
  <p:transition xmlns:p14="http://schemas.microsoft.com/office/powerpoint/2010/main" spd="med" advClick="1"/>
</p:sld>
</file>

<file path=ppt/slides/slide40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41" name="Statement of Ed Hunter on March 13, 1958 U.S. Congressional Committee on Un-American Activities…"/>
          <p:cNvSpPr txBox="1"/>
          <p:nvPr>
            <p:ph type="title"/>
          </p:nvPr>
        </p:nvSpPr>
        <p:spPr>
          <a:xfrm>
            <a:off x="297005" y="357187"/>
            <a:ext cx="23789990" cy="13001626"/>
          </a:xfrm>
          <a:prstGeom prst="rect">
            <a:avLst/>
          </a:prstGeom>
        </p:spPr>
        <p:txBody>
          <a:bodyPr/>
          <a:lstStyle/>
          <a:p>
            <a:pPr defTabSz="328612">
              <a:defRPr sz="5880">
                <a:solidFill>
                  <a:srgbClr val="FFD479"/>
                </a:solidFill>
                <a:latin typeface="Arial Narrow"/>
                <a:ea typeface="Arial Narrow"/>
                <a:cs typeface="Arial Narrow"/>
                <a:sym typeface="Arial Narrow"/>
              </a:defRPr>
            </a:pPr>
            <a:r>
              <a:t>Statement of Ed Hunter on March 13, 1958</a:t>
            </a:r>
            <a:br/>
            <a:r>
              <a:t>U.S. Congressional Committee on Un-American Activities </a:t>
            </a:r>
          </a:p>
          <a:p>
            <a:pPr defTabSz="328612">
              <a:defRPr sz="5880">
                <a:latin typeface="Arial Narrow"/>
                <a:ea typeface="Arial Narrow"/>
                <a:cs typeface="Arial Narrow"/>
                <a:sym typeface="Arial Narrow"/>
              </a:defRPr>
            </a:pPr>
          </a:p>
          <a:p>
            <a:pPr defTabSz="328612">
              <a:defRPr sz="5880">
                <a:latin typeface="Arial Narrow"/>
                <a:ea typeface="Arial Narrow"/>
                <a:cs typeface="Arial Narrow"/>
                <a:sym typeface="Arial Narrow"/>
              </a:defRPr>
            </a:pPr>
          </a:p>
          <a:p>
            <a:pPr defTabSz="328612">
              <a:defRPr sz="5880">
                <a:latin typeface="Arial Narrow"/>
                <a:ea typeface="Arial Narrow"/>
                <a:cs typeface="Arial Narrow"/>
                <a:sym typeface="Arial Narrow"/>
              </a:defRPr>
            </a:pPr>
            <a:r>
              <a:t>The Red objective against the United States is not the conversion of the American people to communism any more than it was to make true Communists out of the American prisoners of war in Korea…The objective of all Communist conquest is simply use for power. </a:t>
            </a:r>
            <a:r>
              <a:rPr>
                <a:solidFill>
                  <a:srgbClr val="FFD479"/>
                </a:solidFill>
              </a:rPr>
              <a:t>They seek to conquer the United States in a manner so that it “voluntarily” falls into the Red orbit.</a:t>
            </a:r>
            <a:r>
              <a:t> If we have to be conquered by destructive nuclear-age weapons, it will be considered a setback by the Kremlin. Their objective is to make the same use of the American people as they make of the Czechs in the uranium mines in Czechoslovakia, and as they make of the Chinese in the mills of China.</a:t>
            </a:r>
            <a:r>
              <a:rPr>
                <a:solidFill>
                  <a:srgbClr val="FFD479"/>
                </a:solidFill>
              </a:rPr>
              <a:t> We are to become subjects of a “New World Order” for the benefit of a mad little knot of spots in the Kremlin. </a:t>
            </a:r>
            <a:endParaRPr>
              <a:solidFill>
                <a:srgbClr val="FFD479"/>
              </a:solidFill>
            </a:endParaRPr>
          </a:p>
          <a:p>
            <a:pPr defTabSz="328612">
              <a:defRPr sz="3000">
                <a:latin typeface="Arial Narrow"/>
                <a:ea typeface="Arial Narrow"/>
                <a:cs typeface="Arial Narrow"/>
                <a:sym typeface="Arial Narrow"/>
              </a:defRPr>
            </a:pPr>
          </a:p>
          <a:p>
            <a:pPr defTabSz="328612">
              <a:defRPr sz="3000">
                <a:latin typeface="Arial Narrow"/>
                <a:ea typeface="Arial Narrow"/>
                <a:cs typeface="Arial Narrow"/>
                <a:sym typeface="Arial Narrow"/>
              </a:defRPr>
            </a:pPr>
          </a:p>
          <a:p>
            <a:pPr defTabSz="328612">
              <a:defRPr sz="3000">
                <a:latin typeface="Arial Narrow"/>
                <a:ea typeface="Arial Narrow"/>
                <a:cs typeface="Arial Narrow"/>
                <a:sym typeface="Arial Narrow"/>
              </a:defRPr>
            </a:pPr>
          </a:p>
          <a:p>
            <a:pPr defTabSz="328612">
              <a:defRPr sz="3000">
                <a:latin typeface="Arial Narrow"/>
                <a:ea typeface="Arial Narrow"/>
                <a:cs typeface="Arial Narrow"/>
                <a:sym typeface="Arial Narrow"/>
              </a:defRPr>
            </a:pPr>
          </a:p>
        </p:txBody>
      </p:sp>
    </p:spTree>
  </p:cSld>
  <p:clrMapOvr>
    <a:masterClrMapping/>
  </p:clrMapOvr>
  <p:transition xmlns:p14="http://schemas.microsoft.com/office/powerpoint/2010/main" spd="med" advClick="1"/>
</p:sld>
</file>

<file path=ppt/slides/slide4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1" name="Merriam-Webster Dictionary  Definition of Brainwashing…"/>
          <p:cNvSpPr txBox="1"/>
          <p:nvPr>
            <p:ph type="title"/>
          </p:nvPr>
        </p:nvSpPr>
        <p:spPr>
          <a:xfrm>
            <a:off x="304260" y="166687"/>
            <a:ext cx="23775480" cy="13001626"/>
          </a:xfrm>
          <a:prstGeom prst="rect">
            <a:avLst/>
          </a:prstGeom>
        </p:spPr>
        <p:txBody>
          <a:bodyPr/>
          <a:lstStyle/>
          <a:p>
            <a:pPr defTabSz="457200">
              <a:defRPr b="1" sz="8500">
                <a:solidFill>
                  <a:srgbClr val="FFD479"/>
                </a:solidFill>
                <a:latin typeface="Arial Narrow"/>
                <a:ea typeface="Arial Narrow"/>
                <a:cs typeface="Arial Narrow"/>
                <a:sym typeface="Arial Narrow"/>
              </a:defRPr>
            </a:pPr>
            <a:r>
              <a:t>Merriam-Webster Dictionary </a:t>
            </a:r>
            <a:br/>
            <a:r>
              <a:t>Definition of Brainwashing</a:t>
            </a:r>
          </a:p>
          <a:p>
            <a:pPr defTabSz="457200">
              <a:defRPr b="1" sz="5500">
                <a:latin typeface="Helvetica"/>
                <a:ea typeface="Helvetica"/>
                <a:cs typeface="Helvetica"/>
                <a:sym typeface="Helvetica"/>
              </a:defRPr>
            </a:pPr>
          </a:p>
          <a:p>
            <a:pPr defTabSz="457200">
              <a:defRPr b="1" sz="5500">
                <a:latin typeface="Helvetica"/>
                <a:ea typeface="Helvetica"/>
                <a:cs typeface="Helvetica"/>
                <a:sym typeface="Helvetica"/>
              </a:defRPr>
            </a:pPr>
          </a:p>
          <a:p>
            <a:pPr defTabSz="457200">
              <a:defRPr sz="6800">
                <a:latin typeface="Arial Narrow"/>
                <a:ea typeface="Arial Narrow"/>
                <a:cs typeface="Arial Narrow"/>
                <a:sym typeface="Arial Narrow"/>
              </a:defRPr>
            </a:pPr>
            <a:r>
              <a:t>-A forcible indoctrination to induce someone to give up </a:t>
            </a:r>
          </a:p>
          <a:p>
            <a:pPr defTabSz="457200">
              <a:defRPr sz="6800">
                <a:latin typeface="Arial Narrow"/>
                <a:ea typeface="Arial Narrow"/>
                <a:cs typeface="Arial Narrow"/>
                <a:sym typeface="Arial Narrow"/>
              </a:defRPr>
            </a:pPr>
            <a:r>
              <a:t>basic political, social, or religious </a:t>
            </a:r>
            <a:r>
              <a:rPr>
                <a:solidFill>
                  <a:srgbClr val="FFD479"/>
                </a:solidFill>
              </a:rPr>
              <a:t>beliefs </a:t>
            </a:r>
            <a:r>
              <a:t>and </a:t>
            </a:r>
            <a:r>
              <a:rPr>
                <a:solidFill>
                  <a:srgbClr val="FFD479"/>
                </a:solidFill>
              </a:rPr>
              <a:t>attitudes</a:t>
            </a:r>
            <a:r>
              <a:t> </a:t>
            </a:r>
          </a:p>
          <a:p>
            <a:pPr defTabSz="457200">
              <a:defRPr sz="6800">
                <a:latin typeface="Arial Narrow"/>
                <a:ea typeface="Arial Narrow"/>
                <a:cs typeface="Arial Narrow"/>
                <a:sym typeface="Arial Narrow"/>
              </a:defRPr>
            </a:pPr>
            <a:r>
              <a:t>and to accept contrasting regimented ideas;</a:t>
            </a:r>
          </a:p>
          <a:p>
            <a:pPr defTabSz="457200">
              <a:defRPr sz="6800">
                <a:latin typeface="Arial Narrow"/>
                <a:ea typeface="Arial Narrow"/>
                <a:cs typeface="Arial Narrow"/>
                <a:sym typeface="Arial Narrow"/>
              </a:defRPr>
            </a:pPr>
          </a:p>
          <a:p>
            <a:pPr defTabSz="457200">
              <a:defRPr sz="6800">
                <a:latin typeface="Arial Narrow"/>
                <a:ea typeface="Arial Narrow"/>
                <a:cs typeface="Arial Narrow"/>
                <a:sym typeface="Arial Narrow"/>
              </a:defRPr>
            </a:pPr>
            <a:r>
              <a:t>-persuasion by </a:t>
            </a:r>
            <a:r>
              <a:rPr>
                <a:solidFill>
                  <a:srgbClr val="FFD479"/>
                </a:solidFill>
              </a:rPr>
              <a:t>propaganda</a:t>
            </a:r>
            <a:r>
              <a:t> or </a:t>
            </a:r>
            <a:r>
              <a:rPr>
                <a:solidFill>
                  <a:srgbClr val="FFD479"/>
                </a:solidFill>
              </a:rPr>
              <a:t>salesmanship</a:t>
            </a:r>
            <a:endParaRPr>
              <a:solidFill>
                <a:srgbClr val="FFD479"/>
              </a:solidFill>
            </a:endParaRPr>
          </a:p>
        </p:txBody>
      </p:sp>
    </p:spTree>
  </p:cSld>
  <p:clrMapOvr>
    <a:masterClrMapping/>
  </p:clrMapOvr>
  <p:transition xmlns:p14="http://schemas.microsoft.com/office/powerpoint/2010/main" spd="med" advClick="1"/>
</p:sld>
</file>

<file path=ppt/slides/slide4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43" name="4. Teach the importance of group consensus and…"/>
          <p:cNvSpPr txBox="1"/>
          <p:nvPr>
            <p:ph type="title"/>
          </p:nvPr>
        </p:nvSpPr>
        <p:spPr>
          <a:xfrm>
            <a:off x="196267" y="357187"/>
            <a:ext cx="23307136" cy="13001626"/>
          </a:xfrm>
          <a:prstGeom prst="rect">
            <a:avLst/>
          </a:prstGeom>
        </p:spPr>
        <p:txBody>
          <a:bodyPr/>
          <a:lstStyle/>
          <a:p>
            <a:pPr algn="l">
              <a:defRPr sz="9000">
                <a:latin typeface="Arial Narrow"/>
                <a:ea typeface="Arial Narrow"/>
                <a:cs typeface="Arial Narrow"/>
                <a:sym typeface="Arial Narrow"/>
              </a:defRPr>
            </a:pPr>
          </a:p>
          <a:p>
            <a:pPr algn="l">
              <a:defRPr sz="9000">
                <a:latin typeface="Arial Narrow"/>
                <a:ea typeface="Arial Narrow"/>
                <a:cs typeface="Arial Narrow"/>
                <a:sym typeface="Arial Narrow"/>
              </a:defRPr>
            </a:pPr>
            <a:r>
              <a:t>  </a:t>
            </a:r>
            <a:r>
              <a:rPr>
                <a:solidFill>
                  <a:srgbClr val="FFD479"/>
                </a:solidFill>
              </a:rPr>
              <a:t>4. Teach the importance of group consensus and        </a:t>
            </a:r>
            <a:endParaRPr>
              <a:solidFill>
                <a:srgbClr val="FFD479"/>
              </a:solidFill>
            </a:endParaRPr>
          </a:p>
          <a:p>
            <a:pPr algn="l">
              <a:defRPr sz="9000">
                <a:solidFill>
                  <a:srgbClr val="FFD479"/>
                </a:solidFill>
                <a:latin typeface="Arial Narrow"/>
                <a:ea typeface="Arial Narrow"/>
                <a:cs typeface="Arial Narrow"/>
                <a:sym typeface="Arial Narrow"/>
              </a:defRPr>
            </a:pPr>
            <a:r>
              <a:t>      collectivism, and the danger &amp; consequences </a:t>
            </a:r>
          </a:p>
          <a:p>
            <a:pPr algn="l">
              <a:defRPr sz="9000">
                <a:solidFill>
                  <a:srgbClr val="FFD479"/>
                </a:solidFill>
                <a:latin typeface="Arial Narrow"/>
                <a:ea typeface="Arial Narrow"/>
                <a:cs typeface="Arial Narrow"/>
                <a:sym typeface="Arial Narrow"/>
              </a:defRPr>
            </a:pPr>
            <a:r>
              <a:t>      of individuality. </a:t>
            </a:r>
          </a:p>
        </p:txBody>
      </p:sp>
    </p:spTree>
  </p:cSld>
  <p:clrMapOvr>
    <a:masterClrMapping/>
  </p:clrMapOvr>
  <p:transition xmlns:p14="http://schemas.microsoft.com/office/powerpoint/2010/main" spd="med" advClick="1"/>
</p:sld>
</file>

<file path=ppt/slides/slide4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45" name="America Needs Leaders Committed to Individual Liberties &amp;  Not Group Facilitators Committed to Collectivism…"/>
          <p:cNvSpPr txBox="1"/>
          <p:nvPr>
            <p:ph type="title"/>
          </p:nvPr>
        </p:nvSpPr>
        <p:spPr>
          <a:xfrm>
            <a:off x="259333" y="357187"/>
            <a:ext cx="23865334" cy="13001626"/>
          </a:xfrm>
          <a:prstGeom prst="rect">
            <a:avLst/>
          </a:prstGeom>
        </p:spPr>
        <p:txBody>
          <a:bodyPr/>
          <a:lstStyle/>
          <a:p>
            <a:pPr>
              <a:defRPr sz="7500">
                <a:solidFill>
                  <a:srgbClr val="FFD479"/>
                </a:solidFill>
                <a:latin typeface="Arial Narrow"/>
                <a:ea typeface="Arial Narrow"/>
                <a:cs typeface="Arial Narrow"/>
                <a:sym typeface="Arial Narrow"/>
              </a:defRPr>
            </a:pPr>
            <a:r>
              <a:t>America Needs Leaders Committed to Individual Liberties &amp; </a:t>
            </a:r>
            <a:br/>
            <a:r>
              <a:t>Not Group Facilitators Committed to Collectivism </a:t>
            </a:r>
          </a:p>
          <a:p>
            <a:pPr>
              <a:defRPr sz="7500">
                <a:latin typeface="Arial Narrow"/>
                <a:ea typeface="Arial Narrow"/>
                <a:cs typeface="Arial Narrow"/>
                <a:sym typeface="Arial Narrow"/>
              </a:defRPr>
            </a:pPr>
          </a:p>
          <a:p>
            <a:pPr>
              <a:defRPr sz="7500">
                <a:latin typeface="Arial Narrow"/>
                <a:ea typeface="Arial Narrow"/>
                <a:cs typeface="Arial Narrow"/>
                <a:sym typeface="Arial Narrow"/>
              </a:defRPr>
            </a:pPr>
            <a:r>
              <a:t>*We don’t elect leaders we elect politicians</a:t>
            </a:r>
          </a:p>
          <a:p>
            <a:pPr>
              <a:defRPr sz="7500">
                <a:latin typeface="Arial Narrow"/>
                <a:ea typeface="Arial Narrow"/>
                <a:cs typeface="Arial Narrow"/>
                <a:sym typeface="Arial Narrow"/>
              </a:defRPr>
            </a:pPr>
          </a:p>
          <a:p>
            <a:pPr>
              <a:defRPr sz="7500">
                <a:latin typeface="Arial Narrow"/>
                <a:ea typeface="Arial Narrow"/>
                <a:cs typeface="Arial Narrow"/>
                <a:sym typeface="Arial Narrow"/>
              </a:defRPr>
            </a:pPr>
            <a:r>
              <a:t>*We don’t elect men of character but men of convenience</a:t>
            </a:r>
          </a:p>
          <a:p>
            <a:pPr>
              <a:defRPr sz="7500">
                <a:latin typeface="Arial Narrow"/>
                <a:ea typeface="Arial Narrow"/>
                <a:cs typeface="Arial Narrow"/>
                <a:sym typeface="Arial Narrow"/>
              </a:defRPr>
            </a:pPr>
            <a:r>
              <a:t> </a:t>
            </a:r>
          </a:p>
          <a:p>
            <a:pPr>
              <a:defRPr sz="7500">
                <a:latin typeface="Arial Narrow"/>
                <a:ea typeface="Arial Narrow"/>
                <a:cs typeface="Arial Narrow"/>
                <a:sym typeface="Arial Narrow"/>
              </a:defRPr>
            </a:pPr>
            <a:r>
              <a:t>*We don’t elect men for moral principles but self-interests</a:t>
            </a:r>
          </a:p>
          <a:p>
            <a:pPr>
              <a:defRPr sz="7500">
                <a:latin typeface="Arial Narrow"/>
                <a:ea typeface="Arial Narrow"/>
                <a:cs typeface="Arial Narrow"/>
                <a:sym typeface="Arial Narrow"/>
              </a:defRPr>
            </a:pPr>
          </a:p>
          <a:p>
            <a:pPr>
              <a:defRPr sz="7500">
                <a:latin typeface="Arial Narrow"/>
                <a:ea typeface="Arial Narrow"/>
                <a:cs typeface="Arial Narrow"/>
                <a:sym typeface="Arial Narrow"/>
              </a:defRPr>
            </a:pPr>
            <a:r>
              <a:t>*Leadership has been replaced by popularity </a:t>
            </a:r>
          </a:p>
        </p:txBody>
      </p:sp>
    </p:spTree>
  </p:cSld>
  <p:clrMapOvr>
    <a:masterClrMapping/>
  </p:clrMapOvr>
  <p:transition xmlns:p14="http://schemas.microsoft.com/office/powerpoint/2010/main" spd="med" advClick="1"/>
</p:sld>
</file>

<file path=ppt/slides/slide4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47" name="5. Set up a system of rewards, honor, recognition,…"/>
          <p:cNvSpPr txBox="1"/>
          <p:nvPr>
            <p:ph type="title"/>
          </p:nvPr>
        </p:nvSpPr>
        <p:spPr>
          <a:xfrm>
            <a:off x="307516" y="357187"/>
            <a:ext cx="23444002" cy="13001626"/>
          </a:xfrm>
          <a:prstGeom prst="rect">
            <a:avLst/>
          </a:prstGeom>
        </p:spPr>
        <p:txBody>
          <a:bodyPr/>
          <a:lstStyle/>
          <a:p>
            <a:pPr algn="l">
              <a:defRPr sz="9000">
                <a:solidFill>
                  <a:srgbClr val="FFD479"/>
                </a:solidFill>
                <a:latin typeface="Arial Narrow"/>
                <a:ea typeface="Arial Narrow"/>
                <a:cs typeface="Arial Narrow"/>
                <a:sym typeface="Arial Narrow"/>
              </a:defRPr>
            </a:pPr>
            <a:r>
              <a:t>  5. Set up a system of rewards, honor, recognition, </a:t>
            </a:r>
          </a:p>
          <a:p>
            <a:pPr algn="l">
              <a:defRPr sz="9000">
                <a:solidFill>
                  <a:srgbClr val="FFD479"/>
                </a:solidFill>
                <a:latin typeface="Arial Narrow"/>
                <a:ea typeface="Arial Narrow"/>
                <a:cs typeface="Arial Narrow"/>
                <a:sym typeface="Arial Narrow"/>
              </a:defRPr>
            </a:pPr>
            <a:r>
              <a:t>      &amp; advancement for those who embrace the </a:t>
            </a:r>
          </a:p>
          <a:p>
            <a:pPr algn="l">
              <a:defRPr sz="9000">
                <a:solidFill>
                  <a:srgbClr val="FFD479"/>
                </a:solidFill>
                <a:latin typeface="Arial Narrow"/>
                <a:ea typeface="Arial Narrow"/>
                <a:cs typeface="Arial Narrow"/>
                <a:sym typeface="Arial Narrow"/>
              </a:defRPr>
            </a:pPr>
            <a:r>
              <a:t>      worldview &amp; values of the brainwashing program. </a:t>
            </a:r>
          </a:p>
        </p:txBody>
      </p:sp>
    </p:spTree>
  </p:cSld>
  <p:clrMapOvr>
    <a:masterClrMapping/>
  </p:clrMapOvr>
  <p:transition xmlns:p14="http://schemas.microsoft.com/office/powerpoint/2010/main" spd="med" advClick="1"/>
</p:sld>
</file>

<file path=ppt/slides/slide4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49" name="William E. Mayer:…"/>
          <p:cNvSpPr txBox="1"/>
          <p:nvPr>
            <p:ph type="title"/>
          </p:nvPr>
        </p:nvSpPr>
        <p:spPr>
          <a:xfrm>
            <a:off x="296167" y="357187"/>
            <a:ext cx="23791666" cy="13001626"/>
          </a:xfrm>
          <a:prstGeom prst="rect">
            <a:avLst/>
          </a:prstGeom>
        </p:spPr>
        <p:txBody>
          <a:bodyPr/>
          <a:lstStyle/>
          <a:p>
            <a:pPr defTabSz="328612">
              <a:defRPr sz="6640">
                <a:solidFill>
                  <a:srgbClr val="FFD479"/>
                </a:solidFill>
                <a:latin typeface="Arial Narrow"/>
                <a:ea typeface="Arial Narrow"/>
                <a:cs typeface="Arial Narrow"/>
                <a:sym typeface="Arial Narrow"/>
              </a:defRPr>
            </a:pPr>
            <a:r>
              <a:t>William E. Mayer:</a:t>
            </a:r>
          </a:p>
          <a:p>
            <a:pPr defTabSz="328612">
              <a:defRPr sz="6640">
                <a:solidFill>
                  <a:srgbClr val="FFD479"/>
                </a:solidFill>
                <a:latin typeface="Arial Narrow"/>
                <a:ea typeface="Arial Narrow"/>
                <a:cs typeface="Arial Narrow"/>
                <a:sym typeface="Arial Narrow"/>
              </a:defRPr>
            </a:pPr>
            <a:r>
              <a:t>November 27, 1956 Speech:</a:t>
            </a:r>
          </a:p>
          <a:p>
            <a:pPr defTabSz="328612">
              <a:defRPr sz="6640">
                <a:latin typeface="Arial Narrow"/>
                <a:ea typeface="Arial Narrow"/>
                <a:cs typeface="Arial Narrow"/>
                <a:sym typeface="Arial Narrow"/>
              </a:defRPr>
            </a:pPr>
          </a:p>
          <a:p>
            <a:pPr defTabSz="328612">
              <a:defRPr sz="6640">
                <a:latin typeface="Arial Narrow"/>
                <a:ea typeface="Arial Narrow"/>
                <a:cs typeface="Arial Narrow"/>
                <a:sym typeface="Arial Narrow"/>
              </a:defRPr>
            </a:pPr>
            <a:r>
              <a:t>If you want to play baseball in a Communist society you’ve got to understand something. You don’t get educated a few hours a day and the rest of the time you go around developing your personality like we do in our country. You get educated all the time. So, if you want to play baseball, you don’t play because you are a good pitcher, you know. You play because you’re a progressive and advanced student. You’re developing a good sense of social responsibility. You’re becoming a member of the people. You deserve to play.  And to demonstrate your deserving qualities, you take part in the political rally before the ballgame starts — the rally during which you </a:t>
            </a:r>
          </a:p>
          <a:p>
            <a:pPr defTabSz="328612">
              <a:defRPr sz="3000">
                <a:latin typeface="Arial Narrow"/>
                <a:ea typeface="Arial Narrow"/>
                <a:cs typeface="Arial Narrow"/>
                <a:sym typeface="Arial Narrow"/>
              </a:defRPr>
            </a:pPr>
          </a:p>
          <a:p>
            <a:pPr defTabSz="328612">
              <a:defRPr sz="3000">
                <a:latin typeface="Arial Narrow"/>
                <a:ea typeface="Arial Narrow"/>
                <a:cs typeface="Arial Narrow"/>
                <a:sym typeface="Arial Narrow"/>
              </a:defRPr>
            </a:pPr>
          </a:p>
          <a:p>
            <a:pPr defTabSz="328612">
              <a:defRPr sz="3000">
                <a:latin typeface="Arial Narrow"/>
                <a:ea typeface="Arial Narrow"/>
                <a:cs typeface="Arial Narrow"/>
                <a:sym typeface="Arial Narrow"/>
              </a:defRPr>
            </a:pPr>
          </a:p>
          <a:p>
            <a:pPr defTabSz="328612">
              <a:defRPr sz="3000">
                <a:latin typeface="Arial Narrow"/>
                <a:ea typeface="Arial Narrow"/>
                <a:cs typeface="Arial Narrow"/>
                <a:sym typeface="Arial Narrow"/>
              </a:defRPr>
            </a:pPr>
          </a:p>
          <a:p>
            <a:pPr defTabSz="328612">
              <a:defRPr sz="3000">
                <a:latin typeface="Arial Narrow"/>
                <a:ea typeface="Arial Narrow"/>
                <a:cs typeface="Arial Narrow"/>
                <a:sym typeface="Arial Narrow"/>
              </a:defRPr>
            </a:pPr>
          </a:p>
        </p:txBody>
      </p:sp>
    </p:spTree>
  </p:cSld>
  <p:clrMapOvr>
    <a:masterClrMapping/>
  </p:clrMapOvr>
  <p:transition xmlns:p14="http://schemas.microsoft.com/office/powerpoint/2010/main" spd="med" advClick="1"/>
</p:sld>
</file>

<file path=ppt/slides/slide4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51" name="William E. Mayer:…"/>
          <p:cNvSpPr txBox="1"/>
          <p:nvPr>
            <p:ph type="title"/>
          </p:nvPr>
        </p:nvSpPr>
        <p:spPr>
          <a:xfrm>
            <a:off x="246496" y="357187"/>
            <a:ext cx="23697066" cy="13001626"/>
          </a:xfrm>
          <a:prstGeom prst="rect">
            <a:avLst/>
          </a:prstGeom>
        </p:spPr>
        <p:txBody>
          <a:bodyPr/>
          <a:lstStyle/>
          <a:p>
            <a:pPr>
              <a:defRPr sz="7500">
                <a:solidFill>
                  <a:srgbClr val="FFD479"/>
                </a:solidFill>
                <a:latin typeface="Arial Narrow"/>
                <a:ea typeface="Arial Narrow"/>
                <a:cs typeface="Arial Narrow"/>
                <a:sym typeface="Arial Narrow"/>
              </a:defRPr>
            </a:pPr>
            <a:r>
              <a:t>William E. Mayer:</a:t>
            </a:r>
          </a:p>
          <a:p>
            <a:pPr>
              <a:defRPr sz="7500">
                <a:solidFill>
                  <a:srgbClr val="FFD479"/>
                </a:solidFill>
                <a:latin typeface="Arial Narrow"/>
                <a:ea typeface="Arial Narrow"/>
                <a:cs typeface="Arial Narrow"/>
                <a:sym typeface="Arial Narrow"/>
              </a:defRPr>
            </a:pPr>
            <a:r>
              <a:t>November 27, 1956 Speech:</a:t>
            </a:r>
          </a:p>
          <a:p>
            <a:pPr>
              <a:defRPr sz="7500">
                <a:solidFill>
                  <a:srgbClr val="FFD479"/>
                </a:solidFill>
                <a:latin typeface="Arial Narrow"/>
                <a:ea typeface="Arial Narrow"/>
                <a:cs typeface="Arial Narrow"/>
                <a:sym typeface="Arial Narrow"/>
              </a:defRPr>
            </a:pPr>
          </a:p>
          <a:p>
            <a:pPr>
              <a:defRPr sz="7500">
                <a:latin typeface="Arial Narrow"/>
                <a:ea typeface="Arial Narrow"/>
                <a:cs typeface="Arial Narrow"/>
                <a:sym typeface="Arial Narrow"/>
              </a:defRPr>
            </a:pPr>
          </a:p>
          <a:p>
            <a:pPr>
              <a:defRPr sz="7500">
                <a:latin typeface="Arial Narrow"/>
                <a:ea typeface="Arial Narrow"/>
                <a:cs typeface="Arial Narrow"/>
                <a:sym typeface="Arial Narrow"/>
              </a:defRPr>
            </a:pPr>
            <a:r>
              <a:t>march around the field and carry banners and slogans and sing rousing old fashioned folk songs, like the Communist Internationale, and then you get to play baseball. And after the game, another rally. </a:t>
            </a:r>
          </a:p>
          <a:p>
            <a:pPr>
              <a:defRPr sz="7500">
                <a:latin typeface="Arial Narrow"/>
                <a:ea typeface="Arial Narrow"/>
                <a:cs typeface="Arial Narrow"/>
                <a:sym typeface="Arial Narrow"/>
              </a:defRPr>
            </a:pPr>
          </a:p>
          <a:p>
            <a:pPr>
              <a:defRPr sz="7500">
                <a:latin typeface="Arial Narrow"/>
                <a:ea typeface="Arial Narrow"/>
                <a:cs typeface="Arial Narrow"/>
                <a:sym typeface="Arial Narrow"/>
              </a:defRPr>
            </a:pPr>
          </a:p>
          <a:p>
            <a:pPr>
              <a:defRPr sz="7500">
                <a:latin typeface="Arial Narrow"/>
                <a:ea typeface="Arial Narrow"/>
                <a:cs typeface="Arial Narrow"/>
                <a:sym typeface="Arial Narrow"/>
              </a:defRPr>
            </a:pPr>
          </a:p>
        </p:txBody>
      </p:sp>
    </p:spTree>
  </p:cSld>
  <p:clrMapOvr>
    <a:masterClrMapping/>
  </p:clrMapOvr>
  <p:transition xmlns:p14="http://schemas.microsoft.com/office/powerpoint/2010/main" spd="med" advClick="1"/>
</p:sld>
</file>

<file path=ppt/slides/slide4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53" name="William E. Mayer:…"/>
          <p:cNvSpPr txBox="1"/>
          <p:nvPr>
            <p:ph type="title"/>
          </p:nvPr>
        </p:nvSpPr>
        <p:spPr>
          <a:xfrm>
            <a:off x="284819" y="357187"/>
            <a:ext cx="23924122" cy="13130734"/>
          </a:xfrm>
          <a:prstGeom prst="rect">
            <a:avLst/>
          </a:prstGeom>
        </p:spPr>
        <p:txBody>
          <a:bodyPr/>
          <a:lstStyle/>
          <a:p>
            <a:pPr defTabSz="460057">
              <a:defRPr sz="7000">
                <a:solidFill>
                  <a:srgbClr val="FFD479"/>
                </a:solidFill>
                <a:latin typeface="Arial Narrow"/>
                <a:ea typeface="Arial Narrow"/>
                <a:cs typeface="Arial Narrow"/>
                <a:sym typeface="Arial Narrow"/>
              </a:defRPr>
            </a:pPr>
            <a:r>
              <a:t>William E. Mayer:</a:t>
            </a:r>
          </a:p>
          <a:p>
            <a:pPr defTabSz="460057">
              <a:defRPr sz="7000">
                <a:solidFill>
                  <a:srgbClr val="FFD479"/>
                </a:solidFill>
                <a:latin typeface="Arial Narrow"/>
                <a:ea typeface="Arial Narrow"/>
                <a:cs typeface="Arial Narrow"/>
                <a:sym typeface="Arial Narrow"/>
              </a:defRPr>
            </a:pPr>
            <a:r>
              <a:t>November 27, 1956 Speech:</a:t>
            </a:r>
          </a:p>
          <a:p>
            <a:pPr defTabSz="460057">
              <a:defRPr sz="7000">
                <a:latin typeface="Arial Narrow"/>
                <a:ea typeface="Arial Narrow"/>
                <a:cs typeface="Arial Narrow"/>
                <a:sym typeface="Arial Narrow"/>
              </a:defRPr>
            </a:pPr>
          </a:p>
          <a:p>
            <a:pPr defTabSz="460057">
              <a:defRPr sz="7000">
                <a:latin typeface="Arial Narrow"/>
                <a:ea typeface="Arial Narrow"/>
                <a:cs typeface="Arial Narrow"/>
                <a:sym typeface="Arial Narrow"/>
              </a:defRPr>
            </a:pPr>
          </a:p>
          <a:p>
            <a:pPr defTabSz="460057">
              <a:defRPr sz="7000">
                <a:latin typeface="Arial Narrow"/>
                <a:ea typeface="Arial Narrow"/>
                <a:cs typeface="Arial Narrow"/>
                <a:sym typeface="Arial Narrow"/>
              </a:defRPr>
            </a:pPr>
            <a:r>
              <a:t>And the Communist viewpoint was very clearly and categorically expressed to the effect that you and I, us average Americans, are number one, materialistic and opportunistic…He [the Communist] said the American will make a deal, always, he’s got a price. You can buy this guy. Make it attractive enough and he’ll do what you want. </a:t>
            </a:r>
          </a:p>
          <a:p>
            <a:pPr defTabSz="460057">
              <a:defRPr sz="5040">
                <a:solidFill>
                  <a:srgbClr val="FFD479"/>
                </a:solidFill>
                <a:latin typeface="Arial Narrow"/>
                <a:ea typeface="Arial Narrow"/>
                <a:cs typeface="Arial Narrow"/>
                <a:sym typeface="Arial Narrow"/>
              </a:defRPr>
            </a:pPr>
          </a:p>
          <a:p>
            <a:pPr defTabSz="460057">
              <a:defRPr sz="5040">
                <a:solidFill>
                  <a:srgbClr val="FFD479"/>
                </a:solidFill>
                <a:latin typeface="Arial Narrow"/>
                <a:ea typeface="Arial Narrow"/>
                <a:cs typeface="Arial Narrow"/>
                <a:sym typeface="Arial Narrow"/>
              </a:defRPr>
            </a:pPr>
          </a:p>
          <a:p>
            <a:pPr defTabSz="460057">
              <a:defRPr sz="5040">
                <a:solidFill>
                  <a:srgbClr val="FFD479"/>
                </a:solidFill>
                <a:latin typeface="Arial Narrow"/>
                <a:ea typeface="Arial Narrow"/>
                <a:cs typeface="Arial Narrow"/>
                <a:sym typeface="Arial Narrow"/>
              </a:defRPr>
            </a:pPr>
          </a:p>
          <a:p>
            <a:pPr defTabSz="460057">
              <a:defRPr sz="5040">
                <a:solidFill>
                  <a:srgbClr val="FFD479"/>
                </a:solidFill>
                <a:latin typeface="Arial Narrow"/>
                <a:ea typeface="Arial Narrow"/>
                <a:cs typeface="Arial Narrow"/>
                <a:sym typeface="Arial Narrow"/>
              </a:defRPr>
            </a:pPr>
          </a:p>
        </p:txBody>
      </p:sp>
    </p:spTree>
  </p:cSld>
  <p:clrMapOvr>
    <a:masterClrMapping/>
  </p:clrMapOvr>
  <p:transition xmlns:p14="http://schemas.microsoft.com/office/powerpoint/2010/main" spd="med" advClick="1"/>
</p:sld>
</file>

<file path=ppt/slides/slide4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55" name="New York Times International…"/>
          <p:cNvSpPr txBox="1"/>
          <p:nvPr>
            <p:ph type="title"/>
          </p:nvPr>
        </p:nvSpPr>
        <p:spPr>
          <a:xfrm>
            <a:off x="227800" y="357187"/>
            <a:ext cx="23928400" cy="13001626"/>
          </a:xfrm>
          <a:prstGeom prst="rect">
            <a:avLst/>
          </a:prstGeom>
        </p:spPr>
        <p:txBody>
          <a:bodyPr/>
          <a:lstStyle/>
          <a:p>
            <a:pPr defTabSz="575071">
              <a:defRPr sz="7840">
                <a:solidFill>
                  <a:srgbClr val="FFD479"/>
                </a:solidFill>
                <a:latin typeface="Arial Narrow"/>
                <a:ea typeface="Arial Narrow"/>
                <a:cs typeface="Arial Narrow"/>
                <a:sym typeface="Arial Narrow"/>
              </a:defRPr>
            </a:pPr>
            <a:r>
              <a:t>New York Times International</a:t>
            </a:r>
          </a:p>
          <a:p>
            <a:pPr defTabSz="575071">
              <a:defRPr sz="7840">
                <a:solidFill>
                  <a:srgbClr val="FFD479"/>
                </a:solidFill>
                <a:latin typeface="Arial Narrow"/>
                <a:ea typeface="Arial Narrow"/>
                <a:cs typeface="Arial Narrow"/>
                <a:sym typeface="Arial Narrow"/>
              </a:defRPr>
            </a:pPr>
            <a:r>
              <a:t>March 16, 1992</a:t>
            </a:r>
          </a:p>
          <a:p>
            <a:pPr defTabSz="575071">
              <a:defRPr sz="7840"/>
            </a:pPr>
          </a:p>
          <a:p>
            <a:pPr defTabSz="575071">
              <a:defRPr sz="7840">
                <a:latin typeface="Arial Narrow"/>
                <a:ea typeface="Arial Narrow"/>
                <a:cs typeface="Arial Narrow"/>
                <a:sym typeface="Arial Narrow"/>
              </a:defRPr>
            </a:pPr>
            <a:r>
              <a:t>[A] file opened on each urban citizen when he or she enters elementary school, and it shadows the person throughout life, moving on to high school, college, employer…the dangan contains political evaluations that affect career prospects and permission to leave the country..the file is kept by one’s employer.</a:t>
            </a:r>
          </a:p>
          <a:p>
            <a:pPr defTabSz="575071">
              <a:defRPr sz="7840"/>
            </a:pPr>
          </a:p>
        </p:txBody>
      </p:sp>
    </p:spTree>
  </p:cSld>
  <p:clrMapOvr>
    <a:masterClrMapping/>
  </p:clrMapOvr>
  <p:transition xmlns:p14="http://schemas.microsoft.com/office/powerpoint/2010/main" spd="med" advClick="1"/>
</p:sld>
</file>

<file path=ppt/slides/slide4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57" name="New York Times International…"/>
          <p:cNvSpPr txBox="1"/>
          <p:nvPr>
            <p:ph type="title"/>
          </p:nvPr>
        </p:nvSpPr>
        <p:spPr>
          <a:xfrm>
            <a:off x="213196" y="357187"/>
            <a:ext cx="23957608" cy="13001626"/>
          </a:xfrm>
          <a:prstGeom prst="rect">
            <a:avLst/>
          </a:prstGeom>
        </p:spPr>
        <p:txBody>
          <a:bodyPr/>
          <a:lstStyle/>
          <a:p>
            <a:pPr defTabSz="706516">
              <a:defRPr sz="9632"/>
            </a:pPr>
          </a:p>
          <a:p>
            <a:pPr defTabSz="706516">
              <a:defRPr sz="9632">
                <a:solidFill>
                  <a:srgbClr val="FFD479"/>
                </a:solidFill>
                <a:latin typeface="Arial Narrow"/>
                <a:ea typeface="Arial Narrow"/>
                <a:cs typeface="Arial Narrow"/>
                <a:sym typeface="Arial Narrow"/>
              </a:defRPr>
            </a:pPr>
            <a:r>
              <a:t>New York Times International</a:t>
            </a:r>
          </a:p>
          <a:p>
            <a:pPr defTabSz="706516">
              <a:defRPr sz="9632">
                <a:solidFill>
                  <a:srgbClr val="FFD479"/>
                </a:solidFill>
                <a:latin typeface="Arial Narrow"/>
                <a:ea typeface="Arial Narrow"/>
                <a:cs typeface="Arial Narrow"/>
                <a:sym typeface="Arial Narrow"/>
              </a:defRPr>
            </a:pPr>
            <a:r>
              <a:t>March 16, 1992</a:t>
            </a:r>
          </a:p>
          <a:p>
            <a:pPr defTabSz="706516">
              <a:defRPr sz="9632">
                <a:solidFill>
                  <a:srgbClr val="FFD479"/>
                </a:solidFill>
                <a:latin typeface="Arial Narrow"/>
                <a:ea typeface="Arial Narrow"/>
                <a:cs typeface="Arial Narrow"/>
                <a:sym typeface="Arial Narrow"/>
              </a:defRPr>
            </a:pPr>
          </a:p>
          <a:p>
            <a:pPr defTabSz="706516">
              <a:defRPr sz="9632"/>
            </a:pPr>
            <a:r>
              <a:rPr>
                <a:latin typeface="Arial Narrow"/>
                <a:ea typeface="Arial Narrow"/>
                <a:cs typeface="Arial Narrow"/>
                <a:sym typeface="Arial Narrow"/>
              </a:rPr>
              <a:t>The dangan affects promotions and job opportunities…any prospective employer is supped to examine an applicant’s dangan before making hiring decisions.</a:t>
            </a:r>
            <a:r>
              <a:t> </a:t>
            </a:r>
          </a:p>
        </p:txBody>
      </p:sp>
    </p:spTree>
  </p:cSld>
  <p:clrMapOvr>
    <a:masterClrMapping/>
  </p:clrMapOvr>
  <p:transition xmlns:p14="http://schemas.microsoft.com/office/powerpoint/2010/main" spd="med" advClick="1"/>
</p:sld>
</file>

<file path=ppt/slides/slide4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59" name="Double-click to edit"/>
          <p:cNvSpPr txBox="1"/>
          <p:nvPr>
            <p:ph type="title"/>
          </p:nvPr>
        </p:nvSpPr>
        <p:spPr>
          <a:xfrm>
            <a:off x="308725" y="357187"/>
            <a:ext cx="23886171" cy="13001626"/>
          </a:xfrm>
          <a:prstGeom prst="rect">
            <a:avLst/>
          </a:prstGeom>
        </p:spPr>
        <p:txBody>
          <a:bodyPr/>
          <a:lstStyle/>
          <a:p>
            <a:pPr defTabSz="755808">
              <a:defRPr sz="10304"/>
            </a:pPr>
          </a:p>
          <a:p>
            <a:pPr defTabSz="755808">
              <a:defRPr sz="10304"/>
            </a:pPr>
          </a:p>
          <a:p>
            <a:pPr defTabSz="755808">
              <a:defRPr sz="10304"/>
            </a:pPr>
          </a:p>
          <a:p>
            <a:pPr defTabSz="755808">
              <a:defRPr sz="10304"/>
            </a:pPr>
          </a:p>
          <a:p>
            <a:pPr defTabSz="755808">
              <a:defRPr sz="10304"/>
            </a:pPr>
          </a:p>
          <a:p>
            <a:pPr defTabSz="755808">
              <a:defRPr sz="10304"/>
            </a:pPr>
          </a:p>
          <a:p>
            <a:pPr defTabSz="755808">
              <a:defRPr sz="10304"/>
            </a:pPr>
          </a:p>
        </p:txBody>
      </p:sp>
      <p:pic>
        <p:nvPicPr>
          <p:cNvPr id="1160" name="dangan#3.jpg" descr="dangan#3.jpg"/>
          <p:cNvPicPr>
            <a:picLocks noChangeAspect="1"/>
          </p:cNvPicPr>
          <p:nvPr/>
        </p:nvPicPr>
        <p:blipFill>
          <a:blip r:embed="rId2">
            <a:extLst/>
          </a:blip>
          <a:stretch>
            <a:fillRect/>
          </a:stretch>
        </p:blipFill>
        <p:spPr>
          <a:xfrm>
            <a:off x="7472704" y="719109"/>
            <a:ext cx="9558212" cy="10042582"/>
          </a:xfrm>
          <a:prstGeom prst="rect">
            <a:avLst/>
          </a:prstGeom>
          <a:ln w="12700">
            <a:miter lim="400000"/>
          </a:ln>
        </p:spPr>
      </p:pic>
    </p:spTree>
  </p:cSld>
  <p:clrMapOvr>
    <a:masterClrMapping/>
  </p:clrMapOvr>
  <p:transition xmlns:p14="http://schemas.microsoft.com/office/powerpoint/2010/main" spd="med" advClick="1"/>
</p:sld>
</file>

<file path=ppt/slides/slide4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62" name="Double-click to edit"/>
          <p:cNvSpPr txBox="1"/>
          <p:nvPr>
            <p:ph type="title"/>
          </p:nvPr>
        </p:nvSpPr>
        <p:spPr>
          <a:xfrm>
            <a:off x="260263" y="357187"/>
            <a:ext cx="23863474" cy="13163011"/>
          </a:xfrm>
          <a:prstGeom prst="rect">
            <a:avLst/>
          </a:prstGeom>
        </p:spPr>
        <p:txBody>
          <a:bodyPr/>
          <a:lstStyle/>
          <a:p>
            <a:pPr/>
          </a:p>
          <a:p>
            <a:pPr/>
          </a:p>
          <a:p>
            <a:pPr/>
          </a:p>
          <a:p>
            <a:pPr/>
          </a:p>
          <a:p>
            <a:pPr/>
          </a:p>
        </p:txBody>
      </p:sp>
      <p:pic>
        <p:nvPicPr>
          <p:cNvPr id="1163" name="dangan#1.jpg" descr="dangan#1.jpg"/>
          <p:cNvPicPr>
            <a:picLocks noChangeAspect="1"/>
          </p:cNvPicPr>
          <p:nvPr/>
        </p:nvPicPr>
        <p:blipFill>
          <a:blip r:embed="rId2">
            <a:extLst/>
          </a:blip>
          <a:stretch>
            <a:fillRect/>
          </a:stretch>
        </p:blipFill>
        <p:spPr>
          <a:xfrm>
            <a:off x="4997450" y="3725862"/>
            <a:ext cx="14951786" cy="5197635"/>
          </a:xfrm>
          <a:prstGeom prst="rect">
            <a:avLst/>
          </a:prstGeom>
          <a:ln w="12700">
            <a:miter lim="400000"/>
          </a:ln>
        </p:spPr>
      </p:pic>
    </p:spTree>
  </p:cSld>
  <p:clrMapOvr>
    <a:masterClrMapping/>
  </p:clrMapOvr>
  <p:transition xmlns:p14="http://schemas.microsoft.com/office/powerpoint/2010/main" spd="med" advClick="1"/>
</p:sld>
</file>

<file path=ppt/slides/slide4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3" name="Psychological Dictionary:   A method that manipulates and modifies a person’s emotions, attitudes, and beliefs. It utilizes intensely-persuasive, even coercive tactics in order to enforce these changes."/>
          <p:cNvSpPr txBox="1"/>
          <p:nvPr>
            <p:ph type="title"/>
          </p:nvPr>
        </p:nvSpPr>
        <p:spPr>
          <a:xfrm>
            <a:off x="251333" y="357187"/>
            <a:ext cx="23881334" cy="13001626"/>
          </a:xfrm>
          <a:prstGeom prst="rect">
            <a:avLst/>
          </a:prstGeom>
        </p:spPr>
        <p:txBody>
          <a:bodyPr/>
          <a:lstStyle/>
          <a:p>
            <a:pPr>
              <a:defRPr b="1">
                <a:latin typeface="Arial Narrow"/>
                <a:ea typeface="Arial Narrow"/>
                <a:cs typeface="Arial Narrow"/>
                <a:sym typeface="Arial Narrow"/>
              </a:defRPr>
            </a:pPr>
          </a:p>
          <a:p>
            <a:pPr>
              <a:defRPr b="1">
                <a:latin typeface="Arial Narrow"/>
                <a:ea typeface="Arial Narrow"/>
                <a:cs typeface="Arial Narrow"/>
                <a:sym typeface="Arial Narrow"/>
              </a:defRPr>
            </a:pPr>
            <a:r>
              <a:rPr sz="9400">
                <a:solidFill>
                  <a:srgbClr val="FFD479"/>
                </a:solidFill>
              </a:rPr>
              <a:t>Psychological Dictionary:</a:t>
            </a:r>
            <a:br/>
            <a:br/>
            <a:r>
              <a:rPr b="0" sz="8000"/>
              <a:t> A method that </a:t>
            </a:r>
            <a:r>
              <a:rPr b="0" sz="8000">
                <a:solidFill>
                  <a:srgbClr val="FFD479"/>
                </a:solidFill>
              </a:rPr>
              <a:t>manipulates</a:t>
            </a:r>
            <a:r>
              <a:rPr b="0" sz="8000"/>
              <a:t> and modifies a person’s </a:t>
            </a:r>
            <a:r>
              <a:rPr b="0" sz="8000">
                <a:solidFill>
                  <a:srgbClr val="FFD479"/>
                </a:solidFill>
              </a:rPr>
              <a:t>emotions, attitudes</a:t>
            </a:r>
            <a:r>
              <a:rPr b="0" sz="8000"/>
              <a:t>, and </a:t>
            </a:r>
            <a:r>
              <a:rPr b="0" sz="8000">
                <a:solidFill>
                  <a:srgbClr val="FFD479"/>
                </a:solidFill>
              </a:rPr>
              <a:t>beliefs</a:t>
            </a:r>
            <a:r>
              <a:rPr b="0" sz="8000"/>
              <a:t>. It utilizes intensely-persuasive, even coercive tactics in order to enforce these changes.</a:t>
            </a:r>
            <a:endParaRPr b="0" sz="8000"/>
          </a:p>
          <a:p>
            <a:pPr>
              <a:defRPr b="1">
                <a:latin typeface="Arial Narrow"/>
                <a:ea typeface="Arial Narrow"/>
                <a:cs typeface="Arial Narrow"/>
                <a:sym typeface="Arial Narrow"/>
              </a:defRPr>
            </a:pPr>
            <a:endParaRPr b="0" sz="8000"/>
          </a:p>
          <a:p>
            <a:pPr>
              <a:defRPr b="1">
                <a:latin typeface="Arial Narrow"/>
                <a:ea typeface="Arial Narrow"/>
                <a:cs typeface="Arial Narrow"/>
                <a:sym typeface="Arial Narrow"/>
              </a:defRPr>
            </a:pPr>
            <a:endParaRPr b="0" sz="8000"/>
          </a:p>
        </p:txBody>
      </p:sp>
    </p:spTree>
  </p:cSld>
  <p:clrMapOvr>
    <a:masterClrMapping/>
  </p:clrMapOvr>
  <p:transition xmlns:p14="http://schemas.microsoft.com/office/powerpoint/2010/main" spd="med" advClick="1"/>
</p:sld>
</file>

<file path=ppt/slides/slide4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65" name="Double-click to edit"/>
          <p:cNvSpPr txBox="1"/>
          <p:nvPr>
            <p:ph type="title"/>
          </p:nvPr>
        </p:nvSpPr>
        <p:spPr>
          <a:xfrm>
            <a:off x="170966" y="357187"/>
            <a:ext cx="23745435" cy="13001626"/>
          </a:xfrm>
          <a:prstGeom prst="rect">
            <a:avLst/>
          </a:prstGeom>
        </p:spPr>
        <p:txBody>
          <a:bodyPr/>
          <a:lstStyle/>
          <a:p>
            <a:pPr/>
          </a:p>
          <a:p>
            <a:pPr/>
          </a:p>
          <a:p>
            <a:pPr/>
          </a:p>
          <a:p>
            <a:pPr/>
          </a:p>
          <a:p>
            <a:pPr/>
          </a:p>
          <a:p>
            <a:pPr/>
          </a:p>
        </p:txBody>
      </p:sp>
      <p:pic>
        <p:nvPicPr>
          <p:cNvPr id="1166" name="dangan#2.jpg" descr="dangan#2.jpg"/>
          <p:cNvPicPr>
            <a:picLocks noChangeAspect="1"/>
          </p:cNvPicPr>
          <p:nvPr/>
        </p:nvPicPr>
        <p:blipFill>
          <a:blip r:embed="rId2">
            <a:extLst/>
          </a:blip>
          <a:stretch>
            <a:fillRect/>
          </a:stretch>
        </p:blipFill>
        <p:spPr>
          <a:xfrm>
            <a:off x="2599217" y="4751173"/>
            <a:ext cx="19185566" cy="4213654"/>
          </a:xfrm>
          <a:prstGeom prst="rect">
            <a:avLst/>
          </a:prstGeom>
          <a:ln w="12700">
            <a:miter lim="400000"/>
          </a:ln>
        </p:spPr>
      </p:pic>
    </p:spTree>
  </p:cSld>
  <p:clrMapOvr>
    <a:masterClrMapping/>
  </p:clrMapOvr>
  <p:transition xmlns:p14="http://schemas.microsoft.com/office/powerpoint/2010/main" spd="med" advClick="1"/>
</p:sld>
</file>

<file path=ppt/slides/slide4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68" name="Double-click to edit"/>
          <p:cNvSpPr txBox="1"/>
          <p:nvPr>
            <p:ph type="title"/>
          </p:nvPr>
        </p:nvSpPr>
        <p:spPr>
          <a:xfrm>
            <a:off x="97668" y="357187"/>
            <a:ext cx="24188664" cy="13176406"/>
          </a:xfrm>
          <a:prstGeom prst="rect">
            <a:avLst/>
          </a:prstGeom>
        </p:spPr>
        <p:txBody>
          <a:bodyPr/>
          <a:lstStyle/>
          <a:p>
            <a:pPr/>
          </a:p>
          <a:p>
            <a:pPr/>
          </a:p>
          <a:p>
            <a:pPr/>
          </a:p>
        </p:txBody>
      </p:sp>
      <p:pic>
        <p:nvPicPr>
          <p:cNvPr id="1169" name="socialcreditscore.jpg" descr="socialcreditscore.jpg"/>
          <p:cNvPicPr>
            <a:picLocks noChangeAspect="1"/>
          </p:cNvPicPr>
          <p:nvPr/>
        </p:nvPicPr>
        <p:blipFill>
          <a:blip r:embed="rId2">
            <a:extLst/>
          </a:blip>
          <a:stretch>
            <a:fillRect/>
          </a:stretch>
        </p:blipFill>
        <p:spPr>
          <a:xfrm>
            <a:off x="2316162" y="2597150"/>
            <a:ext cx="20159144" cy="5772156"/>
          </a:xfrm>
          <a:prstGeom prst="rect">
            <a:avLst/>
          </a:prstGeom>
          <a:ln w="12700">
            <a:miter lim="400000"/>
          </a:ln>
        </p:spPr>
      </p:pic>
    </p:spTree>
  </p:cSld>
  <p:clrMapOvr>
    <a:masterClrMapping/>
  </p:clrMapOvr>
  <p:transition xmlns:p14="http://schemas.microsoft.com/office/powerpoint/2010/main" spd="med" advClick="1"/>
</p:sld>
</file>

<file path=ppt/slides/slide4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71" name="Double-click to edit"/>
          <p:cNvSpPr txBox="1"/>
          <p:nvPr>
            <p:ph type="title"/>
          </p:nvPr>
        </p:nvSpPr>
        <p:spPr>
          <a:xfrm>
            <a:off x="235613" y="357187"/>
            <a:ext cx="23912774" cy="13001626"/>
          </a:xfrm>
          <a:prstGeom prst="rect">
            <a:avLst/>
          </a:prstGeom>
        </p:spPr>
        <p:txBody>
          <a:bodyPr/>
          <a:lstStyle/>
          <a:p>
            <a:pPr/>
          </a:p>
          <a:p>
            <a:pPr/>
          </a:p>
        </p:txBody>
      </p:sp>
      <p:pic>
        <p:nvPicPr>
          <p:cNvPr id="1172" name="I.D. Card for Jews in Nazi Germany.jpg" descr="I.D. Card for Jews in Nazi Germany.jpg"/>
          <p:cNvPicPr>
            <a:picLocks noChangeAspect="1"/>
          </p:cNvPicPr>
          <p:nvPr/>
        </p:nvPicPr>
        <p:blipFill>
          <a:blip r:embed="rId2">
            <a:extLst/>
          </a:blip>
          <a:stretch>
            <a:fillRect/>
          </a:stretch>
        </p:blipFill>
        <p:spPr>
          <a:xfrm>
            <a:off x="2395537" y="419100"/>
            <a:ext cx="20655649" cy="12180957"/>
          </a:xfrm>
          <a:prstGeom prst="rect">
            <a:avLst/>
          </a:prstGeom>
          <a:ln w="12700">
            <a:miter lim="400000"/>
          </a:ln>
        </p:spPr>
      </p:pic>
    </p:spTree>
  </p:cSld>
  <p:clrMapOvr>
    <a:masterClrMapping/>
  </p:clrMapOvr>
  <p:transition xmlns:p14="http://schemas.microsoft.com/office/powerpoint/2010/main" spd="med" advClick="1"/>
</p:sld>
</file>

<file path=ppt/slides/slide4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74" name="United States Holocaust Memorial Museum"/>
          <p:cNvSpPr txBox="1"/>
          <p:nvPr>
            <p:ph type="title"/>
          </p:nvPr>
        </p:nvSpPr>
        <p:spPr>
          <a:xfrm>
            <a:off x="242868" y="357187"/>
            <a:ext cx="23898264" cy="13001626"/>
          </a:xfrm>
          <a:prstGeom prst="rect">
            <a:avLst/>
          </a:prstGeom>
        </p:spPr>
        <p:txBody>
          <a:bodyPr/>
          <a:lstStyle/>
          <a:p>
            <a:pPr/>
          </a:p>
          <a:p>
            <a:pPr/>
          </a:p>
          <a:p>
            <a:pPr/>
          </a:p>
          <a:p>
            <a:pPr/>
          </a:p>
          <a:p>
            <a:pPr/>
          </a:p>
          <a:p>
            <a:pPr>
              <a:defRPr sz="7500">
                <a:latin typeface="Arial Narrow"/>
                <a:ea typeface="Arial Narrow"/>
                <a:cs typeface="Arial Narrow"/>
                <a:sym typeface="Arial Narrow"/>
              </a:defRPr>
            </a:pPr>
            <a:r>
              <a:t>United States Holocaust Memorial Museum</a:t>
            </a:r>
          </a:p>
        </p:txBody>
      </p:sp>
      <p:pic>
        <p:nvPicPr>
          <p:cNvPr id="1175" name="Nazi I.D. Cards for Jews.jpg" descr="Nazi I.D. Cards for Jews.jpg"/>
          <p:cNvPicPr>
            <a:picLocks noChangeAspect="1"/>
          </p:cNvPicPr>
          <p:nvPr/>
        </p:nvPicPr>
        <p:blipFill>
          <a:blip r:embed="rId2">
            <a:extLst/>
          </a:blip>
          <a:stretch>
            <a:fillRect/>
          </a:stretch>
        </p:blipFill>
        <p:spPr>
          <a:xfrm>
            <a:off x="6757987" y="703262"/>
            <a:ext cx="10248803" cy="8517980"/>
          </a:xfrm>
          <a:prstGeom prst="rect">
            <a:avLst/>
          </a:prstGeom>
          <a:ln w="12700">
            <a:miter lim="400000"/>
          </a:ln>
        </p:spPr>
      </p:pic>
    </p:spTree>
  </p:cSld>
  <p:clrMapOvr>
    <a:masterClrMapping/>
  </p:clrMapOvr>
  <p:transition xmlns:p14="http://schemas.microsoft.com/office/powerpoint/2010/main" spd="med" advClick="1"/>
</p:sld>
</file>

<file path=ppt/slides/slide4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77" name="Breitbart, September 18, 2018…"/>
          <p:cNvSpPr txBox="1"/>
          <p:nvPr>
            <p:ph type="title"/>
          </p:nvPr>
        </p:nvSpPr>
        <p:spPr>
          <a:xfrm>
            <a:off x="174035" y="357187"/>
            <a:ext cx="23882916" cy="13222264"/>
          </a:xfrm>
          <a:prstGeom prst="rect">
            <a:avLst/>
          </a:prstGeom>
        </p:spPr>
        <p:txBody>
          <a:bodyPr/>
          <a:lstStyle/>
          <a:p>
            <a:pPr/>
          </a:p>
          <a:p>
            <a:pPr/>
          </a:p>
          <a:p>
            <a:pPr/>
          </a:p>
          <a:p>
            <a:pPr/>
          </a:p>
          <a:p>
            <a:pPr>
              <a:defRPr sz="9500">
                <a:latin typeface="Arial Narrow"/>
                <a:ea typeface="Arial Narrow"/>
                <a:cs typeface="Arial Narrow"/>
                <a:sym typeface="Arial Narrow"/>
              </a:defRPr>
            </a:pPr>
          </a:p>
          <a:p>
            <a:pPr>
              <a:defRPr sz="9500">
                <a:latin typeface="Arial Narrow"/>
                <a:ea typeface="Arial Narrow"/>
                <a:cs typeface="Arial Narrow"/>
                <a:sym typeface="Arial Narrow"/>
              </a:defRPr>
            </a:pPr>
          </a:p>
          <a:p>
            <a:pPr>
              <a:defRPr sz="9500">
                <a:latin typeface="Arial Narrow"/>
                <a:ea typeface="Arial Narrow"/>
                <a:cs typeface="Arial Narrow"/>
                <a:sym typeface="Arial Narrow"/>
              </a:defRPr>
            </a:pPr>
            <a:r>
              <a:t>Breitbart, September 18, 2018 </a:t>
            </a:r>
          </a:p>
          <a:p>
            <a:pPr>
              <a:defRPr sz="9500">
                <a:latin typeface="Arial Narrow"/>
                <a:ea typeface="Arial Narrow"/>
                <a:cs typeface="Arial Narrow"/>
                <a:sym typeface="Arial Narrow"/>
              </a:defRPr>
            </a:pPr>
            <a:r>
              <a:t>By Dr. Susan Berry </a:t>
            </a:r>
          </a:p>
        </p:txBody>
      </p:sp>
      <p:pic>
        <p:nvPicPr>
          <p:cNvPr id="1178" name="2030#3.jpg" descr="2030#3.jpg"/>
          <p:cNvPicPr>
            <a:picLocks noChangeAspect="1"/>
          </p:cNvPicPr>
          <p:nvPr/>
        </p:nvPicPr>
        <p:blipFill>
          <a:blip r:embed="rId2">
            <a:extLst/>
          </a:blip>
          <a:stretch>
            <a:fillRect/>
          </a:stretch>
        </p:blipFill>
        <p:spPr>
          <a:xfrm>
            <a:off x="2951162" y="954087"/>
            <a:ext cx="19019622" cy="8117261"/>
          </a:xfrm>
          <a:prstGeom prst="rect">
            <a:avLst/>
          </a:prstGeom>
          <a:ln w="12700">
            <a:miter lim="400000"/>
          </a:ln>
        </p:spPr>
      </p:pic>
    </p:spTree>
  </p:cSld>
  <p:clrMapOvr>
    <a:masterClrMapping/>
  </p:clrMapOvr>
  <p:transition xmlns:p14="http://schemas.microsoft.com/office/powerpoint/2010/main" spd="med" advClick="1"/>
</p:sld>
</file>

<file path=ppt/slides/slide4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80" name="Breitbart, September 18, 2018…"/>
          <p:cNvSpPr txBox="1"/>
          <p:nvPr>
            <p:ph type="title"/>
          </p:nvPr>
        </p:nvSpPr>
        <p:spPr>
          <a:xfrm>
            <a:off x="202127" y="357187"/>
            <a:ext cx="23979746" cy="13001626"/>
          </a:xfrm>
          <a:prstGeom prst="rect">
            <a:avLst/>
          </a:prstGeom>
        </p:spPr>
        <p:txBody>
          <a:bodyPr/>
          <a:lstStyle/>
          <a:p>
            <a:pPr/>
          </a:p>
          <a:p>
            <a:pPr/>
          </a:p>
          <a:p>
            <a:pPr/>
          </a:p>
          <a:p>
            <a:pPr/>
          </a:p>
          <a:p>
            <a:pPr/>
          </a:p>
          <a:p>
            <a:pPr>
              <a:defRPr sz="9500">
                <a:latin typeface="Arial Narrow"/>
                <a:ea typeface="Arial Narrow"/>
                <a:cs typeface="Arial Narrow"/>
                <a:sym typeface="Arial Narrow"/>
              </a:defRPr>
            </a:pPr>
            <a:r>
              <a:t>Breitbart, September 18, 2018 </a:t>
            </a:r>
          </a:p>
          <a:p>
            <a:pPr>
              <a:defRPr sz="9500">
                <a:latin typeface="Arial Narrow"/>
                <a:ea typeface="Arial Narrow"/>
                <a:cs typeface="Arial Narrow"/>
                <a:sym typeface="Arial Narrow"/>
              </a:defRPr>
            </a:pPr>
            <a:r>
              <a:t>By Dr. Susan Berry </a:t>
            </a:r>
          </a:p>
        </p:txBody>
      </p:sp>
      <p:pic>
        <p:nvPicPr>
          <p:cNvPr id="1181" name="2030#4.jpg" descr="2030#4.jpg"/>
          <p:cNvPicPr>
            <a:picLocks noChangeAspect="1"/>
          </p:cNvPicPr>
          <p:nvPr/>
        </p:nvPicPr>
        <p:blipFill>
          <a:blip r:embed="rId2">
            <a:extLst/>
          </a:blip>
          <a:stretch>
            <a:fillRect/>
          </a:stretch>
        </p:blipFill>
        <p:spPr>
          <a:xfrm>
            <a:off x="2559050" y="2417762"/>
            <a:ext cx="20052583" cy="6262758"/>
          </a:xfrm>
          <a:prstGeom prst="rect">
            <a:avLst/>
          </a:prstGeom>
          <a:ln w="12700">
            <a:miter lim="400000"/>
          </a:ln>
        </p:spPr>
      </p:pic>
    </p:spTree>
  </p:cSld>
  <p:clrMapOvr>
    <a:masterClrMapping/>
  </p:clrMapOvr>
  <p:transition xmlns:p14="http://schemas.microsoft.com/office/powerpoint/2010/main" spd="med" advClick="1"/>
</p:sld>
</file>

<file path=ppt/slides/slide4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83" name="Breitbart, September 18, 2018…"/>
          <p:cNvSpPr txBox="1"/>
          <p:nvPr>
            <p:ph type="title"/>
          </p:nvPr>
        </p:nvSpPr>
        <p:spPr>
          <a:xfrm>
            <a:off x="228544" y="357187"/>
            <a:ext cx="23822640" cy="13106829"/>
          </a:xfrm>
          <a:prstGeom prst="rect">
            <a:avLst/>
          </a:prstGeom>
        </p:spPr>
        <p:txBody>
          <a:bodyPr/>
          <a:lstStyle/>
          <a:p>
            <a:pPr defTabSz="805100">
              <a:defRPr sz="10976"/>
            </a:pPr>
          </a:p>
          <a:p>
            <a:pPr defTabSz="805100">
              <a:defRPr sz="10976"/>
            </a:pPr>
          </a:p>
          <a:p>
            <a:pPr defTabSz="805100">
              <a:defRPr sz="10976"/>
            </a:pPr>
          </a:p>
          <a:p>
            <a:pPr defTabSz="805100">
              <a:defRPr sz="10976"/>
            </a:pPr>
          </a:p>
          <a:p>
            <a:pPr defTabSz="805100">
              <a:defRPr sz="10976"/>
            </a:pPr>
          </a:p>
          <a:p>
            <a:pPr defTabSz="805100">
              <a:defRPr sz="10976"/>
            </a:pPr>
          </a:p>
          <a:p>
            <a:pPr defTabSz="805100">
              <a:defRPr sz="9310">
                <a:latin typeface="Arial Narrow"/>
                <a:ea typeface="Arial Narrow"/>
                <a:cs typeface="Arial Narrow"/>
                <a:sym typeface="Arial Narrow"/>
              </a:defRPr>
            </a:pPr>
            <a:r>
              <a:t>Breitbart, September 18, 2018 </a:t>
            </a:r>
          </a:p>
          <a:p>
            <a:pPr defTabSz="805100">
              <a:defRPr sz="9310">
                <a:latin typeface="Arial Narrow"/>
                <a:ea typeface="Arial Narrow"/>
                <a:cs typeface="Arial Narrow"/>
                <a:sym typeface="Arial Narrow"/>
              </a:defRPr>
            </a:pPr>
            <a:r>
              <a:t>By Dr. Susan Berry </a:t>
            </a:r>
          </a:p>
        </p:txBody>
      </p:sp>
      <p:pic>
        <p:nvPicPr>
          <p:cNvPr id="1184" name="2030#5.jpg" descr="2030#5.jpg"/>
          <p:cNvPicPr>
            <a:picLocks noChangeAspect="1"/>
          </p:cNvPicPr>
          <p:nvPr/>
        </p:nvPicPr>
        <p:blipFill>
          <a:blip r:embed="rId2">
            <a:extLst/>
          </a:blip>
          <a:stretch>
            <a:fillRect/>
          </a:stretch>
        </p:blipFill>
        <p:spPr>
          <a:xfrm>
            <a:off x="2815416" y="2011362"/>
            <a:ext cx="19319302" cy="6602476"/>
          </a:xfrm>
          <a:prstGeom prst="rect">
            <a:avLst/>
          </a:prstGeom>
          <a:ln w="12700">
            <a:miter lim="400000"/>
          </a:ln>
        </p:spPr>
      </p:pic>
    </p:spTree>
  </p:cSld>
  <p:clrMapOvr>
    <a:masterClrMapping/>
  </p:clrMapOvr>
  <p:transition xmlns:p14="http://schemas.microsoft.com/office/powerpoint/2010/main" spd="med" advClick="1"/>
</p:sld>
</file>

<file path=ppt/slides/slide4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86" name="Breitbart, September 18, 2018…"/>
          <p:cNvSpPr txBox="1"/>
          <p:nvPr>
            <p:ph type="title"/>
          </p:nvPr>
        </p:nvSpPr>
        <p:spPr>
          <a:xfrm>
            <a:off x="307330" y="357187"/>
            <a:ext cx="23769340" cy="13001626"/>
          </a:xfrm>
          <a:prstGeom prst="rect">
            <a:avLst/>
          </a:prstGeom>
        </p:spPr>
        <p:txBody>
          <a:bodyPr/>
          <a:lstStyle/>
          <a:p>
            <a:pPr/>
          </a:p>
          <a:p>
            <a:pPr/>
          </a:p>
          <a:p>
            <a:pPr/>
          </a:p>
          <a:p>
            <a:pPr/>
          </a:p>
          <a:p>
            <a:pPr>
              <a:defRPr sz="9500">
                <a:latin typeface="Arial Narrow"/>
                <a:ea typeface="Arial Narrow"/>
                <a:cs typeface="Arial Narrow"/>
                <a:sym typeface="Arial Narrow"/>
              </a:defRPr>
            </a:pPr>
            <a:r>
              <a:t>Breitbart, September 18, 2018 </a:t>
            </a:r>
          </a:p>
          <a:p>
            <a:pPr>
              <a:defRPr sz="9500">
                <a:latin typeface="Arial Narrow"/>
                <a:ea typeface="Arial Narrow"/>
                <a:cs typeface="Arial Narrow"/>
                <a:sym typeface="Arial Narrow"/>
              </a:defRPr>
            </a:pPr>
            <a:r>
              <a:t>By Dr. Susan Berry </a:t>
            </a:r>
          </a:p>
        </p:txBody>
      </p:sp>
      <p:pic>
        <p:nvPicPr>
          <p:cNvPr id="1187" name="2030#7.jpg" descr="2030#7.jpg"/>
          <p:cNvPicPr>
            <a:picLocks noChangeAspect="1"/>
          </p:cNvPicPr>
          <p:nvPr/>
        </p:nvPicPr>
        <p:blipFill>
          <a:blip r:embed="rId2">
            <a:extLst/>
          </a:blip>
          <a:stretch>
            <a:fillRect/>
          </a:stretch>
        </p:blipFill>
        <p:spPr>
          <a:xfrm>
            <a:off x="3417887" y="4629150"/>
            <a:ext cx="19165197" cy="1656252"/>
          </a:xfrm>
          <a:prstGeom prst="rect">
            <a:avLst/>
          </a:prstGeom>
          <a:ln w="12700">
            <a:miter lim="400000"/>
          </a:ln>
        </p:spPr>
      </p:pic>
    </p:spTree>
  </p:cSld>
  <p:clrMapOvr>
    <a:masterClrMapping/>
  </p:clrMapOvr>
  <p:transition xmlns:p14="http://schemas.microsoft.com/office/powerpoint/2010/main" spd="med" advClick="1"/>
</p:sld>
</file>

<file path=ppt/slides/slide4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89" name="Breitbart, September 18, 2018…"/>
          <p:cNvSpPr txBox="1"/>
          <p:nvPr>
            <p:ph type="title"/>
          </p:nvPr>
        </p:nvSpPr>
        <p:spPr>
          <a:xfrm>
            <a:off x="341281" y="357187"/>
            <a:ext cx="23701438" cy="13001626"/>
          </a:xfrm>
          <a:prstGeom prst="rect">
            <a:avLst/>
          </a:prstGeom>
        </p:spPr>
        <p:txBody>
          <a:bodyPr/>
          <a:lstStyle/>
          <a:p>
            <a:pPr>
              <a:defRPr sz="9500">
                <a:latin typeface="Arial Narrow"/>
                <a:ea typeface="Arial Narrow"/>
                <a:cs typeface="Arial Narrow"/>
                <a:sym typeface="Arial Narrow"/>
              </a:defRPr>
            </a:pPr>
          </a:p>
          <a:p>
            <a:pPr>
              <a:defRPr sz="9500">
                <a:latin typeface="Arial Narrow"/>
                <a:ea typeface="Arial Narrow"/>
                <a:cs typeface="Arial Narrow"/>
                <a:sym typeface="Arial Narrow"/>
              </a:defRPr>
            </a:pPr>
          </a:p>
          <a:p>
            <a:pPr>
              <a:defRPr sz="9500">
                <a:latin typeface="Arial Narrow"/>
                <a:ea typeface="Arial Narrow"/>
                <a:cs typeface="Arial Narrow"/>
                <a:sym typeface="Arial Narrow"/>
              </a:defRPr>
            </a:pPr>
          </a:p>
          <a:p>
            <a:pPr>
              <a:defRPr sz="9500">
                <a:latin typeface="Arial Narrow"/>
                <a:ea typeface="Arial Narrow"/>
                <a:cs typeface="Arial Narrow"/>
                <a:sym typeface="Arial Narrow"/>
              </a:defRPr>
            </a:pPr>
          </a:p>
          <a:p>
            <a:pPr>
              <a:defRPr sz="9500">
                <a:latin typeface="Arial Narrow"/>
                <a:ea typeface="Arial Narrow"/>
                <a:cs typeface="Arial Narrow"/>
                <a:sym typeface="Arial Narrow"/>
              </a:defRPr>
            </a:pPr>
          </a:p>
          <a:p>
            <a:pPr>
              <a:defRPr sz="9500">
                <a:latin typeface="Arial Narrow"/>
                <a:ea typeface="Arial Narrow"/>
                <a:cs typeface="Arial Narrow"/>
                <a:sym typeface="Arial Narrow"/>
              </a:defRPr>
            </a:pPr>
          </a:p>
          <a:p>
            <a:pPr>
              <a:defRPr sz="9500">
                <a:latin typeface="Arial Narrow"/>
                <a:ea typeface="Arial Narrow"/>
                <a:cs typeface="Arial Narrow"/>
                <a:sym typeface="Arial Narrow"/>
              </a:defRPr>
            </a:pPr>
            <a:r>
              <a:t>Breitbart, September 18, 2018 </a:t>
            </a:r>
          </a:p>
          <a:p>
            <a:pPr>
              <a:defRPr sz="9500">
                <a:latin typeface="Arial Narrow"/>
                <a:ea typeface="Arial Narrow"/>
                <a:cs typeface="Arial Narrow"/>
                <a:sym typeface="Arial Narrow"/>
              </a:defRPr>
            </a:pPr>
            <a:r>
              <a:t>By Dr. Susan Berry </a:t>
            </a:r>
          </a:p>
        </p:txBody>
      </p:sp>
      <p:pic>
        <p:nvPicPr>
          <p:cNvPr id="1190" name="2030#9.jpg" descr="2030#9.jpg"/>
          <p:cNvPicPr>
            <a:picLocks noChangeAspect="1"/>
          </p:cNvPicPr>
          <p:nvPr/>
        </p:nvPicPr>
        <p:blipFill>
          <a:blip r:embed="rId2">
            <a:extLst/>
          </a:blip>
          <a:stretch>
            <a:fillRect/>
          </a:stretch>
        </p:blipFill>
        <p:spPr>
          <a:xfrm>
            <a:off x="3490912" y="4583855"/>
            <a:ext cx="18620369" cy="2313090"/>
          </a:xfrm>
          <a:prstGeom prst="rect">
            <a:avLst/>
          </a:prstGeom>
          <a:ln w="12700">
            <a:miter lim="400000"/>
          </a:ln>
        </p:spPr>
      </p:pic>
    </p:spTree>
  </p:cSld>
  <p:clrMapOvr>
    <a:masterClrMapping/>
  </p:clrMapOvr>
  <p:transition xmlns:p14="http://schemas.microsoft.com/office/powerpoint/2010/main" spd="med" advClick="1"/>
</p:sld>
</file>

<file path=ppt/slides/slide4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92" name="Breitbart, September 18, 2018…"/>
          <p:cNvSpPr txBox="1"/>
          <p:nvPr>
            <p:ph type="title"/>
          </p:nvPr>
        </p:nvSpPr>
        <p:spPr>
          <a:xfrm>
            <a:off x="349001" y="357187"/>
            <a:ext cx="23571772" cy="13001626"/>
          </a:xfrm>
          <a:prstGeom prst="rect">
            <a:avLst/>
          </a:prstGeom>
        </p:spPr>
        <p:txBody>
          <a:bodyPr/>
          <a:lstStyle/>
          <a:p>
            <a:pPr defTabSz="796885">
              <a:defRPr sz="10864"/>
            </a:pPr>
          </a:p>
          <a:p>
            <a:pPr defTabSz="796885">
              <a:defRPr sz="10864"/>
            </a:pPr>
          </a:p>
          <a:p>
            <a:pPr defTabSz="796885">
              <a:defRPr sz="10864"/>
            </a:pPr>
          </a:p>
          <a:p>
            <a:pPr defTabSz="796885">
              <a:defRPr sz="10864"/>
            </a:pPr>
          </a:p>
          <a:p>
            <a:pPr defTabSz="796885">
              <a:defRPr sz="10864"/>
            </a:pPr>
          </a:p>
          <a:p>
            <a:pPr defTabSz="796885">
              <a:defRPr sz="10864"/>
            </a:pPr>
          </a:p>
          <a:p>
            <a:pPr defTabSz="796885">
              <a:defRPr sz="9215">
                <a:latin typeface="Arial Narrow"/>
                <a:ea typeface="Arial Narrow"/>
                <a:cs typeface="Arial Narrow"/>
                <a:sym typeface="Arial Narrow"/>
              </a:defRPr>
            </a:pPr>
            <a:r>
              <a:t>Breitbart, September 18, 2018 </a:t>
            </a:r>
          </a:p>
          <a:p>
            <a:pPr defTabSz="796885">
              <a:defRPr sz="9215">
                <a:latin typeface="Arial Narrow"/>
                <a:ea typeface="Arial Narrow"/>
                <a:cs typeface="Arial Narrow"/>
                <a:sym typeface="Arial Narrow"/>
              </a:defRPr>
            </a:pPr>
            <a:r>
              <a:t>By Dr. Susan Berry </a:t>
            </a:r>
          </a:p>
        </p:txBody>
      </p:sp>
      <p:pic>
        <p:nvPicPr>
          <p:cNvPr id="1193" name="2030#6.jpg" descr="2030#6.jpg"/>
          <p:cNvPicPr>
            <a:picLocks noChangeAspect="1"/>
          </p:cNvPicPr>
          <p:nvPr/>
        </p:nvPicPr>
        <p:blipFill>
          <a:blip r:embed="rId2">
            <a:extLst/>
          </a:blip>
          <a:stretch>
            <a:fillRect/>
          </a:stretch>
        </p:blipFill>
        <p:spPr>
          <a:xfrm>
            <a:off x="4106862" y="3600784"/>
            <a:ext cx="16554515" cy="4279232"/>
          </a:xfrm>
          <a:prstGeom prst="rect">
            <a:avLst/>
          </a:prstGeom>
          <a:ln w="12700">
            <a:miter lim="400000"/>
          </a:ln>
        </p:spPr>
      </p:pic>
    </p:spTree>
  </p:cSld>
  <p:clrMapOvr>
    <a:masterClrMapping/>
  </p:clrMapOvr>
  <p:transition xmlns:p14="http://schemas.microsoft.com/office/powerpoint/2010/main" spd="med" advClick="1"/>
</p:sld>
</file>

<file path=ppt/slides/slide4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5" name="Double-click to edit"/>
          <p:cNvSpPr txBox="1"/>
          <p:nvPr>
            <p:ph type="title"/>
          </p:nvPr>
        </p:nvSpPr>
        <p:spPr>
          <a:xfrm>
            <a:off x="171989" y="357187"/>
            <a:ext cx="24040022" cy="13149710"/>
          </a:xfrm>
          <a:prstGeom prst="rect">
            <a:avLst/>
          </a:prstGeom>
        </p:spPr>
        <p:txBody>
          <a:bodyPr/>
          <a:lstStyle/>
          <a:p>
            <a:pPr>
              <a:defRPr>
                <a:latin typeface="Arial Narrow"/>
                <a:ea typeface="Arial Narrow"/>
                <a:cs typeface="Arial Narrow"/>
                <a:sym typeface="Arial Narrow"/>
              </a:defRPr>
            </a:pPr>
          </a:p>
          <a:p>
            <a:pPr>
              <a:defRPr>
                <a:latin typeface="Arial Narrow"/>
                <a:ea typeface="Arial Narrow"/>
                <a:cs typeface="Arial Narrow"/>
                <a:sym typeface="Arial Narrow"/>
              </a:defRPr>
            </a:pPr>
          </a:p>
          <a:p>
            <a:pPr>
              <a:defRPr>
                <a:latin typeface="Arial Narrow"/>
                <a:ea typeface="Arial Narrow"/>
                <a:cs typeface="Arial Narrow"/>
                <a:sym typeface="Arial Narrow"/>
              </a:defRPr>
            </a:pPr>
          </a:p>
          <a:p>
            <a:pPr>
              <a:defRPr>
                <a:latin typeface="Arial Narrow"/>
                <a:ea typeface="Arial Narrow"/>
                <a:cs typeface="Arial Narrow"/>
                <a:sym typeface="Arial Narrow"/>
              </a:defRPr>
            </a:pPr>
          </a:p>
          <a:p>
            <a:pPr>
              <a:defRPr>
                <a:latin typeface="Arial Narrow"/>
                <a:ea typeface="Arial Narrow"/>
                <a:cs typeface="Arial Narrow"/>
                <a:sym typeface="Arial Narrow"/>
              </a:defRPr>
            </a:pPr>
          </a:p>
          <a:p>
            <a:pPr>
              <a:defRPr>
                <a:latin typeface="Arial Narrow"/>
                <a:ea typeface="Arial Narrow"/>
                <a:cs typeface="Arial Narrow"/>
                <a:sym typeface="Arial Narrow"/>
              </a:defRPr>
            </a:pPr>
          </a:p>
        </p:txBody>
      </p:sp>
      <p:pic>
        <p:nvPicPr>
          <p:cNvPr id="226" name="Through the eyes of the enemy.jpg" descr="Through the eyes of the enemy.jpg"/>
          <p:cNvPicPr>
            <a:picLocks noChangeAspect="1"/>
          </p:cNvPicPr>
          <p:nvPr/>
        </p:nvPicPr>
        <p:blipFill>
          <a:blip r:embed="rId2">
            <a:extLst/>
          </a:blip>
          <a:stretch>
            <a:fillRect/>
          </a:stretch>
        </p:blipFill>
        <p:spPr>
          <a:xfrm>
            <a:off x="9563100" y="2433463"/>
            <a:ext cx="5761338" cy="8997158"/>
          </a:xfrm>
          <a:prstGeom prst="rect">
            <a:avLst/>
          </a:prstGeom>
          <a:ln w="12700">
            <a:miter lim="400000"/>
          </a:ln>
        </p:spPr>
      </p:pic>
    </p:spTree>
  </p:cSld>
  <p:clrMapOvr>
    <a:masterClrMapping/>
  </p:clrMapOvr>
  <p:transition xmlns:p14="http://schemas.microsoft.com/office/powerpoint/2010/main" spd="med" advClick="1"/>
</p:sld>
</file>

<file path=ppt/slides/slide4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95" name="This Exhibit Traveled With Brannon Howse For Over 20 Years As He Presented it to Audiences He Spoke Before"/>
          <p:cNvSpPr txBox="1"/>
          <p:nvPr>
            <p:ph type="title"/>
          </p:nvPr>
        </p:nvSpPr>
        <p:spPr>
          <a:xfrm>
            <a:off x="221102" y="357187"/>
            <a:ext cx="23941796" cy="13187196"/>
          </a:xfrm>
          <a:prstGeom prst="rect">
            <a:avLst/>
          </a:prstGeom>
        </p:spPr>
        <p:txBody>
          <a:bodyPr/>
          <a:lstStyle/>
          <a:p>
            <a:pPr/>
          </a:p>
          <a:p>
            <a:pPr/>
          </a:p>
          <a:p>
            <a:pPr/>
          </a:p>
          <a:p>
            <a:pPr/>
          </a:p>
          <a:p>
            <a:pPr/>
          </a:p>
          <a:p>
            <a:pPr/>
          </a:p>
          <a:p>
            <a:pPr>
              <a:defRPr sz="7500">
                <a:latin typeface="Arial Narrow"/>
                <a:ea typeface="Arial Narrow"/>
                <a:cs typeface="Arial Narrow"/>
                <a:sym typeface="Arial Narrow"/>
              </a:defRPr>
            </a:pPr>
            <a:r>
              <a:t>This Exhibit Traveled With Brannon Howse For Over 20 Years As He Presented it to Audiences He Spoke Before  </a:t>
            </a:r>
          </a:p>
        </p:txBody>
      </p:sp>
      <p:pic>
        <p:nvPicPr>
          <p:cNvPr id="1196" name="certificateofmastery.jpg" descr="certificateofmastery.jpg"/>
          <p:cNvPicPr>
            <a:picLocks noChangeAspect="1"/>
          </p:cNvPicPr>
          <p:nvPr/>
        </p:nvPicPr>
        <p:blipFill>
          <a:blip r:embed="rId2">
            <a:extLst/>
          </a:blip>
          <a:stretch>
            <a:fillRect/>
          </a:stretch>
        </p:blipFill>
        <p:spPr>
          <a:xfrm>
            <a:off x="5523706" y="570279"/>
            <a:ext cx="13336627" cy="10002471"/>
          </a:xfrm>
          <a:prstGeom prst="rect">
            <a:avLst/>
          </a:prstGeom>
          <a:ln w="12700">
            <a:miter lim="400000"/>
          </a:ln>
        </p:spPr>
      </p:pic>
    </p:spTree>
  </p:cSld>
  <p:clrMapOvr>
    <a:masterClrMapping/>
  </p:clrMapOvr>
  <p:transition xmlns:p14="http://schemas.microsoft.com/office/powerpoint/2010/main" spd="med" advClick="1"/>
</p:sld>
</file>

<file path=ppt/slides/slide4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98" name="Double-click to edit"/>
          <p:cNvSpPr txBox="1"/>
          <p:nvPr>
            <p:ph type="title"/>
          </p:nvPr>
        </p:nvSpPr>
        <p:spPr>
          <a:xfrm>
            <a:off x="159618" y="357187"/>
            <a:ext cx="24064764" cy="13001626"/>
          </a:xfrm>
          <a:prstGeom prst="rect">
            <a:avLst/>
          </a:prstGeom>
        </p:spPr>
        <p:txBody>
          <a:bodyPr/>
          <a:lstStyle/>
          <a:p>
            <a:pPr/>
          </a:p>
          <a:p>
            <a:pPr/>
          </a:p>
          <a:p>
            <a:pPr/>
          </a:p>
          <a:p>
            <a:pPr/>
          </a:p>
          <a:p>
            <a:pPr/>
          </a:p>
          <a:p>
            <a:pPr/>
          </a:p>
        </p:txBody>
      </p:sp>
      <p:pic>
        <p:nvPicPr>
          <p:cNvPr id="1199" name="certificateofmastery.jpg" descr="certificateofmastery.jpg"/>
          <p:cNvPicPr>
            <a:picLocks noChangeAspect="1"/>
          </p:cNvPicPr>
          <p:nvPr/>
        </p:nvPicPr>
        <p:blipFill>
          <a:blip r:embed="rId2">
            <a:extLst/>
          </a:blip>
          <a:stretch>
            <a:fillRect/>
          </a:stretch>
        </p:blipFill>
        <p:spPr>
          <a:xfrm>
            <a:off x="227238" y="-2474913"/>
            <a:ext cx="23929524" cy="17947143"/>
          </a:xfrm>
          <a:prstGeom prst="rect">
            <a:avLst/>
          </a:prstGeom>
          <a:ln w="12700">
            <a:miter lim="400000"/>
          </a:ln>
        </p:spPr>
      </p:pic>
    </p:spTree>
  </p:cSld>
  <p:clrMapOvr>
    <a:masterClrMapping/>
  </p:clrMapOvr>
  <p:transition xmlns:p14="http://schemas.microsoft.com/office/powerpoint/2010/main" spd="med" advClick="1"/>
</p:sld>
</file>

<file path=ppt/slides/slide4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01" name="Chattanooga Free Press, March 16, 1996"/>
          <p:cNvSpPr txBox="1"/>
          <p:nvPr>
            <p:ph type="title"/>
          </p:nvPr>
        </p:nvSpPr>
        <p:spPr>
          <a:xfrm>
            <a:off x="282494" y="357187"/>
            <a:ext cx="23819012" cy="13001626"/>
          </a:xfrm>
          <a:prstGeom prst="rect">
            <a:avLst/>
          </a:prstGeom>
        </p:spPr>
        <p:txBody>
          <a:bodyPr/>
          <a:lstStyle/>
          <a:p>
            <a:pPr defTabSz="443626">
              <a:defRPr sz="6048"/>
            </a:pPr>
          </a:p>
          <a:p>
            <a:pPr defTabSz="443626">
              <a:defRPr sz="6048"/>
            </a:pPr>
          </a:p>
          <a:p>
            <a:pPr defTabSz="443626">
              <a:defRPr sz="6048"/>
            </a:pPr>
          </a:p>
          <a:p>
            <a:pPr defTabSz="443626">
              <a:defRPr sz="6048"/>
            </a:pPr>
          </a:p>
          <a:p>
            <a:pPr defTabSz="443626">
              <a:defRPr sz="6048"/>
            </a:pPr>
          </a:p>
          <a:p>
            <a:pPr defTabSz="443626">
              <a:defRPr sz="6048"/>
            </a:pPr>
          </a:p>
          <a:p>
            <a:pPr defTabSz="443626">
              <a:defRPr sz="6048"/>
            </a:pPr>
          </a:p>
          <a:p>
            <a:pPr defTabSz="443626">
              <a:defRPr sz="6048">
                <a:latin typeface="Arial Narrow"/>
                <a:ea typeface="Arial Narrow"/>
                <a:cs typeface="Arial Narrow"/>
                <a:sym typeface="Arial Narrow"/>
              </a:defRPr>
            </a:pPr>
          </a:p>
          <a:p>
            <a:pPr defTabSz="443626">
              <a:defRPr sz="6048">
                <a:latin typeface="Arial Narrow"/>
                <a:ea typeface="Arial Narrow"/>
                <a:cs typeface="Arial Narrow"/>
                <a:sym typeface="Arial Narrow"/>
              </a:defRPr>
            </a:pPr>
          </a:p>
          <a:p>
            <a:pPr defTabSz="443626">
              <a:defRPr sz="6048">
                <a:latin typeface="Arial Narrow"/>
                <a:ea typeface="Arial Narrow"/>
                <a:cs typeface="Arial Narrow"/>
                <a:sym typeface="Arial Narrow"/>
              </a:defRPr>
            </a:pPr>
          </a:p>
          <a:p>
            <a:pPr defTabSz="443626">
              <a:defRPr sz="6048">
                <a:latin typeface="Arial Narrow"/>
                <a:ea typeface="Arial Narrow"/>
                <a:cs typeface="Arial Narrow"/>
                <a:sym typeface="Arial Narrow"/>
              </a:defRPr>
            </a:pPr>
          </a:p>
          <a:p>
            <a:pPr defTabSz="443626">
              <a:defRPr sz="6048">
                <a:latin typeface="Arial Narrow"/>
                <a:ea typeface="Arial Narrow"/>
                <a:cs typeface="Arial Narrow"/>
                <a:sym typeface="Arial Narrow"/>
              </a:defRPr>
            </a:pPr>
          </a:p>
          <a:p>
            <a:pPr defTabSz="443626">
              <a:defRPr sz="6048">
                <a:latin typeface="Arial Narrow"/>
                <a:ea typeface="Arial Narrow"/>
                <a:cs typeface="Arial Narrow"/>
                <a:sym typeface="Arial Narrow"/>
              </a:defRPr>
            </a:pPr>
            <a:r>
              <a:t>Chattanooga Free Press, March 16, 1996</a:t>
            </a:r>
          </a:p>
        </p:txBody>
      </p:sp>
      <p:pic>
        <p:nvPicPr>
          <p:cNvPr id="1202" name="chatt#1.jpg" descr="chatt#1.jpg"/>
          <p:cNvPicPr>
            <a:picLocks noChangeAspect="1"/>
          </p:cNvPicPr>
          <p:nvPr/>
        </p:nvPicPr>
        <p:blipFill>
          <a:blip r:embed="rId2">
            <a:extLst/>
          </a:blip>
          <a:stretch>
            <a:fillRect/>
          </a:stretch>
        </p:blipFill>
        <p:spPr>
          <a:xfrm>
            <a:off x="7908395" y="513114"/>
            <a:ext cx="8246850" cy="10995800"/>
          </a:xfrm>
          <a:prstGeom prst="rect">
            <a:avLst/>
          </a:prstGeom>
          <a:ln w="12700">
            <a:miter lim="400000"/>
          </a:ln>
        </p:spPr>
      </p:pic>
    </p:spTree>
  </p:cSld>
  <p:clrMapOvr>
    <a:masterClrMapping/>
  </p:clrMapOvr>
  <p:transition xmlns:p14="http://schemas.microsoft.com/office/powerpoint/2010/main" spd="med" advClick="1"/>
</p:sld>
</file>

<file path=ppt/slides/slide4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04" name="Chattanooga Free Press, March 21, 1996"/>
          <p:cNvSpPr txBox="1"/>
          <p:nvPr>
            <p:ph type="title"/>
          </p:nvPr>
        </p:nvSpPr>
        <p:spPr>
          <a:xfrm>
            <a:off x="150688" y="357187"/>
            <a:ext cx="23950911" cy="13123386"/>
          </a:xfrm>
          <a:prstGeom prst="rect">
            <a:avLst/>
          </a:prstGeom>
        </p:spPr>
        <p:txBody>
          <a:bodyPr/>
          <a:lstStyle/>
          <a:p>
            <a:pPr/>
          </a:p>
          <a:p>
            <a:pPr/>
          </a:p>
          <a:p>
            <a:pPr/>
          </a:p>
          <a:p>
            <a:pPr/>
          </a:p>
          <a:p>
            <a:pPr/>
          </a:p>
          <a:p>
            <a:pPr/>
          </a:p>
          <a:p>
            <a:pPr>
              <a:defRPr sz="7500">
                <a:latin typeface="Arial Narrow"/>
                <a:ea typeface="Arial Narrow"/>
                <a:cs typeface="Arial Narrow"/>
                <a:sym typeface="Arial Narrow"/>
              </a:defRPr>
            </a:pPr>
            <a:r>
              <a:t>Chattanooga Free Press, March 21, 1996</a:t>
            </a:r>
          </a:p>
        </p:txBody>
      </p:sp>
      <p:pic>
        <p:nvPicPr>
          <p:cNvPr id="1205" name="chatt#2.jpg" descr="chatt#2.jpg"/>
          <p:cNvPicPr>
            <a:picLocks noChangeAspect="1"/>
          </p:cNvPicPr>
          <p:nvPr/>
        </p:nvPicPr>
        <p:blipFill>
          <a:blip r:embed="rId2">
            <a:extLst/>
          </a:blip>
          <a:stretch>
            <a:fillRect/>
          </a:stretch>
        </p:blipFill>
        <p:spPr>
          <a:xfrm>
            <a:off x="8524875" y="79375"/>
            <a:ext cx="8132092" cy="10842789"/>
          </a:xfrm>
          <a:prstGeom prst="rect">
            <a:avLst/>
          </a:prstGeom>
          <a:ln w="12700">
            <a:miter lim="400000"/>
          </a:ln>
        </p:spPr>
      </p:pic>
    </p:spTree>
  </p:cSld>
  <p:clrMapOvr>
    <a:masterClrMapping/>
  </p:clrMapOvr>
  <p:transition xmlns:p14="http://schemas.microsoft.com/office/powerpoint/2010/main" spd="med" advClick="1"/>
</p:sld>
</file>

<file path=ppt/slides/slide4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07" name="Chattanooga Free Press, March 22, 1996"/>
          <p:cNvSpPr txBox="1"/>
          <p:nvPr>
            <p:ph type="title"/>
          </p:nvPr>
        </p:nvSpPr>
        <p:spPr>
          <a:xfrm>
            <a:off x="150688" y="357187"/>
            <a:ext cx="23921425" cy="13133246"/>
          </a:xfrm>
          <a:prstGeom prst="rect">
            <a:avLst/>
          </a:prstGeom>
        </p:spPr>
        <p:txBody>
          <a:bodyPr/>
          <a:lstStyle/>
          <a:p>
            <a:pPr defTabSz="665440">
              <a:defRPr sz="9072"/>
            </a:pPr>
          </a:p>
          <a:p>
            <a:pPr defTabSz="665440">
              <a:defRPr sz="9072"/>
            </a:pPr>
          </a:p>
          <a:p>
            <a:pPr defTabSz="665440">
              <a:defRPr sz="9072"/>
            </a:pPr>
          </a:p>
          <a:p>
            <a:pPr defTabSz="665440">
              <a:defRPr sz="9072"/>
            </a:pPr>
          </a:p>
          <a:p>
            <a:pPr defTabSz="665440">
              <a:defRPr sz="9072"/>
            </a:pPr>
          </a:p>
          <a:p>
            <a:pPr defTabSz="665440">
              <a:defRPr sz="9072"/>
            </a:pPr>
          </a:p>
          <a:p>
            <a:pPr defTabSz="665440">
              <a:defRPr sz="9072"/>
            </a:pPr>
          </a:p>
          <a:p>
            <a:pPr defTabSz="665440">
              <a:defRPr sz="9072">
                <a:latin typeface="Arial Narrow"/>
                <a:ea typeface="Arial Narrow"/>
                <a:cs typeface="Arial Narrow"/>
                <a:sym typeface="Arial Narrow"/>
              </a:defRPr>
            </a:pPr>
          </a:p>
          <a:p>
            <a:pPr defTabSz="665440">
              <a:defRPr sz="6075">
                <a:latin typeface="Arial Narrow"/>
                <a:ea typeface="Arial Narrow"/>
                <a:cs typeface="Arial Narrow"/>
                <a:sym typeface="Arial Narrow"/>
              </a:defRPr>
            </a:pPr>
            <a:r>
              <a:t>Chattanooga Free Press, March 22, 1996</a:t>
            </a:r>
          </a:p>
        </p:txBody>
      </p:sp>
      <p:pic>
        <p:nvPicPr>
          <p:cNvPr id="1208" name="chatt#3.jpg" descr="chatt#3.jpg"/>
          <p:cNvPicPr>
            <a:picLocks noChangeAspect="1"/>
          </p:cNvPicPr>
          <p:nvPr/>
        </p:nvPicPr>
        <p:blipFill>
          <a:blip r:embed="rId2">
            <a:extLst/>
          </a:blip>
          <a:stretch>
            <a:fillRect/>
          </a:stretch>
        </p:blipFill>
        <p:spPr>
          <a:xfrm>
            <a:off x="8063831" y="45675"/>
            <a:ext cx="8653129" cy="11537505"/>
          </a:xfrm>
          <a:prstGeom prst="rect">
            <a:avLst/>
          </a:prstGeom>
          <a:ln w="12700">
            <a:miter lim="400000"/>
          </a:ln>
        </p:spPr>
      </p:pic>
    </p:spTree>
  </p:cSld>
  <p:clrMapOvr>
    <a:masterClrMapping/>
  </p:clrMapOvr>
  <p:transition xmlns:p14="http://schemas.microsoft.com/office/powerpoint/2010/main" spd="med" advClick="1"/>
</p:sld>
</file>

<file path=ppt/slides/slide4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10" name="Chattanooga Free Press, March 22, 1996"/>
          <p:cNvSpPr txBox="1"/>
          <p:nvPr>
            <p:ph type="title"/>
          </p:nvPr>
        </p:nvSpPr>
        <p:spPr>
          <a:xfrm>
            <a:off x="230125" y="357187"/>
            <a:ext cx="23923750" cy="13157616"/>
          </a:xfrm>
          <a:prstGeom prst="rect">
            <a:avLst/>
          </a:prstGeom>
        </p:spPr>
        <p:txBody>
          <a:bodyPr/>
          <a:lstStyle/>
          <a:p>
            <a:pPr defTabSz="747593">
              <a:defRPr sz="10192"/>
            </a:pPr>
          </a:p>
          <a:p>
            <a:pPr defTabSz="747593">
              <a:defRPr sz="10192"/>
            </a:pPr>
          </a:p>
          <a:p>
            <a:pPr defTabSz="747593">
              <a:defRPr sz="10192"/>
            </a:pPr>
          </a:p>
          <a:p>
            <a:pPr defTabSz="747593">
              <a:defRPr sz="10192"/>
            </a:pPr>
          </a:p>
          <a:p>
            <a:pPr defTabSz="747593">
              <a:defRPr sz="10192"/>
            </a:pPr>
          </a:p>
          <a:p>
            <a:pPr defTabSz="747593">
              <a:defRPr sz="10192"/>
            </a:pPr>
          </a:p>
          <a:p>
            <a:pPr defTabSz="747593">
              <a:defRPr sz="10192"/>
            </a:pPr>
          </a:p>
          <a:p>
            <a:pPr defTabSz="747593">
              <a:defRPr sz="6825">
                <a:latin typeface="Arial Narrow"/>
                <a:ea typeface="Arial Narrow"/>
                <a:cs typeface="Arial Narrow"/>
                <a:sym typeface="Arial Narrow"/>
              </a:defRPr>
            </a:pPr>
            <a:r>
              <a:t>Chattanooga Free Press, March 22, 1996</a:t>
            </a:r>
          </a:p>
        </p:txBody>
      </p:sp>
      <p:pic>
        <p:nvPicPr>
          <p:cNvPr id="1211" name="chatt#5.jpg" descr="chatt#5.jpg"/>
          <p:cNvPicPr>
            <a:picLocks noChangeAspect="1"/>
          </p:cNvPicPr>
          <p:nvPr/>
        </p:nvPicPr>
        <p:blipFill>
          <a:blip r:embed="rId2">
            <a:extLst/>
          </a:blip>
          <a:stretch>
            <a:fillRect/>
          </a:stretch>
        </p:blipFill>
        <p:spPr>
          <a:xfrm>
            <a:off x="8102368" y="16316"/>
            <a:ext cx="8586126" cy="11448168"/>
          </a:xfrm>
          <a:prstGeom prst="rect">
            <a:avLst/>
          </a:prstGeom>
          <a:ln w="12700">
            <a:miter lim="400000"/>
          </a:ln>
        </p:spPr>
      </p:pic>
    </p:spTree>
  </p:cSld>
  <p:clrMapOvr>
    <a:masterClrMapping/>
  </p:clrMapOvr>
  <p:transition xmlns:p14="http://schemas.microsoft.com/office/powerpoint/2010/main" spd="med" advClick="1"/>
</p:sld>
</file>

<file path=ppt/slides/slide43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13" name="Chattanooga Free Press, March 22, 1996"/>
          <p:cNvSpPr txBox="1"/>
          <p:nvPr>
            <p:ph type="title"/>
          </p:nvPr>
        </p:nvSpPr>
        <p:spPr>
          <a:xfrm>
            <a:off x="290772" y="357187"/>
            <a:ext cx="23802456" cy="13169430"/>
          </a:xfrm>
          <a:prstGeom prst="rect">
            <a:avLst/>
          </a:prstGeom>
        </p:spPr>
        <p:txBody>
          <a:bodyPr/>
          <a:lstStyle/>
          <a:p>
            <a:pPr>
              <a:defRPr sz="7500">
                <a:latin typeface="Arial Narrow"/>
                <a:ea typeface="Arial Narrow"/>
                <a:cs typeface="Arial Narrow"/>
                <a:sym typeface="Arial Narrow"/>
              </a:defRPr>
            </a:pPr>
          </a:p>
          <a:p>
            <a:pPr>
              <a:defRPr sz="7500">
                <a:latin typeface="Arial Narrow"/>
                <a:ea typeface="Arial Narrow"/>
                <a:cs typeface="Arial Narrow"/>
                <a:sym typeface="Arial Narrow"/>
              </a:defRPr>
            </a:pPr>
          </a:p>
          <a:p>
            <a:pPr>
              <a:defRPr sz="7500">
                <a:latin typeface="Arial Narrow"/>
                <a:ea typeface="Arial Narrow"/>
                <a:cs typeface="Arial Narrow"/>
                <a:sym typeface="Arial Narrow"/>
              </a:defRPr>
            </a:pPr>
          </a:p>
          <a:p>
            <a:pPr>
              <a:defRPr sz="7500">
                <a:latin typeface="Arial Narrow"/>
                <a:ea typeface="Arial Narrow"/>
                <a:cs typeface="Arial Narrow"/>
                <a:sym typeface="Arial Narrow"/>
              </a:defRPr>
            </a:pPr>
          </a:p>
          <a:p>
            <a:pPr>
              <a:defRPr sz="7500">
                <a:latin typeface="Arial Narrow"/>
                <a:ea typeface="Arial Narrow"/>
                <a:cs typeface="Arial Narrow"/>
                <a:sym typeface="Arial Narrow"/>
              </a:defRPr>
            </a:pPr>
          </a:p>
          <a:p>
            <a:pPr>
              <a:defRPr sz="7500">
                <a:latin typeface="Arial Narrow"/>
                <a:ea typeface="Arial Narrow"/>
                <a:cs typeface="Arial Narrow"/>
                <a:sym typeface="Arial Narrow"/>
              </a:defRPr>
            </a:pPr>
          </a:p>
          <a:p>
            <a:pPr>
              <a:defRPr sz="7500">
                <a:latin typeface="Arial Narrow"/>
                <a:ea typeface="Arial Narrow"/>
                <a:cs typeface="Arial Narrow"/>
                <a:sym typeface="Arial Narrow"/>
              </a:defRPr>
            </a:pPr>
          </a:p>
          <a:p>
            <a:pPr>
              <a:defRPr sz="7500">
                <a:latin typeface="Arial Narrow"/>
                <a:ea typeface="Arial Narrow"/>
                <a:cs typeface="Arial Narrow"/>
                <a:sym typeface="Arial Narrow"/>
              </a:defRPr>
            </a:pPr>
          </a:p>
          <a:p>
            <a:pPr>
              <a:defRPr sz="7500">
                <a:latin typeface="Arial Narrow"/>
                <a:ea typeface="Arial Narrow"/>
                <a:cs typeface="Arial Narrow"/>
                <a:sym typeface="Arial Narrow"/>
              </a:defRPr>
            </a:pPr>
          </a:p>
          <a:p>
            <a:pPr>
              <a:defRPr sz="7500">
                <a:latin typeface="Arial Narrow"/>
                <a:ea typeface="Arial Narrow"/>
                <a:cs typeface="Arial Narrow"/>
                <a:sym typeface="Arial Narrow"/>
              </a:defRPr>
            </a:pPr>
            <a:r>
              <a:t>Chattanooga Free Press, March 22, 1996</a:t>
            </a:r>
          </a:p>
        </p:txBody>
      </p:sp>
      <p:pic>
        <p:nvPicPr>
          <p:cNvPr id="1214" name="chatt#6.jpg" descr="chatt#6.jpg"/>
          <p:cNvPicPr>
            <a:picLocks noChangeAspect="1"/>
          </p:cNvPicPr>
          <p:nvPr/>
        </p:nvPicPr>
        <p:blipFill>
          <a:blip r:embed="rId2">
            <a:extLst/>
          </a:blip>
          <a:stretch>
            <a:fillRect/>
          </a:stretch>
        </p:blipFill>
        <p:spPr>
          <a:xfrm>
            <a:off x="8694852" y="115510"/>
            <a:ext cx="7997711" cy="10663616"/>
          </a:xfrm>
          <a:prstGeom prst="rect">
            <a:avLst/>
          </a:prstGeom>
          <a:ln w="12700">
            <a:miter lim="400000"/>
          </a:ln>
        </p:spPr>
      </p:pic>
    </p:spTree>
  </p:cSld>
  <p:clrMapOvr>
    <a:masterClrMapping/>
  </p:clrMapOvr>
  <p:transition xmlns:p14="http://schemas.microsoft.com/office/powerpoint/2010/main" spd="med" advClick="1"/>
</p:sld>
</file>

<file path=ppt/slides/slide43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16" name="The Chattanooga Times, March 23, 1996"/>
          <p:cNvSpPr txBox="1"/>
          <p:nvPr>
            <p:ph type="title"/>
          </p:nvPr>
        </p:nvSpPr>
        <p:spPr>
          <a:xfrm>
            <a:off x="225567" y="357187"/>
            <a:ext cx="23932866" cy="13001626"/>
          </a:xfrm>
          <a:prstGeom prst="rect">
            <a:avLst/>
          </a:prstGeom>
        </p:spPr>
        <p:txBody>
          <a:bodyPr/>
          <a:lstStyle/>
          <a:p>
            <a:pPr/>
          </a:p>
          <a:p>
            <a:pPr/>
          </a:p>
          <a:p>
            <a:pPr/>
          </a:p>
          <a:p>
            <a:pPr/>
          </a:p>
          <a:p>
            <a:pPr/>
          </a:p>
          <a:p>
            <a:pPr/>
          </a:p>
          <a:p>
            <a:pPr>
              <a:defRPr sz="7500">
                <a:latin typeface="Arial Narrow"/>
                <a:ea typeface="Arial Narrow"/>
                <a:cs typeface="Arial Narrow"/>
                <a:sym typeface="Arial Narrow"/>
              </a:defRPr>
            </a:pPr>
            <a:r>
              <a:t>The Chattanooga Times, March 23, 1996 </a:t>
            </a:r>
          </a:p>
        </p:txBody>
      </p:sp>
      <p:pic>
        <p:nvPicPr>
          <p:cNvPr id="1217" name="chatt#7.jpg" descr="chatt#7.jpg"/>
          <p:cNvPicPr>
            <a:picLocks noChangeAspect="1"/>
          </p:cNvPicPr>
          <p:nvPr/>
        </p:nvPicPr>
        <p:blipFill>
          <a:blip r:embed="rId2">
            <a:extLst/>
          </a:blip>
          <a:stretch>
            <a:fillRect/>
          </a:stretch>
        </p:blipFill>
        <p:spPr>
          <a:xfrm>
            <a:off x="4722415" y="138310"/>
            <a:ext cx="14938818" cy="11204114"/>
          </a:xfrm>
          <a:prstGeom prst="rect">
            <a:avLst/>
          </a:prstGeom>
          <a:ln w="12700">
            <a:miter lim="400000"/>
          </a:ln>
        </p:spPr>
      </p:pic>
    </p:spTree>
  </p:cSld>
  <p:clrMapOvr>
    <a:masterClrMapping/>
  </p:clrMapOvr>
  <p:transition xmlns:p14="http://schemas.microsoft.com/office/powerpoint/2010/main" spd="med" advClick="1"/>
</p:sld>
</file>

<file path=ppt/slides/slide43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19" name="Double-click to edit"/>
          <p:cNvSpPr txBox="1"/>
          <p:nvPr>
            <p:ph type="title"/>
          </p:nvPr>
        </p:nvSpPr>
        <p:spPr>
          <a:xfrm>
            <a:off x="246961" y="160734"/>
            <a:ext cx="23890078" cy="13394532"/>
          </a:xfrm>
          <a:prstGeom prst="rect">
            <a:avLst/>
          </a:prstGeom>
        </p:spPr>
        <p:txBody>
          <a:bodyPr/>
          <a:lstStyle/>
          <a:p>
            <a:pPr/>
          </a:p>
          <a:p>
            <a:pPr/>
          </a:p>
          <a:p>
            <a:pPr/>
          </a:p>
        </p:txBody>
      </p:sp>
      <p:pic>
        <p:nvPicPr>
          <p:cNvPr id="1220" name="marctucker..jpg" descr="marctucker..jpg"/>
          <p:cNvPicPr>
            <a:picLocks noChangeAspect="1"/>
          </p:cNvPicPr>
          <p:nvPr/>
        </p:nvPicPr>
        <p:blipFill>
          <a:blip r:embed="rId2">
            <a:extLst/>
          </a:blip>
          <a:stretch>
            <a:fillRect/>
          </a:stretch>
        </p:blipFill>
        <p:spPr>
          <a:xfrm>
            <a:off x="7388200" y="98226"/>
            <a:ext cx="10287001" cy="13716001"/>
          </a:xfrm>
          <a:prstGeom prst="rect">
            <a:avLst/>
          </a:prstGeom>
          <a:ln w="12700">
            <a:miter lim="400000"/>
          </a:ln>
        </p:spPr>
      </p:pic>
    </p:spTree>
  </p:cSld>
  <p:clrMapOvr>
    <a:masterClrMapping/>
  </p:clrMapOvr>
  <p:transition xmlns:p14="http://schemas.microsoft.com/office/powerpoint/2010/main" spd="med" advClick="1"/>
</p:sld>
</file>

<file path=ppt/slides/slide43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22" name="Double-click to edit"/>
          <p:cNvSpPr txBox="1"/>
          <p:nvPr>
            <p:ph type="title"/>
          </p:nvPr>
        </p:nvSpPr>
        <p:spPr>
          <a:xfrm>
            <a:off x="183523" y="357187"/>
            <a:ext cx="24016954" cy="13001626"/>
          </a:xfrm>
          <a:prstGeom prst="rect">
            <a:avLst/>
          </a:prstGeom>
        </p:spPr>
        <p:txBody>
          <a:bodyPr/>
          <a:lstStyle/>
          <a:p>
            <a:pPr/>
          </a:p>
          <a:p>
            <a:pPr/>
          </a:p>
          <a:p>
            <a:pPr/>
          </a:p>
        </p:txBody>
      </p:sp>
      <p:pic>
        <p:nvPicPr>
          <p:cNvPr id="1223" name="NCEE#1.jpg" descr="NCEE#1.jpg"/>
          <p:cNvPicPr>
            <a:picLocks noChangeAspect="1"/>
          </p:cNvPicPr>
          <p:nvPr/>
        </p:nvPicPr>
        <p:blipFill>
          <a:blip r:embed="rId2">
            <a:extLst/>
          </a:blip>
          <a:stretch>
            <a:fillRect/>
          </a:stretch>
        </p:blipFill>
        <p:spPr>
          <a:xfrm>
            <a:off x="4373562" y="757794"/>
            <a:ext cx="16267218" cy="12200412"/>
          </a:xfrm>
          <a:prstGeom prst="rect">
            <a:avLst/>
          </a:prstGeom>
          <a:ln w="12700">
            <a:miter lim="400000"/>
          </a:ln>
        </p:spPr>
      </p:pic>
    </p:spTree>
  </p:cSld>
  <p:clrMapOvr>
    <a:masterClrMapping/>
  </p:clrMapOvr>
  <p:transition xmlns:p14="http://schemas.microsoft.com/office/powerpoint/2010/main" spd="med" advClick="1"/>
</p:sld>
</file>

<file path=ppt/slides/slide4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8" name="Through the Eyes of the Enemy  by Stanislav Lunev…"/>
          <p:cNvSpPr txBox="1"/>
          <p:nvPr>
            <p:ph type="title" idx="4294967295"/>
          </p:nvPr>
        </p:nvSpPr>
        <p:spPr>
          <a:xfrm>
            <a:off x="406398" y="550333"/>
            <a:ext cx="23368004" cy="12606868"/>
          </a:xfrm>
          <a:prstGeom prst="rect">
            <a:avLst/>
          </a:prstGeom>
        </p:spPr>
        <p:txBody>
          <a:bodyPr lIns="71437" tIns="71437" rIns="71437" bIns="71437"/>
          <a:lstStyle/>
          <a:p>
            <a:pPr defTabSz="665440">
              <a:defRPr sz="7776">
                <a:solidFill>
                  <a:srgbClr val="FFC000"/>
                </a:solidFill>
                <a:latin typeface="Arial Narrow"/>
                <a:ea typeface="Arial Narrow"/>
                <a:cs typeface="Arial Narrow"/>
                <a:sym typeface="Arial Narrow"/>
              </a:defRPr>
            </a:pPr>
            <a:r>
              <a:t>Through the Eyes of the Enemy </a:t>
            </a:r>
            <a:br/>
            <a:r>
              <a:t>by Stanislav Lunev</a:t>
            </a:r>
          </a:p>
          <a:p>
            <a:pPr defTabSz="665440">
              <a:defRPr sz="7776">
                <a:solidFill>
                  <a:srgbClr val="FFC000"/>
                </a:solidFill>
                <a:latin typeface="Arial Narrow"/>
                <a:ea typeface="Arial Narrow"/>
                <a:cs typeface="Arial Narrow"/>
                <a:sym typeface="Arial Narrow"/>
              </a:defRPr>
            </a:pPr>
            <a:br/>
            <a:r>
              <a:t>Highest-ranking Officer to Defect From the U.S.S.R. to the U.S </a:t>
            </a:r>
          </a:p>
          <a:p>
            <a:pPr defTabSz="665440">
              <a:defRPr b="1" sz="7776">
                <a:solidFill>
                  <a:srgbClr val="FFC000"/>
                </a:solidFill>
                <a:latin typeface="Trebuchet MS"/>
                <a:ea typeface="Trebuchet MS"/>
                <a:cs typeface="Trebuchet MS"/>
                <a:sym typeface="Trebuchet MS"/>
              </a:defRPr>
            </a:pPr>
            <a:br>
              <a:rPr b="0">
                <a:latin typeface="Arial Narrow"/>
                <a:ea typeface="Arial Narrow"/>
                <a:cs typeface="Arial Narrow"/>
                <a:sym typeface="Arial Narrow"/>
              </a:rPr>
            </a:br>
            <a:r>
              <a:rPr b="0">
                <a:solidFill>
                  <a:srgbClr val="FFFFFF"/>
                </a:solidFill>
                <a:latin typeface="Arial Narrow"/>
                <a:ea typeface="Arial Narrow"/>
                <a:cs typeface="Arial Narrow"/>
                <a:sym typeface="Arial Narrow"/>
              </a:rPr>
              <a:t>What will be a great surprise to the American people is that the GRU and KGB had a larger budget for antiwar propaganda in the United States than it did for economic and military support for the Vietnamese. The antiwar propaganda cost the GRU more</a:t>
            </a:r>
            <a:br>
              <a:rPr>
                <a:solidFill>
                  <a:srgbClr val="FFFFFF"/>
                </a:solidFill>
              </a:rPr>
            </a:br>
          </a:p>
        </p:txBody>
      </p:sp>
    </p:spTree>
  </p:cSld>
  <p:clrMapOvr>
    <a:masterClrMapping/>
  </p:clrMapOvr>
  <p:transition xmlns:p14="http://schemas.microsoft.com/office/powerpoint/2010/main" spd="med" advClick="1"/>
</p:sld>
</file>

<file path=ppt/slides/slide44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25" name="Double-click to edit"/>
          <p:cNvSpPr txBox="1"/>
          <p:nvPr>
            <p:ph type="title"/>
          </p:nvPr>
        </p:nvSpPr>
        <p:spPr>
          <a:xfrm>
            <a:off x="309841" y="357187"/>
            <a:ext cx="23764318" cy="13001626"/>
          </a:xfrm>
          <a:prstGeom prst="rect">
            <a:avLst/>
          </a:prstGeom>
        </p:spPr>
        <p:txBody>
          <a:bodyPr/>
          <a:lstStyle/>
          <a:p>
            <a:pPr/>
          </a:p>
          <a:p>
            <a:pPr/>
          </a:p>
          <a:p>
            <a:pPr/>
          </a:p>
          <a:p>
            <a:pPr/>
          </a:p>
          <a:p>
            <a:pPr/>
          </a:p>
        </p:txBody>
      </p:sp>
      <p:pic>
        <p:nvPicPr>
          <p:cNvPr id="1226" name="NCEE#2.jpg" descr="NCEE#2.jpg"/>
          <p:cNvPicPr>
            <a:picLocks noChangeAspect="1"/>
          </p:cNvPicPr>
          <p:nvPr/>
        </p:nvPicPr>
        <p:blipFill>
          <a:blip r:embed="rId2">
            <a:extLst/>
          </a:blip>
          <a:stretch>
            <a:fillRect/>
          </a:stretch>
        </p:blipFill>
        <p:spPr>
          <a:xfrm>
            <a:off x="4849812" y="936625"/>
            <a:ext cx="15306622" cy="11479966"/>
          </a:xfrm>
          <a:prstGeom prst="rect">
            <a:avLst/>
          </a:prstGeom>
          <a:ln w="12700">
            <a:miter lim="400000"/>
          </a:ln>
        </p:spPr>
      </p:pic>
    </p:spTree>
  </p:cSld>
  <p:clrMapOvr>
    <a:masterClrMapping/>
  </p:clrMapOvr>
  <p:transition xmlns:p14="http://schemas.microsoft.com/office/powerpoint/2010/main" spd="med" advClick="1"/>
</p:sld>
</file>

<file path=ppt/slides/slide44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28" name="Double-click to edit"/>
          <p:cNvSpPr txBox="1"/>
          <p:nvPr>
            <p:ph type="title"/>
          </p:nvPr>
        </p:nvSpPr>
        <p:spPr>
          <a:xfrm>
            <a:off x="288168" y="357187"/>
            <a:ext cx="23807664" cy="13001626"/>
          </a:xfrm>
          <a:prstGeom prst="rect">
            <a:avLst/>
          </a:prstGeom>
        </p:spPr>
        <p:txBody>
          <a:bodyPr/>
          <a:lstStyle/>
          <a:p>
            <a:pPr/>
          </a:p>
          <a:p>
            <a:pPr/>
          </a:p>
          <a:p>
            <a:pPr/>
          </a:p>
          <a:p>
            <a:pPr/>
          </a:p>
        </p:txBody>
      </p:sp>
      <p:pic>
        <p:nvPicPr>
          <p:cNvPr id="1229" name="NCEE#3.jpg" descr="NCEE#3.jpg"/>
          <p:cNvPicPr>
            <a:picLocks noChangeAspect="1"/>
          </p:cNvPicPr>
          <p:nvPr/>
        </p:nvPicPr>
        <p:blipFill>
          <a:blip r:embed="rId2">
            <a:extLst/>
          </a:blip>
          <a:stretch>
            <a:fillRect/>
          </a:stretch>
        </p:blipFill>
        <p:spPr>
          <a:xfrm>
            <a:off x="3706812" y="186763"/>
            <a:ext cx="17789968" cy="13342474"/>
          </a:xfrm>
          <a:prstGeom prst="rect">
            <a:avLst/>
          </a:prstGeom>
          <a:ln w="12700">
            <a:miter lim="400000"/>
          </a:ln>
        </p:spPr>
      </p:pic>
    </p:spTree>
  </p:cSld>
  <p:clrMapOvr>
    <a:masterClrMapping/>
  </p:clrMapOvr>
  <p:transition xmlns:p14="http://schemas.microsoft.com/office/powerpoint/2010/main" spd="med" advClick="1"/>
</p:sld>
</file>

<file path=ppt/slides/slide44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31" name="Double-click to edit"/>
          <p:cNvSpPr txBox="1"/>
          <p:nvPr>
            <p:ph type="title"/>
          </p:nvPr>
        </p:nvSpPr>
        <p:spPr>
          <a:xfrm>
            <a:off x="144177" y="357187"/>
            <a:ext cx="24095646" cy="13001626"/>
          </a:xfrm>
          <a:prstGeom prst="rect">
            <a:avLst/>
          </a:prstGeom>
        </p:spPr>
        <p:txBody>
          <a:bodyPr/>
          <a:lstStyle/>
          <a:p>
            <a:pPr/>
          </a:p>
          <a:p>
            <a:pPr/>
          </a:p>
        </p:txBody>
      </p:sp>
      <p:pic>
        <p:nvPicPr>
          <p:cNvPr id="1232" name="NCEE#4.jpg" descr="NCEE#4.jpg"/>
          <p:cNvPicPr>
            <a:picLocks noChangeAspect="1"/>
          </p:cNvPicPr>
          <p:nvPr/>
        </p:nvPicPr>
        <p:blipFill>
          <a:blip r:embed="rId2">
            <a:extLst/>
          </a:blip>
          <a:stretch>
            <a:fillRect/>
          </a:stretch>
        </p:blipFill>
        <p:spPr>
          <a:xfrm>
            <a:off x="3849687" y="260801"/>
            <a:ext cx="17592532" cy="13194398"/>
          </a:xfrm>
          <a:prstGeom prst="rect">
            <a:avLst/>
          </a:prstGeom>
          <a:ln w="12700">
            <a:miter lim="400000"/>
          </a:ln>
        </p:spPr>
      </p:pic>
    </p:spTree>
  </p:cSld>
  <p:clrMapOvr>
    <a:masterClrMapping/>
  </p:clrMapOvr>
  <p:transition xmlns:p14="http://schemas.microsoft.com/office/powerpoint/2010/main" spd="med" advClick="1"/>
</p:sld>
</file>

<file path=ppt/slides/slide44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34" name="Double-click to edit"/>
          <p:cNvSpPr txBox="1"/>
          <p:nvPr>
            <p:ph type="title"/>
          </p:nvPr>
        </p:nvSpPr>
        <p:spPr>
          <a:xfrm>
            <a:off x="199150" y="357187"/>
            <a:ext cx="23985700" cy="13198172"/>
          </a:xfrm>
          <a:prstGeom prst="rect">
            <a:avLst/>
          </a:prstGeom>
        </p:spPr>
        <p:txBody>
          <a:bodyPr/>
          <a:lstStyle/>
          <a:p>
            <a:pPr defTabSz="624363">
              <a:defRPr sz="8512"/>
            </a:pPr>
          </a:p>
          <a:p>
            <a:pPr defTabSz="624363">
              <a:defRPr sz="8512"/>
            </a:pPr>
          </a:p>
          <a:p>
            <a:pPr defTabSz="624363">
              <a:defRPr sz="8512"/>
            </a:pPr>
          </a:p>
          <a:p>
            <a:pPr defTabSz="624363">
              <a:defRPr sz="8512"/>
            </a:pPr>
          </a:p>
          <a:p>
            <a:pPr defTabSz="624363">
              <a:defRPr sz="8512"/>
            </a:pPr>
          </a:p>
          <a:p>
            <a:pPr defTabSz="624363">
              <a:defRPr sz="8512"/>
            </a:pPr>
          </a:p>
          <a:p>
            <a:pPr defTabSz="624363">
              <a:defRPr sz="8512"/>
            </a:pPr>
          </a:p>
          <a:p>
            <a:pPr defTabSz="624363">
              <a:defRPr sz="8512"/>
            </a:pPr>
          </a:p>
          <a:p>
            <a:pPr defTabSz="624363">
              <a:defRPr sz="8512"/>
            </a:pPr>
          </a:p>
        </p:txBody>
      </p:sp>
      <p:pic>
        <p:nvPicPr>
          <p:cNvPr id="1235" name="NCEE#5.jpg" descr="NCEE#5.jpg"/>
          <p:cNvPicPr>
            <a:picLocks noChangeAspect="1"/>
          </p:cNvPicPr>
          <p:nvPr/>
        </p:nvPicPr>
        <p:blipFill>
          <a:blip r:embed="rId2">
            <a:extLst/>
          </a:blip>
          <a:stretch>
            <a:fillRect/>
          </a:stretch>
        </p:blipFill>
        <p:spPr>
          <a:xfrm>
            <a:off x="3729772" y="214312"/>
            <a:ext cx="16924456" cy="12693343"/>
          </a:xfrm>
          <a:prstGeom prst="rect">
            <a:avLst/>
          </a:prstGeom>
          <a:ln w="12700">
            <a:miter lim="400000"/>
          </a:ln>
        </p:spPr>
      </p:pic>
    </p:spTree>
  </p:cSld>
  <p:clrMapOvr>
    <a:masterClrMapping/>
  </p:clrMapOvr>
  <p:transition xmlns:p14="http://schemas.microsoft.com/office/powerpoint/2010/main" spd="med" advClick="1"/>
</p:sld>
</file>

<file path=ppt/slides/slide44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37" name="Double-click to edit"/>
          <p:cNvSpPr txBox="1"/>
          <p:nvPr>
            <p:ph type="title"/>
          </p:nvPr>
        </p:nvSpPr>
        <p:spPr>
          <a:xfrm>
            <a:off x="241194" y="357187"/>
            <a:ext cx="23901612" cy="13001626"/>
          </a:xfrm>
          <a:prstGeom prst="rect">
            <a:avLst/>
          </a:prstGeom>
        </p:spPr>
        <p:txBody>
          <a:bodyPr/>
          <a:lstStyle/>
          <a:p>
            <a:pPr/>
          </a:p>
          <a:p>
            <a:pPr/>
          </a:p>
          <a:p>
            <a:pPr/>
          </a:p>
          <a:p>
            <a:pPr/>
          </a:p>
        </p:txBody>
      </p:sp>
      <p:pic>
        <p:nvPicPr>
          <p:cNvPr id="1238" name="NCEE#6.jpg" descr="NCEE#6.jpg"/>
          <p:cNvPicPr>
            <a:picLocks noChangeAspect="1"/>
          </p:cNvPicPr>
          <p:nvPr/>
        </p:nvPicPr>
        <p:blipFill>
          <a:blip r:embed="rId2">
            <a:extLst/>
          </a:blip>
          <a:stretch>
            <a:fillRect/>
          </a:stretch>
        </p:blipFill>
        <p:spPr>
          <a:xfrm>
            <a:off x="4325937" y="317500"/>
            <a:ext cx="16916972" cy="12687729"/>
          </a:xfrm>
          <a:prstGeom prst="rect">
            <a:avLst/>
          </a:prstGeom>
          <a:ln w="12700">
            <a:miter lim="400000"/>
          </a:ln>
        </p:spPr>
      </p:pic>
    </p:spTree>
  </p:cSld>
  <p:clrMapOvr>
    <a:masterClrMapping/>
  </p:clrMapOvr>
  <p:transition xmlns:p14="http://schemas.microsoft.com/office/powerpoint/2010/main" spd="med" advClick="1"/>
</p:sld>
</file>

<file path=ppt/slides/slide44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40" name="Double-click to edit"/>
          <p:cNvSpPr txBox="1"/>
          <p:nvPr>
            <p:ph type="title"/>
          </p:nvPr>
        </p:nvSpPr>
        <p:spPr>
          <a:xfrm>
            <a:off x="277378" y="357187"/>
            <a:ext cx="23829244" cy="13001626"/>
          </a:xfrm>
          <a:prstGeom prst="rect">
            <a:avLst/>
          </a:prstGeom>
        </p:spPr>
        <p:txBody>
          <a:bodyPr/>
          <a:lstStyle/>
          <a:p>
            <a:pPr/>
          </a:p>
          <a:p>
            <a:pPr/>
          </a:p>
          <a:p>
            <a:pPr/>
          </a:p>
        </p:txBody>
      </p:sp>
      <p:pic>
        <p:nvPicPr>
          <p:cNvPr id="1241" name="NCEE#7.jpg" descr="NCEE#7.jpg"/>
          <p:cNvPicPr>
            <a:picLocks noChangeAspect="1"/>
          </p:cNvPicPr>
          <p:nvPr/>
        </p:nvPicPr>
        <p:blipFill>
          <a:blip r:embed="rId2">
            <a:extLst/>
          </a:blip>
          <a:stretch>
            <a:fillRect/>
          </a:stretch>
        </p:blipFill>
        <p:spPr>
          <a:xfrm>
            <a:off x="3261931" y="160448"/>
            <a:ext cx="17860138" cy="13395104"/>
          </a:xfrm>
          <a:prstGeom prst="rect">
            <a:avLst/>
          </a:prstGeom>
          <a:ln w="12700">
            <a:miter lim="400000"/>
          </a:ln>
        </p:spPr>
      </p:pic>
    </p:spTree>
  </p:cSld>
  <p:clrMapOvr>
    <a:masterClrMapping/>
  </p:clrMapOvr>
  <p:transition xmlns:p14="http://schemas.microsoft.com/office/powerpoint/2010/main" spd="med" advClick="1"/>
</p:sld>
</file>

<file path=ppt/slides/slide44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43" name="Chester Finn Former Assistant Secretary of Education:…"/>
          <p:cNvSpPr txBox="1"/>
          <p:nvPr>
            <p:ph type="title"/>
          </p:nvPr>
        </p:nvSpPr>
        <p:spPr>
          <a:xfrm>
            <a:off x="249287" y="357187"/>
            <a:ext cx="23885426" cy="13114270"/>
          </a:xfrm>
          <a:prstGeom prst="rect">
            <a:avLst/>
          </a:prstGeom>
        </p:spPr>
        <p:txBody>
          <a:bodyPr/>
          <a:lstStyle/>
          <a:p>
            <a:pPr marL="964406" indent="-1307306" defTabSz="1285875">
              <a:spcBef>
                <a:spcPts val="6700"/>
              </a:spcBef>
              <a:defRPr sz="8500">
                <a:solidFill>
                  <a:srgbClr val="FFD479"/>
                </a:solidFill>
                <a:latin typeface="Arial Narrow"/>
                <a:ea typeface="Arial Narrow"/>
                <a:cs typeface="Arial Narrow"/>
                <a:sym typeface="Arial Narrow"/>
              </a:defRPr>
            </a:pPr>
            <a:r>
              <a:t>Chester Finn</a:t>
            </a:r>
            <a:br/>
            <a:r>
              <a:t>Former Assistant Secretary of Education:</a:t>
            </a:r>
          </a:p>
          <a:p>
            <a:pPr marL="964406" indent="-1307306" defTabSz="1285875">
              <a:spcBef>
                <a:spcPts val="6700"/>
              </a:spcBef>
              <a:defRPr sz="8500">
                <a:latin typeface="Arial Narrow"/>
                <a:ea typeface="Arial Narrow"/>
                <a:cs typeface="Arial Narrow"/>
                <a:sym typeface="Arial Narrow"/>
              </a:defRPr>
            </a:pPr>
            <a:r>
              <a:t>Perhaps the best way to enforce this standard is to confer valuable benefits and privileges on people who meet it, and to withhold them from those who do not. Work permits, good jobs and college admission are the most obvious, but there is ample scope here for imagination in devising carrots and sticks. </a:t>
            </a:r>
          </a:p>
        </p:txBody>
      </p:sp>
    </p:spTree>
  </p:cSld>
  <p:clrMapOvr>
    <a:masterClrMapping/>
  </p:clrMapOvr>
  <p:transition xmlns:p14="http://schemas.microsoft.com/office/powerpoint/2010/main" spd="med" advClick="1"/>
</p:sld>
</file>

<file path=ppt/slides/slide44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45" name="Chester Finn  Former Assistant Secretary of Education:…"/>
          <p:cNvSpPr txBox="1"/>
          <p:nvPr>
            <p:ph type="title"/>
          </p:nvPr>
        </p:nvSpPr>
        <p:spPr>
          <a:xfrm>
            <a:off x="140177" y="357187"/>
            <a:ext cx="23939284" cy="13162174"/>
          </a:xfrm>
          <a:prstGeom prst="rect">
            <a:avLst/>
          </a:prstGeom>
        </p:spPr>
        <p:txBody>
          <a:bodyPr/>
          <a:lstStyle/>
          <a:p>
            <a:pPr marL="964406" indent="-1307306" defTabSz="1285875">
              <a:spcBef>
                <a:spcPts val="6700"/>
              </a:spcBef>
              <a:defRPr sz="9600">
                <a:solidFill>
                  <a:srgbClr val="FFD479"/>
                </a:solidFill>
                <a:latin typeface="Arial Narrow"/>
                <a:ea typeface="Arial Narrow"/>
                <a:cs typeface="Arial Narrow"/>
                <a:sym typeface="Arial Narrow"/>
              </a:defRPr>
            </a:pPr>
            <a:r>
              <a:t>Chester Finn </a:t>
            </a:r>
            <a:br/>
            <a:r>
              <a:t>Former Assistant Secretary of Education:</a:t>
            </a:r>
          </a:p>
          <a:p>
            <a:pPr marL="964406" indent="-1307306" defTabSz="1285875">
              <a:spcBef>
                <a:spcPts val="6700"/>
              </a:spcBef>
              <a:defRPr sz="9600">
                <a:latin typeface="Arial Narrow"/>
                <a:ea typeface="Arial Narrow"/>
                <a:cs typeface="Arial Narrow"/>
                <a:sym typeface="Arial Narrow"/>
              </a:defRPr>
            </a:pPr>
            <a:r>
              <a:t>Driver's licenses could be deferred, so could eligibility for professional athletic teams. The minimum wage paid to those who earn their certificates [of mastery] might be a dollar higher.</a:t>
            </a:r>
          </a:p>
        </p:txBody>
      </p:sp>
    </p:spTree>
  </p:cSld>
  <p:clrMapOvr>
    <a:masterClrMapping/>
  </p:clrMapOvr>
  <p:transition xmlns:p14="http://schemas.microsoft.com/office/powerpoint/2010/main" spd="med" advClick="1"/>
</p:sld>
</file>

<file path=ppt/slides/slide44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47" name="In 1997, then Governor Roy Romer of Colorado, while serving as a board member of the Goals 2000 panel, was asked how to enforce national standards. He replied:"/>
          <p:cNvSpPr txBox="1"/>
          <p:nvPr>
            <p:ph type="title"/>
          </p:nvPr>
        </p:nvSpPr>
        <p:spPr>
          <a:xfrm>
            <a:off x="296074" y="357187"/>
            <a:ext cx="23902915" cy="13001626"/>
          </a:xfrm>
          <a:prstGeom prst="rect">
            <a:avLst/>
          </a:prstGeom>
        </p:spPr>
        <p:txBody>
          <a:bodyPr/>
          <a:lstStyle>
            <a:lvl1pPr marL="964406" indent="-1307306" defTabSz="1285875">
              <a:spcBef>
                <a:spcPts val="6700"/>
              </a:spcBef>
              <a:defRPr sz="8700">
                <a:solidFill>
                  <a:srgbClr val="FFD479"/>
                </a:solidFill>
                <a:latin typeface="Arial Narrow"/>
                <a:ea typeface="Arial Narrow"/>
                <a:cs typeface="Arial Narrow"/>
                <a:sym typeface="Arial Narrow"/>
              </a:defRPr>
            </a:lvl1pPr>
          </a:lstStyle>
          <a:p>
            <a:pPr/>
            <a:r>
              <a:t>In 1997, then Governor Roy Romer of Colorado, while serving as a board member of the Goals 2000 panel, was asked how to enforce national standards. He replied:</a:t>
            </a:r>
            <a:endParaRPr b="1">
              <a:solidFill>
                <a:srgbClr val="FFC000"/>
              </a:solidFill>
              <a:latin typeface="Gill Sans"/>
              <a:ea typeface="Gill Sans"/>
              <a:cs typeface="Gill Sans"/>
              <a:sym typeface="Gill Sans"/>
            </a:endParaRPr>
          </a:p>
        </p:txBody>
      </p:sp>
    </p:spTree>
  </p:cSld>
  <p:clrMapOvr>
    <a:masterClrMapping/>
  </p:clrMapOvr>
  <p:transition xmlns:p14="http://schemas.microsoft.com/office/powerpoint/2010/main" spd="med" advClick="1"/>
</p:sld>
</file>

<file path=ppt/slides/slide44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49" name="Governor Roy Romer of Colorado, While Serving as a Board Member of the Goals 2000 Panel:…"/>
          <p:cNvSpPr txBox="1"/>
          <p:nvPr>
            <p:ph type="title"/>
          </p:nvPr>
        </p:nvSpPr>
        <p:spPr>
          <a:xfrm>
            <a:off x="146781" y="357187"/>
            <a:ext cx="24090438" cy="13001626"/>
          </a:xfrm>
          <a:prstGeom prst="rect">
            <a:avLst/>
          </a:prstGeom>
        </p:spPr>
        <p:txBody>
          <a:bodyPr/>
          <a:lstStyle/>
          <a:p>
            <a:pPr marL="964406" indent="-1307306" defTabSz="1285875">
              <a:spcBef>
                <a:spcPts val="6700"/>
              </a:spcBef>
              <a:defRPr sz="8000">
                <a:solidFill>
                  <a:srgbClr val="FFD479"/>
                </a:solidFill>
                <a:latin typeface="Arial Narrow"/>
                <a:ea typeface="Arial Narrow"/>
                <a:cs typeface="Arial Narrow"/>
                <a:sym typeface="Arial Narrow"/>
              </a:defRPr>
            </a:pPr>
            <a:r>
              <a:t>Governor Roy Romer of Colorado, While Serving as a Board Member of the Goals 2000 Panel:</a:t>
            </a:r>
          </a:p>
          <a:p>
            <a:pPr marL="964406" indent="-1307306" defTabSz="1285875">
              <a:spcBef>
                <a:spcPts val="6700"/>
              </a:spcBef>
              <a:defRPr sz="8000">
                <a:latin typeface="Arial Narrow"/>
                <a:ea typeface="Arial Narrow"/>
                <a:cs typeface="Arial Narrow"/>
                <a:sym typeface="Arial Narrow"/>
              </a:defRPr>
            </a:pPr>
            <a:r>
              <a:t>I believe if you were to get all employers of this country saying that we would not hire anybody unless we see a high school graduate certificate that has on it the results of this potential employee’s record.…Then I think this nation will come to the realization that there is no job for them, there is no life for them.…There is the motivation.</a:t>
            </a:r>
          </a:p>
        </p:txBody>
      </p:sp>
    </p:spTree>
  </p:cSld>
  <p:clrMapOvr>
    <a:masterClrMapping/>
  </p:clrMapOvr>
  <p:transition xmlns:p14="http://schemas.microsoft.com/office/powerpoint/2010/main" spd="med" advClick="1"/>
</p:sld>
</file>

<file path=ppt/slides/slide4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0" name="than $1 billion, but as history shows, it was a hugely successful campaign and well worth the cost. The antiwar sentiment created an incredible momentum that greatly weakened the U.S. military."/>
          <p:cNvSpPr txBox="1"/>
          <p:nvPr>
            <p:ph type="title" idx="4294967295"/>
          </p:nvPr>
        </p:nvSpPr>
        <p:spPr>
          <a:xfrm>
            <a:off x="406399" y="550333"/>
            <a:ext cx="23571201" cy="12606868"/>
          </a:xfrm>
          <a:prstGeom prst="rect">
            <a:avLst/>
          </a:prstGeom>
        </p:spPr>
        <p:txBody>
          <a:bodyPr lIns="71437" tIns="71437" rIns="71437" bIns="71437"/>
          <a:lstStyle>
            <a:lvl1pPr defTabSz="821531">
              <a:defRPr sz="9600">
                <a:solidFill>
                  <a:srgbClr val="FFFFFF"/>
                </a:solidFill>
                <a:latin typeface="Arial Narrow"/>
                <a:ea typeface="Arial Narrow"/>
                <a:cs typeface="Arial Narrow"/>
                <a:sym typeface="Arial Narrow"/>
              </a:defRPr>
            </a:lvl1pPr>
          </a:lstStyle>
          <a:p>
            <a:pPr/>
            <a:r>
              <a:t>than $1 billion, but as history shows, it was a hugely successful campaign and well worth the cost. The antiwar sentiment created an incredible momentum that greatly weakened the U.S. military. </a:t>
            </a:r>
          </a:p>
        </p:txBody>
      </p:sp>
    </p:spTree>
  </p:cSld>
  <p:clrMapOvr>
    <a:masterClrMapping/>
  </p:clrMapOvr>
  <p:transition xmlns:p14="http://schemas.microsoft.com/office/powerpoint/2010/main" spd="med" advClick="1"/>
</p:sld>
</file>

<file path=ppt/slides/slide45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51" name="Double-click to edit"/>
          <p:cNvSpPr txBox="1"/>
          <p:nvPr>
            <p:ph type="title"/>
          </p:nvPr>
        </p:nvSpPr>
        <p:spPr>
          <a:xfrm>
            <a:off x="176361" y="357187"/>
            <a:ext cx="24133039" cy="13234914"/>
          </a:xfrm>
          <a:prstGeom prst="rect">
            <a:avLst/>
          </a:prstGeom>
        </p:spPr>
        <p:txBody>
          <a:bodyPr/>
          <a:lstStyle/>
          <a:p>
            <a:pPr/>
          </a:p>
          <a:p>
            <a:pPr/>
          </a:p>
          <a:p>
            <a:pPr/>
          </a:p>
          <a:p>
            <a:pPr/>
          </a:p>
          <a:p>
            <a:pPr/>
          </a:p>
          <a:p>
            <a:pPr/>
          </a:p>
        </p:txBody>
      </p:sp>
      <p:pic>
        <p:nvPicPr>
          <p:cNvPr id="1252" name="pioneerpressjpg.jpg" descr="pioneerpressjpg.jpg"/>
          <p:cNvPicPr>
            <a:picLocks noChangeAspect="1"/>
          </p:cNvPicPr>
          <p:nvPr/>
        </p:nvPicPr>
        <p:blipFill>
          <a:blip r:embed="rId2">
            <a:extLst/>
          </a:blip>
          <a:stretch>
            <a:fillRect/>
          </a:stretch>
        </p:blipFill>
        <p:spPr>
          <a:xfrm>
            <a:off x="3746500" y="191015"/>
            <a:ext cx="17778626" cy="13333970"/>
          </a:xfrm>
          <a:prstGeom prst="rect">
            <a:avLst/>
          </a:prstGeom>
          <a:ln w="12700">
            <a:miter lim="400000"/>
          </a:ln>
        </p:spPr>
      </p:pic>
    </p:spTree>
  </p:cSld>
  <p:clrMapOvr>
    <a:masterClrMapping/>
  </p:clrMapOvr>
  <p:transition xmlns:p14="http://schemas.microsoft.com/office/powerpoint/2010/main" spd="med" advClick="1"/>
</p:sld>
</file>

<file path=ppt/slides/slide45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54" name="Double-click to edit"/>
          <p:cNvSpPr txBox="1"/>
          <p:nvPr>
            <p:ph type="title"/>
          </p:nvPr>
        </p:nvSpPr>
        <p:spPr>
          <a:xfrm>
            <a:off x="208452" y="357187"/>
            <a:ext cx="23967096" cy="13125897"/>
          </a:xfrm>
          <a:prstGeom prst="rect">
            <a:avLst/>
          </a:prstGeom>
        </p:spPr>
        <p:txBody>
          <a:bodyPr/>
          <a:lstStyle/>
          <a:p>
            <a:pPr/>
          </a:p>
          <a:p>
            <a:pPr/>
          </a:p>
          <a:p>
            <a:pPr/>
          </a:p>
          <a:p>
            <a:pPr/>
          </a:p>
          <a:p>
            <a:pPr/>
          </a:p>
        </p:txBody>
      </p:sp>
      <p:pic>
        <p:nvPicPr>
          <p:cNvPr id="1255" name="pioneerpress#2.jpg" descr="pioneerpress#2.jpg"/>
          <p:cNvPicPr>
            <a:picLocks noChangeAspect="1"/>
          </p:cNvPicPr>
          <p:nvPr/>
        </p:nvPicPr>
        <p:blipFill>
          <a:blip r:embed="rId2">
            <a:extLst/>
          </a:blip>
          <a:stretch>
            <a:fillRect/>
          </a:stretch>
        </p:blipFill>
        <p:spPr>
          <a:xfrm>
            <a:off x="5580062" y="1323964"/>
            <a:ext cx="14757430" cy="11068072"/>
          </a:xfrm>
          <a:prstGeom prst="rect">
            <a:avLst/>
          </a:prstGeom>
          <a:ln w="12700">
            <a:miter lim="400000"/>
          </a:ln>
        </p:spPr>
      </p:pic>
    </p:spTree>
  </p:cSld>
  <p:clrMapOvr>
    <a:masterClrMapping/>
  </p:clrMapOvr>
  <p:transition xmlns:p14="http://schemas.microsoft.com/office/powerpoint/2010/main" spd="med" advClick="1"/>
</p:sld>
</file>

<file path=ppt/slides/slide45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57" name="Brainwashed America: Part 11"/>
          <p:cNvSpPr txBox="1"/>
          <p:nvPr>
            <p:ph type="title"/>
          </p:nvPr>
        </p:nvSpPr>
        <p:spPr>
          <a:xfrm>
            <a:off x="287331" y="357187"/>
            <a:ext cx="23809338" cy="13092318"/>
          </a:xfrm>
          <a:prstGeom prst="rect">
            <a:avLst/>
          </a:prstGeom>
        </p:spPr>
        <p:txBody>
          <a:bodyPr/>
          <a:lstStyle>
            <a:lvl1pPr>
              <a:defRPr b="1" sz="9500">
                <a:solidFill>
                  <a:srgbClr val="FFD479"/>
                </a:solidFill>
                <a:latin typeface="Arial Narrow"/>
                <a:ea typeface="Arial Narrow"/>
                <a:cs typeface="Arial Narrow"/>
                <a:sym typeface="Arial Narrow"/>
              </a:defRPr>
            </a:lvl1pPr>
          </a:lstStyle>
          <a:p>
            <a:pPr/>
            <a:r>
              <a:t>Brainwashed America: Part 11</a:t>
            </a:r>
          </a:p>
        </p:txBody>
      </p:sp>
    </p:spTree>
  </p:cSld>
  <p:clrMapOvr>
    <a:masterClrMapping/>
  </p:clrMapOvr>
  <p:transition xmlns:p14="http://schemas.microsoft.com/office/powerpoint/2010/main" spd="med" advClick="1"/>
</p:sld>
</file>

<file path=ppt/slides/slide45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59" name="5. Set up a system of rewards, honor, recognition,…"/>
          <p:cNvSpPr txBox="1"/>
          <p:nvPr>
            <p:ph type="title"/>
          </p:nvPr>
        </p:nvSpPr>
        <p:spPr>
          <a:xfrm>
            <a:off x="307516" y="357187"/>
            <a:ext cx="23444002" cy="13001626"/>
          </a:xfrm>
          <a:prstGeom prst="rect">
            <a:avLst/>
          </a:prstGeom>
        </p:spPr>
        <p:txBody>
          <a:bodyPr/>
          <a:lstStyle/>
          <a:p>
            <a:pPr algn="l">
              <a:defRPr sz="9000">
                <a:solidFill>
                  <a:srgbClr val="FFD479"/>
                </a:solidFill>
                <a:latin typeface="Arial Narrow"/>
                <a:ea typeface="Arial Narrow"/>
                <a:cs typeface="Arial Narrow"/>
                <a:sym typeface="Arial Narrow"/>
              </a:defRPr>
            </a:pPr>
            <a:r>
              <a:t>  5. Set up a system of rewards, honor, recognition, </a:t>
            </a:r>
          </a:p>
          <a:p>
            <a:pPr algn="l">
              <a:defRPr sz="9000">
                <a:solidFill>
                  <a:srgbClr val="FFD479"/>
                </a:solidFill>
                <a:latin typeface="Arial Narrow"/>
                <a:ea typeface="Arial Narrow"/>
                <a:cs typeface="Arial Narrow"/>
                <a:sym typeface="Arial Narrow"/>
              </a:defRPr>
            </a:pPr>
            <a:r>
              <a:t>      &amp; advancement for those who embrace the </a:t>
            </a:r>
          </a:p>
          <a:p>
            <a:pPr algn="l">
              <a:defRPr sz="9000">
                <a:solidFill>
                  <a:srgbClr val="FFD479"/>
                </a:solidFill>
                <a:latin typeface="Arial Narrow"/>
                <a:ea typeface="Arial Narrow"/>
                <a:cs typeface="Arial Narrow"/>
                <a:sym typeface="Arial Narrow"/>
              </a:defRPr>
            </a:pPr>
            <a:r>
              <a:t>      worldview &amp; values of the brainwashing program. </a:t>
            </a:r>
          </a:p>
        </p:txBody>
      </p:sp>
    </p:spTree>
  </p:cSld>
  <p:clrMapOvr>
    <a:masterClrMapping/>
  </p:clrMapOvr>
  <p:transition xmlns:p14="http://schemas.microsoft.com/office/powerpoint/2010/main" spd="med" advClick="1"/>
</p:sld>
</file>

<file path=ppt/slides/slide45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61" name="Double-click to edit"/>
          <p:cNvSpPr txBox="1"/>
          <p:nvPr>
            <p:ph type="title"/>
          </p:nvPr>
        </p:nvSpPr>
        <p:spPr>
          <a:xfrm>
            <a:off x="234497" y="357187"/>
            <a:ext cx="23915006" cy="13001626"/>
          </a:xfrm>
          <a:prstGeom prst="rect">
            <a:avLst/>
          </a:prstGeom>
        </p:spPr>
        <p:txBody>
          <a:bodyPr/>
          <a:lstStyle/>
          <a:p>
            <a:pPr/>
          </a:p>
        </p:txBody>
      </p:sp>
      <p:pic>
        <p:nvPicPr>
          <p:cNvPr id="1262" name="schooltowork.jpg" descr="schooltowork.jpg"/>
          <p:cNvPicPr>
            <a:picLocks noChangeAspect="1"/>
          </p:cNvPicPr>
          <p:nvPr/>
        </p:nvPicPr>
        <p:blipFill>
          <a:blip r:embed="rId2">
            <a:extLst/>
          </a:blip>
          <a:stretch>
            <a:fillRect/>
          </a:stretch>
        </p:blipFill>
        <p:spPr>
          <a:xfrm>
            <a:off x="3639587" y="108108"/>
            <a:ext cx="17999710" cy="13499784"/>
          </a:xfrm>
          <a:prstGeom prst="rect">
            <a:avLst/>
          </a:prstGeom>
          <a:ln w="12700">
            <a:miter lim="400000"/>
          </a:ln>
        </p:spPr>
      </p:pic>
    </p:spTree>
  </p:cSld>
  <p:clrMapOvr>
    <a:masterClrMapping/>
  </p:clrMapOvr>
  <p:transition xmlns:p14="http://schemas.microsoft.com/office/powerpoint/2010/main" spd="med" advClick="1"/>
</p:sld>
</file>

<file path=ppt/slides/slide45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64" name="School-to-work Program May Sound Appealing, But They Aren’t…"/>
          <p:cNvSpPr txBox="1"/>
          <p:nvPr>
            <p:ph type="title"/>
          </p:nvPr>
        </p:nvSpPr>
        <p:spPr>
          <a:xfrm>
            <a:off x="310864" y="357187"/>
            <a:ext cx="23762272" cy="13001626"/>
          </a:xfrm>
          <a:prstGeom prst="rect">
            <a:avLst/>
          </a:prstGeom>
        </p:spPr>
        <p:txBody>
          <a:bodyPr/>
          <a:lstStyle/>
          <a:p>
            <a:pPr>
              <a:defRPr>
                <a:solidFill>
                  <a:srgbClr val="FFD479"/>
                </a:solidFill>
                <a:latin typeface="Arial Narrow"/>
                <a:ea typeface="Arial Narrow"/>
                <a:cs typeface="Arial Narrow"/>
                <a:sym typeface="Arial Narrow"/>
              </a:defRPr>
            </a:pPr>
            <a:r>
              <a:t>School-to-work Program May Sound Appealing, But They Aren’t </a:t>
            </a:r>
          </a:p>
          <a:p>
            <a:pPr>
              <a:defRPr>
                <a:solidFill>
                  <a:srgbClr val="FFD479"/>
                </a:solidFill>
                <a:latin typeface="Arial Narrow"/>
                <a:ea typeface="Arial Narrow"/>
                <a:cs typeface="Arial Narrow"/>
                <a:sym typeface="Arial Narrow"/>
              </a:defRPr>
            </a:pPr>
          </a:p>
          <a:p>
            <a:pPr>
              <a:defRPr>
                <a:solidFill>
                  <a:srgbClr val="FFD479"/>
                </a:solidFill>
                <a:latin typeface="Arial Narrow"/>
                <a:ea typeface="Arial Narrow"/>
                <a:cs typeface="Arial Narrow"/>
                <a:sym typeface="Arial Narrow"/>
              </a:defRPr>
            </a:pPr>
            <a:r>
              <a:t>By Lynn Cheney</a:t>
            </a:r>
          </a:p>
          <a:p>
            <a:pPr>
              <a:defRPr>
                <a:solidFill>
                  <a:srgbClr val="FFD479"/>
                </a:solidFill>
                <a:latin typeface="Arial Narrow"/>
                <a:ea typeface="Arial Narrow"/>
                <a:cs typeface="Arial Narrow"/>
                <a:sym typeface="Arial Narrow"/>
              </a:defRPr>
            </a:pPr>
          </a:p>
          <a:p>
            <a:pPr>
              <a:defRPr>
                <a:solidFill>
                  <a:srgbClr val="FFD479"/>
                </a:solidFill>
                <a:latin typeface="Arial Narrow"/>
                <a:ea typeface="Arial Narrow"/>
                <a:cs typeface="Arial Narrow"/>
                <a:sym typeface="Arial Narrow"/>
              </a:defRPr>
            </a:pPr>
            <a:r>
              <a:t>Wall Street Journal, February 3, 1998</a:t>
            </a:r>
          </a:p>
        </p:txBody>
      </p:sp>
    </p:spTree>
  </p:cSld>
  <p:clrMapOvr>
    <a:masterClrMapping/>
  </p:clrMapOvr>
  <p:transition xmlns:p14="http://schemas.microsoft.com/office/powerpoint/2010/main" spd="med" advClick="1"/>
</p:sld>
</file>

<file path=ppt/slides/slide45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66" name="Lynne Cheney, February 3, 1998,  Wall Street Journal"/>
          <p:cNvSpPr txBox="1"/>
          <p:nvPr>
            <p:ph type="title"/>
          </p:nvPr>
        </p:nvSpPr>
        <p:spPr>
          <a:xfrm>
            <a:off x="244543" y="357187"/>
            <a:ext cx="23894914" cy="12891492"/>
          </a:xfrm>
          <a:prstGeom prst="rect">
            <a:avLst/>
          </a:prstGeom>
        </p:spPr>
        <p:txBody>
          <a:bodyPr/>
          <a:lstStyle/>
          <a:p>
            <a:pPr/>
          </a:p>
          <a:p>
            <a:pPr/>
          </a:p>
          <a:p>
            <a:pPr/>
          </a:p>
          <a:p>
            <a:pPr/>
          </a:p>
          <a:p>
            <a:pPr/>
          </a:p>
          <a:p>
            <a:pPr/>
          </a:p>
          <a:p>
            <a:pPr>
              <a:defRPr sz="7500">
                <a:latin typeface="Arial Narrow"/>
                <a:ea typeface="Arial Narrow"/>
                <a:cs typeface="Arial Narrow"/>
                <a:sym typeface="Arial Narrow"/>
              </a:defRPr>
            </a:pPr>
            <a:r>
              <a:t>Lynne Cheney, February 3, 1998, </a:t>
            </a:r>
            <a:br/>
            <a:r>
              <a:t>Wall Street Journal</a:t>
            </a:r>
          </a:p>
        </p:txBody>
      </p:sp>
      <p:pic>
        <p:nvPicPr>
          <p:cNvPr id="1267" name="lynne#1.jpg" descr="lynne#1.jpg"/>
          <p:cNvPicPr>
            <a:picLocks noChangeAspect="1"/>
          </p:cNvPicPr>
          <p:nvPr/>
        </p:nvPicPr>
        <p:blipFill>
          <a:blip r:embed="rId2">
            <a:extLst/>
          </a:blip>
          <a:stretch>
            <a:fillRect/>
          </a:stretch>
        </p:blipFill>
        <p:spPr>
          <a:xfrm>
            <a:off x="1790700" y="598487"/>
            <a:ext cx="20433887" cy="9386712"/>
          </a:xfrm>
          <a:prstGeom prst="rect">
            <a:avLst/>
          </a:prstGeom>
          <a:ln w="12700">
            <a:miter lim="400000"/>
          </a:ln>
        </p:spPr>
      </p:pic>
    </p:spTree>
  </p:cSld>
  <p:clrMapOvr>
    <a:masterClrMapping/>
  </p:clrMapOvr>
  <p:transition xmlns:p14="http://schemas.microsoft.com/office/powerpoint/2010/main" spd="med" advClick="1"/>
</p:sld>
</file>

<file path=ppt/slides/slide45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69" name="Lynne Cheney, February 3, 1998,  Wall Street Journal"/>
          <p:cNvSpPr txBox="1"/>
          <p:nvPr>
            <p:ph type="title"/>
          </p:nvPr>
        </p:nvSpPr>
        <p:spPr>
          <a:xfrm>
            <a:off x="166408" y="357187"/>
            <a:ext cx="24051184" cy="13131479"/>
          </a:xfrm>
          <a:prstGeom prst="rect">
            <a:avLst/>
          </a:prstGeom>
        </p:spPr>
        <p:txBody>
          <a:bodyPr/>
          <a:lstStyle/>
          <a:p>
            <a:pPr/>
          </a:p>
          <a:p>
            <a:pPr/>
          </a:p>
          <a:p>
            <a:pPr/>
          </a:p>
          <a:p>
            <a:pPr/>
          </a:p>
          <a:p>
            <a:pPr>
              <a:defRPr sz="7500">
                <a:latin typeface="Arial Narrow"/>
                <a:ea typeface="Arial Narrow"/>
                <a:cs typeface="Arial Narrow"/>
                <a:sym typeface="Arial Narrow"/>
              </a:defRPr>
            </a:pPr>
          </a:p>
          <a:p>
            <a:pPr>
              <a:defRPr sz="7500">
                <a:latin typeface="Arial Narrow"/>
                <a:ea typeface="Arial Narrow"/>
                <a:cs typeface="Arial Narrow"/>
                <a:sym typeface="Arial Narrow"/>
              </a:defRPr>
            </a:pPr>
          </a:p>
          <a:p>
            <a:pPr>
              <a:defRPr sz="7500">
                <a:latin typeface="Arial Narrow"/>
                <a:ea typeface="Arial Narrow"/>
                <a:cs typeface="Arial Narrow"/>
                <a:sym typeface="Arial Narrow"/>
              </a:defRPr>
            </a:pPr>
            <a:r>
              <a:t>Lynne Cheney, February 3, 1998, </a:t>
            </a:r>
            <a:br/>
            <a:r>
              <a:t>Wall Street Journal</a:t>
            </a:r>
          </a:p>
        </p:txBody>
      </p:sp>
      <p:pic>
        <p:nvPicPr>
          <p:cNvPr id="1270" name="lynne#2.jpg" descr="lynne#2.jpg"/>
          <p:cNvPicPr>
            <a:picLocks noChangeAspect="1"/>
          </p:cNvPicPr>
          <p:nvPr/>
        </p:nvPicPr>
        <p:blipFill>
          <a:blip r:embed="rId2">
            <a:extLst/>
          </a:blip>
          <a:stretch>
            <a:fillRect/>
          </a:stretch>
        </p:blipFill>
        <p:spPr>
          <a:xfrm>
            <a:off x="2612358" y="658812"/>
            <a:ext cx="19159284" cy="8695138"/>
          </a:xfrm>
          <a:prstGeom prst="rect">
            <a:avLst/>
          </a:prstGeom>
          <a:ln w="12700">
            <a:miter lim="400000"/>
          </a:ln>
        </p:spPr>
      </p:pic>
    </p:spTree>
  </p:cSld>
  <p:clrMapOvr>
    <a:masterClrMapping/>
  </p:clrMapOvr>
  <p:transition xmlns:p14="http://schemas.microsoft.com/office/powerpoint/2010/main" spd="med" advClick="1"/>
</p:sld>
</file>

<file path=ppt/slides/slide45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72" name="Lynne Cheney, February 3, 1998,  Wall Street Journal"/>
          <p:cNvSpPr txBox="1"/>
          <p:nvPr>
            <p:ph type="title"/>
          </p:nvPr>
        </p:nvSpPr>
        <p:spPr>
          <a:xfrm>
            <a:off x="95808" y="357187"/>
            <a:ext cx="24096948" cy="13149245"/>
          </a:xfrm>
          <a:prstGeom prst="rect">
            <a:avLst/>
          </a:prstGeom>
        </p:spPr>
        <p:txBody>
          <a:bodyPr/>
          <a:lstStyle/>
          <a:p>
            <a:pPr/>
          </a:p>
          <a:p>
            <a:pPr/>
          </a:p>
          <a:p>
            <a:pPr/>
          </a:p>
          <a:p>
            <a:pPr/>
          </a:p>
          <a:p>
            <a:pPr/>
          </a:p>
          <a:p>
            <a:pPr/>
          </a:p>
          <a:p>
            <a:pPr>
              <a:defRPr sz="7500">
                <a:latin typeface="Arial Narrow"/>
                <a:ea typeface="Arial Narrow"/>
                <a:cs typeface="Arial Narrow"/>
                <a:sym typeface="Arial Narrow"/>
              </a:defRPr>
            </a:pPr>
            <a:r>
              <a:t>Lynne Cheney, February 3, 1998, </a:t>
            </a:r>
            <a:br/>
            <a:r>
              <a:t>Wall Street Journal</a:t>
            </a:r>
          </a:p>
        </p:txBody>
      </p:sp>
      <p:pic>
        <p:nvPicPr>
          <p:cNvPr id="1273" name="lynne#3.jpg" descr="lynne#3.jpg"/>
          <p:cNvPicPr>
            <a:picLocks noChangeAspect="1"/>
          </p:cNvPicPr>
          <p:nvPr/>
        </p:nvPicPr>
        <p:blipFill>
          <a:blip r:embed="rId2">
            <a:extLst/>
          </a:blip>
          <a:stretch>
            <a:fillRect/>
          </a:stretch>
        </p:blipFill>
        <p:spPr>
          <a:xfrm>
            <a:off x="2763790" y="3346884"/>
            <a:ext cx="18856420" cy="4122948"/>
          </a:xfrm>
          <a:prstGeom prst="rect">
            <a:avLst/>
          </a:prstGeom>
          <a:ln w="12700">
            <a:miter lim="400000"/>
          </a:ln>
        </p:spPr>
      </p:pic>
    </p:spTree>
  </p:cSld>
  <p:clrMapOvr>
    <a:masterClrMapping/>
  </p:clrMapOvr>
  <p:transition xmlns:p14="http://schemas.microsoft.com/office/powerpoint/2010/main" spd="med" advClick="1"/>
</p:sld>
</file>

<file path=ppt/slides/slide45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75" name="Lynne Cheney, February 3, 1998,  Wall Street Journal"/>
          <p:cNvSpPr txBox="1"/>
          <p:nvPr>
            <p:ph type="title"/>
          </p:nvPr>
        </p:nvSpPr>
        <p:spPr>
          <a:xfrm>
            <a:off x="263704" y="357187"/>
            <a:ext cx="23856592" cy="13001626"/>
          </a:xfrm>
          <a:prstGeom prst="rect">
            <a:avLst/>
          </a:prstGeom>
        </p:spPr>
        <p:txBody>
          <a:bodyPr/>
          <a:lstStyle/>
          <a:p>
            <a:pPr/>
          </a:p>
          <a:p>
            <a:pPr/>
          </a:p>
          <a:p>
            <a:pPr/>
          </a:p>
          <a:p>
            <a:pPr/>
          </a:p>
          <a:p>
            <a:pPr/>
          </a:p>
          <a:p>
            <a:pPr>
              <a:defRPr sz="7500">
                <a:latin typeface="Arial Narrow"/>
                <a:ea typeface="Arial Narrow"/>
                <a:cs typeface="Arial Narrow"/>
                <a:sym typeface="Arial Narrow"/>
              </a:defRPr>
            </a:pPr>
            <a:r>
              <a:t>Lynne Cheney, February 3, 1998, </a:t>
            </a:r>
            <a:br/>
            <a:r>
              <a:t>Wall Street Journal</a:t>
            </a:r>
          </a:p>
        </p:txBody>
      </p:sp>
      <p:pic>
        <p:nvPicPr>
          <p:cNvPr id="1276" name="lynne#4.jpg" descr="lynne#4.jpg"/>
          <p:cNvPicPr>
            <a:picLocks noChangeAspect="1"/>
          </p:cNvPicPr>
          <p:nvPr/>
        </p:nvPicPr>
        <p:blipFill>
          <a:blip r:embed="rId2">
            <a:extLst/>
          </a:blip>
          <a:stretch>
            <a:fillRect/>
          </a:stretch>
        </p:blipFill>
        <p:spPr>
          <a:xfrm>
            <a:off x="3812067" y="1071382"/>
            <a:ext cx="16759866" cy="7810681"/>
          </a:xfrm>
          <a:prstGeom prst="rect">
            <a:avLst/>
          </a:prstGeom>
          <a:ln w="12700">
            <a:miter lim="400000"/>
          </a:ln>
        </p:spPr>
      </p:pic>
    </p:spTree>
  </p:cSld>
  <p:clrMapOvr>
    <a:masterClrMapping/>
  </p:clrMapOvr>
  <p:transition xmlns:p14="http://schemas.microsoft.com/office/powerpoint/2010/main" spd="med" advClick="1"/>
</p:sld>
</file>

<file path=ppt/slides/slide4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2" name="John Stormer in his book, None Dare Call it Treason documents that in 1954, Senator William Jenner (D-IN) told the story of a factory in Nazi Germany…"/>
          <p:cNvSpPr txBox="1"/>
          <p:nvPr>
            <p:ph type="title"/>
          </p:nvPr>
        </p:nvSpPr>
        <p:spPr>
          <a:xfrm>
            <a:off x="344351" y="357187"/>
            <a:ext cx="23476087" cy="13097992"/>
          </a:xfrm>
          <a:prstGeom prst="rect">
            <a:avLst/>
          </a:prstGeom>
        </p:spPr>
        <p:txBody>
          <a:bodyPr/>
          <a:lstStyle/>
          <a:p>
            <a:pPr>
              <a:defRPr sz="9000">
                <a:solidFill>
                  <a:srgbClr val="FFD479"/>
                </a:solidFill>
                <a:latin typeface="Arial Narrow"/>
                <a:ea typeface="Arial Narrow"/>
                <a:cs typeface="Arial Narrow"/>
                <a:sym typeface="Arial Narrow"/>
              </a:defRPr>
            </a:pPr>
            <a:r>
              <a:t>John Stormer in his book, </a:t>
            </a:r>
            <a:r>
              <a:rPr b="1" i="1"/>
              <a:t>None Dare Call it Treason</a:t>
            </a:r>
            <a:r>
              <a:rPr i="1"/>
              <a:t> </a:t>
            </a:r>
            <a:r>
              <a:t>documents that in 1954, Senator William Jenner (D-IN) told the story of a factory in Nazi Germany </a:t>
            </a:r>
          </a:p>
          <a:p>
            <a:pPr>
              <a:defRPr sz="9000">
                <a:solidFill>
                  <a:srgbClr val="FFD479"/>
                </a:solidFill>
                <a:latin typeface="Arial Narrow"/>
                <a:ea typeface="Arial Narrow"/>
                <a:cs typeface="Arial Narrow"/>
                <a:sym typeface="Arial Narrow"/>
              </a:defRPr>
            </a:pPr>
            <a:r>
              <a:t>that made baby carriage parts which, </a:t>
            </a:r>
          </a:p>
          <a:p>
            <a:pPr>
              <a:defRPr sz="9000">
                <a:solidFill>
                  <a:srgbClr val="FFD479"/>
                </a:solidFill>
                <a:latin typeface="Arial Narrow"/>
                <a:ea typeface="Arial Narrow"/>
                <a:cs typeface="Arial Narrow"/>
                <a:sym typeface="Arial Narrow"/>
              </a:defRPr>
            </a:pPr>
            <a:r>
              <a:t>when assembled, became a machine gun. </a:t>
            </a:r>
          </a:p>
        </p:txBody>
      </p:sp>
    </p:spTree>
  </p:cSld>
  <p:clrMapOvr>
    <a:masterClrMapping/>
  </p:clrMapOvr>
  <p:transition xmlns:p14="http://schemas.microsoft.com/office/powerpoint/2010/main" spd="med" advClick="1"/>
</p:sld>
</file>

<file path=ppt/slides/slide46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78" name="Richmond Times-Dispatch  February 2, 1997…"/>
          <p:cNvSpPr txBox="1"/>
          <p:nvPr>
            <p:ph type="title"/>
          </p:nvPr>
        </p:nvSpPr>
        <p:spPr>
          <a:xfrm>
            <a:off x="228172" y="357187"/>
            <a:ext cx="24066904" cy="13001626"/>
          </a:xfrm>
          <a:prstGeom prst="rect">
            <a:avLst/>
          </a:prstGeom>
        </p:spPr>
        <p:txBody>
          <a:bodyPr/>
          <a:lstStyle/>
          <a:p>
            <a:pPr>
              <a:defRPr sz="9700">
                <a:solidFill>
                  <a:srgbClr val="FFD479"/>
                </a:solidFill>
                <a:latin typeface="Arial Narrow"/>
                <a:ea typeface="Arial Narrow"/>
                <a:cs typeface="Arial Narrow"/>
                <a:sym typeface="Arial Narrow"/>
              </a:defRPr>
            </a:pPr>
            <a:r>
              <a:t>Richmond Times-Dispatch </a:t>
            </a:r>
            <a:br/>
            <a:r>
              <a:t>February 2, 1997</a:t>
            </a:r>
          </a:p>
          <a:p>
            <a:pPr>
              <a:defRPr sz="9700">
                <a:solidFill>
                  <a:srgbClr val="FFD479"/>
                </a:solidFill>
                <a:latin typeface="Arial Narrow"/>
                <a:ea typeface="Arial Narrow"/>
                <a:cs typeface="Arial Narrow"/>
                <a:sym typeface="Arial Narrow"/>
              </a:defRPr>
            </a:pPr>
          </a:p>
          <a:p>
            <a:pPr>
              <a:defRPr sz="9700">
                <a:solidFill>
                  <a:srgbClr val="FFD479"/>
                </a:solidFill>
                <a:latin typeface="Arial Narrow"/>
                <a:ea typeface="Arial Narrow"/>
                <a:cs typeface="Arial Narrow"/>
                <a:sym typeface="Arial Narrow"/>
              </a:defRPr>
            </a:pPr>
            <a:r>
              <a:t>By Dr. D.L. Cuddy</a:t>
            </a:r>
          </a:p>
          <a:p>
            <a:pPr>
              <a:defRPr sz="9700">
                <a:solidFill>
                  <a:srgbClr val="FFD479"/>
                </a:solidFill>
                <a:latin typeface="Arial Narrow"/>
                <a:ea typeface="Arial Narrow"/>
                <a:cs typeface="Arial Narrow"/>
                <a:sym typeface="Arial Narrow"/>
              </a:defRPr>
            </a:pPr>
            <a:r>
              <a:t>Former Senior Associate with the </a:t>
            </a:r>
            <a:br/>
            <a:r>
              <a:t>U.S. Department of Education in </a:t>
            </a:r>
          </a:p>
          <a:p>
            <a:pPr>
              <a:defRPr sz="9700">
                <a:solidFill>
                  <a:srgbClr val="FFD479"/>
                </a:solidFill>
                <a:latin typeface="Arial Narrow"/>
                <a:ea typeface="Arial Narrow"/>
                <a:cs typeface="Arial Narrow"/>
                <a:sym typeface="Arial Narrow"/>
              </a:defRPr>
            </a:pPr>
            <a:r>
              <a:t>Washington D.C. from 1982 to 1988 Wrote: </a:t>
            </a:r>
          </a:p>
        </p:txBody>
      </p:sp>
    </p:spTree>
  </p:cSld>
  <p:clrMapOvr>
    <a:masterClrMapping/>
  </p:clrMapOvr>
  <p:transition xmlns:p14="http://schemas.microsoft.com/office/powerpoint/2010/main" spd="med" advClick="1"/>
</p:sld>
</file>

<file path=ppt/slides/slide46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80" name="Out in Las Vegas, Rene Tucker tells me that her daughter, Darcy, recently was pulled out of a geography class — without parental consent — to be administered a computerized assessment of career possibilities. Darcy wants to become a veterinarian. But the"/>
          <p:cNvSpPr txBox="1"/>
          <p:nvPr>
            <p:ph type="title"/>
          </p:nvPr>
        </p:nvSpPr>
        <p:spPr>
          <a:xfrm>
            <a:off x="309190" y="357187"/>
            <a:ext cx="23765620" cy="13001626"/>
          </a:xfrm>
          <a:prstGeom prst="rect">
            <a:avLst/>
          </a:prstGeom>
        </p:spPr>
        <p:txBody>
          <a:bodyPr/>
          <a:lstStyle>
            <a:lvl1pPr>
              <a:defRPr sz="7400">
                <a:latin typeface="Arial Narrow"/>
                <a:ea typeface="Arial Narrow"/>
                <a:cs typeface="Arial Narrow"/>
                <a:sym typeface="Arial Narrow"/>
              </a:defRPr>
            </a:lvl1pPr>
          </a:lstStyle>
          <a:p>
            <a:pPr/>
            <a:r>
              <a:t>Out in Las Vegas, Rene Tucker tells me that her daughter, Darcy, recently was pulled out of a geography class — without parental consent — to be administered a computerized assessment of career possibilities. Darcy wants to become a veterinarian. But the computer said she out to become a bartender or waitress, and it spat out a list of courses she out to take in high school toward that end. </a:t>
            </a:r>
          </a:p>
        </p:txBody>
      </p:sp>
    </p:spTree>
  </p:cSld>
  <p:clrMapOvr>
    <a:masterClrMapping/>
  </p:clrMapOvr>
  <p:transition xmlns:p14="http://schemas.microsoft.com/office/powerpoint/2010/main" spd="med" advClick="1"/>
</p:sld>
</file>

<file path=ppt/slides/slide46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82" name="Mrs. Tucker…[said]: “We’re Christians, and the school stepped  on my toes as a parent. It is my job to direct my child’s career  path, and it would not be in her best interest to be a bartender.”…"/>
          <p:cNvSpPr txBox="1"/>
          <p:nvPr>
            <p:ph type="title"/>
          </p:nvPr>
        </p:nvSpPr>
        <p:spPr>
          <a:xfrm>
            <a:off x="281471" y="357187"/>
            <a:ext cx="23821058" cy="13001626"/>
          </a:xfrm>
          <a:prstGeom prst="rect">
            <a:avLst/>
          </a:prstGeom>
        </p:spPr>
        <p:txBody>
          <a:bodyPr/>
          <a:lstStyle/>
          <a:p>
            <a:pPr>
              <a:defRPr sz="7700">
                <a:latin typeface="Arial Narrow"/>
                <a:ea typeface="Arial Narrow"/>
                <a:cs typeface="Arial Narrow"/>
                <a:sym typeface="Arial Narrow"/>
              </a:defRPr>
            </a:pPr>
            <a:r>
              <a:t>Mrs. Tucker…[said]: “We’re Christians, and the school stepped </a:t>
            </a:r>
            <a:br/>
            <a:r>
              <a:t>on my toes as a parent. It is my job to direct my child’s career</a:t>
            </a:r>
            <a:br/>
            <a:r>
              <a:t> path, and it would not be in her best interest to be a bartender.” </a:t>
            </a:r>
          </a:p>
          <a:p>
            <a:pPr>
              <a:defRPr sz="7700">
                <a:latin typeface="Arial Narrow"/>
                <a:ea typeface="Arial Narrow"/>
                <a:cs typeface="Arial Narrow"/>
                <a:sym typeface="Arial Narrow"/>
              </a:defRPr>
            </a:pPr>
          </a:p>
          <a:p>
            <a:pPr>
              <a:defRPr sz="7700">
                <a:latin typeface="Arial Narrow"/>
                <a:ea typeface="Arial Narrow"/>
                <a:cs typeface="Arial Narrow"/>
                <a:sym typeface="Arial Narrow"/>
              </a:defRPr>
            </a:pPr>
            <a:r>
              <a:t>Ah, but it might be in Nevada’s best interest, you see, given the huge hospitality needs driven by the gambling and </a:t>
            </a:r>
            <a:br/>
            <a:r>
              <a:t>entertainment industry. </a:t>
            </a:r>
          </a:p>
        </p:txBody>
      </p:sp>
    </p:spTree>
  </p:cSld>
  <p:clrMapOvr>
    <a:masterClrMapping/>
  </p:clrMapOvr>
  <p:transition xmlns:p14="http://schemas.microsoft.com/office/powerpoint/2010/main" spd="med" advClick="1"/>
</p:sld>
</file>

<file path=ppt/slides/slide46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84" name="Aldous Huxley’s classic story of government oppression, Brave New World, explains the motivation for  government control:…"/>
          <p:cNvSpPr txBox="1"/>
          <p:nvPr>
            <p:ph type="title"/>
          </p:nvPr>
        </p:nvSpPr>
        <p:spPr>
          <a:xfrm>
            <a:off x="149386" y="357187"/>
            <a:ext cx="24085228" cy="13001626"/>
          </a:xfrm>
          <a:prstGeom prst="rect">
            <a:avLst/>
          </a:prstGeom>
        </p:spPr>
        <p:txBody>
          <a:bodyPr/>
          <a:lstStyle/>
          <a:p>
            <a:pPr marL="964406" indent="-1307306" defTabSz="1285875">
              <a:spcBef>
                <a:spcPts val="6700"/>
              </a:spcBef>
              <a:defRPr sz="8500">
                <a:solidFill>
                  <a:srgbClr val="FFD479"/>
                </a:solidFill>
                <a:latin typeface="Arial Narrow"/>
                <a:ea typeface="Arial Narrow"/>
                <a:cs typeface="Arial Narrow"/>
                <a:sym typeface="Arial Narrow"/>
              </a:defRPr>
            </a:pPr>
            <a:r>
              <a:t>Aldous Huxley’s classic story of government oppression, Brave New World, explains the motivation for </a:t>
            </a:r>
            <a:br/>
            <a:r>
              <a:t>government control:</a:t>
            </a:r>
          </a:p>
          <a:p>
            <a:pPr marL="964406" indent="-1307306" defTabSz="1285875">
              <a:spcBef>
                <a:spcPts val="6700"/>
              </a:spcBef>
              <a:defRPr sz="8500">
                <a:latin typeface="Arial Narrow"/>
                <a:ea typeface="Arial Narrow"/>
                <a:cs typeface="Arial Narrow"/>
                <a:sym typeface="Arial Narrow"/>
              </a:defRPr>
            </a:pPr>
            <a:r>
              <a:t> A really efficient totalitarian state would be one in which the all-powerful executive political bosses and their army of managers control a population of slaves who do not have to be coerced because they love their servitude....</a:t>
            </a:r>
            <a:endParaRPr sz="6000"/>
          </a:p>
        </p:txBody>
      </p:sp>
    </p:spTree>
  </p:cSld>
  <p:clrMapOvr>
    <a:masterClrMapping/>
  </p:clrMapOvr>
  <p:transition xmlns:p14="http://schemas.microsoft.com/office/powerpoint/2010/main" spd="med" advClick="1"/>
</p:sld>
</file>

<file path=ppt/slides/slide46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86" name="Aldous Huxley:…"/>
          <p:cNvSpPr txBox="1"/>
          <p:nvPr>
            <p:ph type="title"/>
          </p:nvPr>
        </p:nvSpPr>
        <p:spPr>
          <a:xfrm>
            <a:off x="175989" y="357187"/>
            <a:ext cx="23927098" cy="13001626"/>
          </a:xfrm>
          <a:prstGeom prst="rect">
            <a:avLst/>
          </a:prstGeom>
        </p:spPr>
        <p:txBody>
          <a:bodyPr/>
          <a:lstStyle/>
          <a:p>
            <a:pPr marL="964406" indent="-1307306" defTabSz="1285875">
              <a:spcBef>
                <a:spcPts val="6700"/>
              </a:spcBef>
              <a:defRPr sz="8500">
                <a:solidFill>
                  <a:srgbClr val="FFD479"/>
                </a:solidFill>
                <a:latin typeface="Arial Narrow"/>
                <a:ea typeface="Arial Narrow"/>
                <a:cs typeface="Arial Narrow"/>
                <a:sym typeface="Arial Narrow"/>
              </a:defRPr>
            </a:pPr>
            <a:r>
              <a:t>Aldous Huxley:</a:t>
            </a:r>
            <a:endParaRPr>
              <a:solidFill>
                <a:srgbClr val="FFC000"/>
              </a:solidFill>
            </a:endParaRPr>
          </a:p>
          <a:p>
            <a:pPr marL="964406" indent="-1307306" defTabSz="1285875">
              <a:spcBef>
                <a:spcPts val="6700"/>
              </a:spcBef>
              <a:defRPr sz="8500">
                <a:latin typeface="Arial Narrow"/>
                <a:ea typeface="Arial Narrow"/>
                <a:cs typeface="Arial Narrow"/>
                <a:sym typeface="Arial Narrow"/>
              </a:defRPr>
            </a:pPr>
            <a:r>
              <a:t>To bring about the revolution we require…enabling government managers to assign any given individual to his or her proper place in the social and economic hierarchy. Round pegs in square holes tend to have dangerous thoughts about the social system and to infect others with their discontents.</a:t>
            </a:r>
          </a:p>
        </p:txBody>
      </p:sp>
    </p:spTree>
  </p:cSld>
  <p:clrMapOvr>
    <a:masterClrMapping/>
  </p:clrMapOvr>
  <p:transition xmlns:p14="http://schemas.microsoft.com/office/powerpoint/2010/main" spd="med" advClick="1"/>
</p:sld>
</file>

<file path=ppt/slides/slide46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88" name="According to B.F. Skinner in Beyond Freedom and Dignity, his vision postulates a new sort of Have’s and Have-not’s:…"/>
          <p:cNvSpPr txBox="1"/>
          <p:nvPr>
            <p:ph type="title"/>
          </p:nvPr>
        </p:nvSpPr>
        <p:spPr>
          <a:xfrm>
            <a:off x="155246" y="357187"/>
            <a:ext cx="24073508" cy="13174639"/>
          </a:xfrm>
          <a:prstGeom prst="rect">
            <a:avLst/>
          </a:prstGeom>
        </p:spPr>
        <p:txBody>
          <a:bodyPr/>
          <a:lstStyle/>
          <a:p>
            <a:pPr marL="964406" indent="-1307306" defTabSz="1285875">
              <a:spcBef>
                <a:spcPts val="6700"/>
              </a:spcBef>
              <a:defRPr sz="8500">
                <a:solidFill>
                  <a:srgbClr val="FFD479"/>
                </a:solidFill>
                <a:latin typeface="Arial Narrow"/>
                <a:ea typeface="Arial Narrow"/>
                <a:cs typeface="Arial Narrow"/>
                <a:sym typeface="Arial Narrow"/>
              </a:defRPr>
            </a:pPr>
            <a:r>
              <a:t>According to B.F. Skinner in Beyond Freedom and Dignity, his vision postulates a new sort of Have’s and Have-not’s: </a:t>
            </a:r>
          </a:p>
          <a:p>
            <a:pPr marL="964406" indent="-1307306" defTabSz="1285875">
              <a:spcBef>
                <a:spcPts val="6700"/>
              </a:spcBef>
              <a:defRPr sz="8500">
                <a:latin typeface="Arial Narrow"/>
                <a:ea typeface="Arial Narrow"/>
                <a:cs typeface="Arial Narrow"/>
                <a:sym typeface="Arial Narrow"/>
              </a:defRPr>
            </a:pPr>
            <a:r>
              <a:t>[Man] plays two roles: one as a controller, as the designer of a controlling culture, and another as the controlled, as the products of a culture.</a:t>
            </a:r>
          </a:p>
        </p:txBody>
      </p:sp>
    </p:spTree>
  </p:cSld>
  <p:clrMapOvr>
    <a:masterClrMapping/>
  </p:clrMapOvr>
  <p:transition xmlns:p14="http://schemas.microsoft.com/office/powerpoint/2010/main" spd="med" advClick="1"/>
</p:sld>
</file>

<file path=ppt/slides/slide46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90" name="Professor Kenneth Goodman, former president of the International Reading Association, wrote to President Jimmy Carter denouncing programs based on the philosophies of B. F. Skinner because many were being funded by the U.S. Department of Education."/>
          <p:cNvSpPr txBox="1"/>
          <p:nvPr>
            <p:ph type="title"/>
          </p:nvPr>
        </p:nvSpPr>
        <p:spPr>
          <a:xfrm>
            <a:off x="287331" y="357187"/>
            <a:ext cx="23809338" cy="13118084"/>
          </a:xfrm>
          <a:prstGeom prst="rect">
            <a:avLst/>
          </a:prstGeom>
        </p:spPr>
        <p:txBody>
          <a:bodyPr/>
          <a:lstStyle>
            <a:lvl1pPr marL="964406" indent="-1307306" defTabSz="1285875">
              <a:spcBef>
                <a:spcPts val="6700"/>
              </a:spcBef>
              <a:defRPr sz="9400">
                <a:solidFill>
                  <a:srgbClr val="FFD479"/>
                </a:solidFill>
                <a:latin typeface="Arial Narrow"/>
                <a:ea typeface="Arial Narrow"/>
                <a:cs typeface="Arial Narrow"/>
                <a:sym typeface="Arial Narrow"/>
              </a:defRPr>
            </a:lvl1pPr>
          </a:lstStyle>
          <a:p>
            <a:pPr/>
            <a:r>
              <a:t>Professor Kenneth Goodman, former president of the International Reading Association, wrote to President Jimmy Carter denouncing programs based on the philosophies of B. F. Skinner because many were being funded by the U.S. Department of Education.</a:t>
            </a:r>
          </a:p>
        </p:txBody>
      </p:sp>
    </p:spTree>
  </p:cSld>
  <p:clrMapOvr>
    <a:masterClrMapping/>
  </p:clrMapOvr>
  <p:transition xmlns:p14="http://schemas.microsoft.com/office/powerpoint/2010/main" spd="med" advClick="1"/>
</p:sld>
</file>

<file path=ppt/slides/slide46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92" name="Goodman explained to President Carter exactly what B. F. Skinner's programmed learning was all about:…"/>
          <p:cNvSpPr txBox="1"/>
          <p:nvPr>
            <p:ph type="title"/>
          </p:nvPr>
        </p:nvSpPr>
        <p:spPr>
          <a:xfrm>
            <a:off x="395417" y="357187"/>
            <a:ext cx="23593166" cy="13091946"/>
          </a:xfrm>
          <a:prstGeom prst="rect">
            <a:avLst/>
          </a:prstGeom>
        </p:spPr>
        <p:txBody>
          <a:bodyPr/>
          <a:lstStyle/>
          <a:p>
            <a:pPr marL="964406" indent="-1307306" defTabSz="1285875">
              <a:spcBef>
                <a:spcPts val="6700"/>
              </a:spcBef>
              <a:defRPr sz="7500">
                <a:solidFill>
                  <a:srgbClr val="FFD479"/>
                </a:solidFill>
                <a:latin typeface="Arial Narrow"/>
                <a:ea typeface="Arial Narrow"/>
                <a:cs typeface="Arial Narrow"/>
                <a:sym typeface="Arial Narrow"/>
              </a:defRPr>
            </a:pPr>
            <a:r>
              <a:t>Goodman explained to President Carter exactly what B. F. Skinner's programmed learning was all about:    </a:t>
            </a:r>
          </a:p>
          <a:p>
            <a:pPr marL="964406" indent="-1307306" defTabSz="1285875">
              <a:spcBef>
                <a:spcPts val="6700"/>
              </a:spcBef>
              <a:defRPr sz="7500">
                <a:latin typeface="Arial Narrow"/>
                <a:ea typeface="Arial Narrow"/>
                <a:cs typeface="Arial Narrow"/>
                <a:sym typeface="Arial Narrow"/>
              </a:defRPr>
            </a:pPr>
            <a:r>
              <a:t>In behavior management, outcomes are assumed or arbitrarily determined and the behavior of human learners is shaped, conditioned, reinforced, extinguished, rewarded or punished until the learners achieve the target behavior.</a:t>
            </a:r>
          </a:p>
        </p:txBody>
      </p:sp>
    </p:spTree>
  </p:cSld>
  <p:clrMapOvr>
    <a:masterClrMapping/>
  </p:clrMapOvr>
  <p:transition xmlns:p14="http://schemas.microsoft.com/office/powerpoint/2010/main" spd="med" advClick="1"/>
</p:sld>
</file>

<file path=ppt/slides/slide46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94" name="1963:…"/>
          <p:cNvSpPr txBox="1"/>
          <p:nvPr>
            <p:ph type="title"/>
          </p:nvPr>
        </p:nvSpPr>
        <p:spPr>
          <a:xfrm>
            <a:off x="244450" y="357187"/>
            <a:ext cx="23895100" cy="13139385"/>
          </a:xfrm>
          <a:prstGeom prst="rect">
            <a:avLst/>
          </a:prstGeom>
        </p:spPr>
        <p:txBody>
          <a:bodyPr/>
          <a:lstStyle/>
          <a:p>
            <a:pPr marL="964406" indent="-1307306" defTabSz="1285875">
              <a:spcBef>
                <a:spcPts val="6700"/>
              </a:spcBef>
              <a:defRPr b="1" sz="10600">
                <a:latin typeface="Arial Narrow"/>
                <a:ea typeface="Arial Narrow"/>
                <a:cs typeface="Arial Narrow"/>
                <a:sym typeface="Arial Narrow"/>
              </a:defRPr>
            </a:pPr>
            <a:r>
              <a:t>1963:</a:t>
            </a:r>
          </a:p>
          <a:p>
            <a:pPr marL="964406" indent="-1307306" defTabSz="1285875">
              <a:spcBef>
                <a:spcPts val="6700"/>
              </a:spcBef>
              <a:defRPr sz="7500">
                <a:solidFill>
                  <a:srgbClr val="FFD479"/>
                </a:solidFill>
                <a:latin typeface="Arial Narrow"/>
                <a:ea typeface="Arial Narrow"/>
                <a:cs typeface="Arial Narrow"/>
                <a:sym typeface="Arial Narrow"/>
              </a:defRPr>
            </a:pPr>
            <a:r>
              <a:t>1963, National Education Association’s </a:t>
            </a:r>
            <a:br/>
            <a:r>
              <a:t>Technological Development Project:</a:t>
            </a:r>
          </a:p>
          <a:p>
            <a:pPr marL="964406" indent="-1307306" defTabSz="1285875">
              <a:spcBef>
                <a:spcPts val="6700"/>
              </a:spcBef>
              <a:defRPr sz="7500">
                <a:latin typeface="Arial Narrow"/>
                <a:ea typeface="Arial Narrow"/>
                <a:cs typeface="Arial Narrow"/>
                <a:sym typeface="Arial Narrow"/>
              </a:defRPr>
            </a:pPr>
            <a:r>
              <a:t>Another area of potential development in computer applications is the attitude changing machine. Dr. Bertram Raven in the Psychology Department at the University of California in Los Angeles is in the process of building a computer-based device for changing attitude.</a:t>
            </a:r>
            <a:endParaRPr sz="6000"/>
          </a:p>
        </p:txBody>
      </p:sp>
    </p:spTree>
  </p:cSld>
  <p:clrMapOvr>
    <a:masterClrMapping/>
  </p:clrMapOvr>
  <p:transition xmlns:p14="http://schemas.microsoft.com/office/powerpoint/2010/main" spd="med" advClick="1"/>
</p:sld>
</file>

<file path=ppt/slides/slide46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96" name="1969:…"/>
          <p:cNvSpPr txBox="1"/>
          <p:nvPr>
            <p:ph type="title"/>
          </p:nvPr>
        </p:nvSpPr>
        <p:spPr>
          <a:xfrm>
            <a:off x="225288" y="357187"/>
            <a:ext cx="23933424" cy="13111015"/>
          </a:xfrm>
          <a:prstGeom prst="rect">
            <a:avLst/>
          </a:prstGeom>
        </p:spPr>
        <p:txBody>
          <a:bodyPr/>
          <a:lstStyle/>
          <a:p>
            <a:pPr marL="964406" indent="-1307306" defTabSz="1285875">
              <a:spcBef>
                <a:spcPts val="6700"/>
              </a:spcBef>
              <a:defRPr b="1" sz="10600">
                <a:latin typeface="Arial Narrow"/>
                <a:ea typeface="Arial Narrow"/>
                <a:cs typeface="Arial Narrow"/>
                <a:sym typeface="Arial Narrow"/>
              </a:defRPr>
            </a:pPr>
            <a:r>
              <a:t>1969:</a:t>
            </a:r>
          </a:p>
          <a:p>
            <a:pPr marL="964406" indent="-1307306" defTabSz="1285875">
              <a:spcBef>
                <a:spcPts val="6700"/>
              </a:spcBef>
              <a:defRPr sz="7500">
                <a:solidFill>
                  <a:srgbClr val="FFD479"/>
                </a:solidFill>
                <a:latin typeface="Arial Narrow"/>
                <a:ea typeface="Arial Narrow"/>
                <a:cs typeface="Arial Narrow"/>
                <a:sym typeface="Arial Narrow"/>
              </a:defRPr>
            </a:pPr>
            <a:r>
              <a:t>In a 1969 speech before the 22nd Annual Teachers Education Conference at the University of Georgia, Dean Corrigan predicted that Skinner's:</a:t>
            </a:r>
          </a:p>
          <a:p>
            <a:pPr marL="964406" indent="-1307306" defTabSz="1285875">
              <a:spcBef>
                <a:spcPts val="6700"/>
              </a:spcBef>
              <a:defRPr sz="7500">
                <a:latin typeface="Arial Narrow"/>
                <a:ea typeface="Arial Narrow"/>
                <a:cs typeface="Arial Narrow"/>
                <a:sym typeface="Arial Narrow"/>
              </a:defRPr>
            </a:pPr>
            <a:r>
              <a:t> “teaching machines will pace a student's progress, diagnose his weaknesses and make certain that he understands a fundamental concept before allowing him to advance to the next lesson.”</a:t>
            </a:r>
            <a:endParaRPr sz="6000"/>
          </a:p>
        </p:txBody>
      </p:sp>
    </p:spTree>
  </p:cSld>
  <p:clrMapOvr>
    <a:masterClrMapping/>
  </p:clrMapOvr>
  <p:transition xmlns:p14="http://schemas.microsoft.com/office/powerpoint/2010/main" spd="med" advClick="1"/>
</p:sld>
</file>

<file path=ppt/slides/slide4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4" name="Someone, somewhere, conceived the brilliant strategy of revolution by assembly line. The pattern for total revolution was divided into separate parts, each of them as innocent, safe, and familiar looking as possible. But…when the parts of a design are ca"/>
          <p:cNvSpPr txBox="1"/>
          <p:nvPr>
            <p:ph type="title"/>
          </p:nvPr>
        </p:nvSpPr>
        <p:spPr>
          <a:xfrm>
            <a:off x="214591" y="357187"/>
            <a:ext cx="23581228" cy="13179104"/>
          </a:xfrm>
          <a:prstGeom prst="rect">
            <a:avLst/>
          </a:prstGeom>
        </p:spPr>
        <p:txBody>
          <a:bodyPr/>
          <a:lstStyle>
            <a:lvl1pPr>
              <a:defRPr sz="9000">
                <a:latin typeface="Arial Narrow"/>
                <a:ea typeface="Arial Narrow"/>
                <a:cs typeface="Arial Narrow"/>
                <a:sym typeface="Arial Narrow"/>
              </a:defRPr>
            </a:lvl1pPr>
          </a:lstStyle>
          <a:p>
            <a:pPr/>
            <a:r>
              <a:t>Someone, somewhere, conceived the brilliant strategy of revolution by assembly line. The pattern for total revolution was divided into separate parts, each of them as innocent, safe, and familiar looking as possible. But…when the parts of a design are carefully cut to exact size, to fit other parts with a perfect fit in the final assembly, the parts must be made according to a blueprint drawn up in exact detail. </a:t>
            </a:r>
          </a:p>
        </p:txBody>
      </p:sp>
    </p:spTree>
  </p:cSld>
  <p:clrMapOvr>
    <a:masterClrMapping/>
  </p:clrMapOvr>
  <p:transition xmlns:p14="http://schemas.microsoft.com/office/powerpoint/2010/main" spd="med" advClick="1"/>
</p:sld>
</file>

<file path=ppt/slides/slide47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98" name="1970:…"/>
          <p:cNvSpPr txBox="1"/>
          <p:nvPr>
            <p:ph type="title"/>
          </p:nvPr>
        </p:nvSpPr>
        <p:spPr>
          <a:xfrm>
            <a:off x="331886" y="357187"/>
            <a:ext cx="23720228" cy="13001626"/>
          </a:xfrm>
          <a:prstGeom prst="rect">
            <a:avLst/>
          </a:prstGeom>
        </p:spPr>
        <p:txBody>
          <a:bodyPr/>
          <a:lstStyle/>
          <a:p>
            <a:pPr marL="945118" indent="-1281160" defTabSz="1260157">
              <a:spcBef>
                <a:spcPts val="6600"/>
              </a:spcBef>
              <a:defRPr b="1" i="1" sz="10388">
                <a:latin typeface="Arial Narrow"/>
                <a:ea typeface="Arial Narrow"/>
                <a:cs typeface="Arial Narrow"/>
                <a:sym typeface="Arial Narrow"/>
              </a:defRPr>
            </a:pPr>
            <a:r>
              <a:t>1970:</a:t>
            </a:r>
          </a:p>
          <a:p>
            <a:pPr marL="945118" indent="-1281160" defTabSz="1260157">
              <a:spcBef>
                <a:spcPts val="6600"/>
              </a:spcBef>
              <a:defRPr i="1" sz="7448">
                <a:solidFill>
                  <a:srgbClr val="FFD479"/>
                </a:solidFill>
                <a:latin typeface="Arial Narrow"/>
                <a:ea typeface="Arial Narrow"/>
                <a:cs typeface="Arial Narrow"/>
                <a:sym typeface="Arial Narrow"/>
              </a:defRPr>
            </a:pPr>
            <a:r>
              <a:t>Dallas Morning News</a:t>
            </a:r>
          </a:p>
          <a:p>
            <a:pPr marL="945118" indent="-1281160" defTabSz="1260157">
              <a:spcBef>
                <a:spcPts val="6600"/>
              </a:spcBef>
              <a:defRPr sz="7448">
                <a:solidFill>
                  <a:srgbClr val="FFD479"/>
                </a:solidFill>
                <a:latin typeface="Arial Narrow"/>
                <a:ea typeface="Arial Narrow"/>
                <a:cs typeface="Arial Narrow"/>
                <a:sym typeface="Arial Narrow"/>
              </a:defRPr>
            </a:pPr>
            <a:r>
              <a:t> December 12, 1970</a:t>
            </a:r>
            <a:br/>
            <a:r>
              <a:t> “School Survey to Begin,” an article by Karen Elliott: </a:t>
            </a:r>
          </a:p>
          <a:p>
            <a:pPr marL="945118" indent="-1281160" defTabSz="1260157">
              <a:spcBef>
                <a:spcPts val="6600"/>
              </a:spcBef>
              <a:defRPr sz="6468">
                <a:latin typeface="Gill Sans"/>
                <a:ea typeface="Gill Sans"/>
                <a:cs typeface="Gill Sans"/>
                <a:sym typeface="Gill Sans"/>
              </a:defRPr>
            </a:pPr>
            <a:r>
              <a:t>By 1972, administrators expect to have complete computerized records on each of the 180,000 students in the district. When this is completed. . .they will begin compiling information on Dallas teachers and on students’ home life and socioeconomic background.</a:t>
            </a:r>
          </a:p>
        </p:txBody>
      </p:sp>
    </p:spTree>
  </p:cSld>
  <p:clrMapOvr>
    <a:masterClrMapping/>
  </p:clrMapOvr>
  <p:transition xmlns:p14="http://schemas.microsoft.com/office/powerpoint/2010/main" spd="med" advClick="1"/>
</p:sld>
</file>

<file path=ppt/slides/slide47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00" name="1970:…"/>
          <p:cNvSpPr txBox="1"/>
          <p:nvPr>
            <p:ph type="title"/>
          </p:nvPr>
        </p:nvSpPr>
        <p:spPr>
          <a:xfrm>
            <a:off x="164734" y="357187"/>
            <a:ext cx="24054532" cy="13226077"/>
          </a:xfrm>
          <a:prstGeom prst="rect">
            <a:avLst/>
          </a:prstGeom>
        </p:spPr>
        <p:txBody>
          <a:bodyPr/>
          <a:lstStyle/>
          <a:p>
            <a:pPr marL="964406" indent="-1307306" defTabSz="1285875">
              <a:spcBef>
                <a:spcPts val="6700"/>
              </a:spcBef>
              <a:defRPr b="1" sz="10600">
                <a:latin typeface="Arial Narrow"/>
                <a:ea typeface="Arial Narrow"/>
                <a:cs typeface="Arial Narrow"/>
                <a:sym typeface="Arial Narrow"/>
              </a:defRPr>
            </a:pPr>
            <a:r>
              <a:t>1970:</a:t>
            </a:r>
          </a:p>
          <a:p>
            <a:pPr marL="964406" indent="-1307306" defTabSz="1285875">
              <a:spcBef>
                <a:spcPts val="6700"/>
              </a:spcBef>
              <a:defRPr sz="8400">
                <a:solidFill>
                  <a:srgbClr val="FFD479"/>
                </a:solidFill>
                <a:latin typeface="Arial Narrow"/>
                <a:ea typeface="Arial Narrow"/>
                <a:cs typeface="Arial Narrow"/>
                <a:sym typeface="Arial Narrow"/>
              </a:defRPr>
            </a:pPr>
            <a:r>
              <a:t>The April 15, 1970 Washington Star featured an article titled, "Set Up Data Banks, Allen Urges Schools" by John Matthews. Matthews quotes then-U.S. Commissioner of Education James Allen as encouraging local school systems to have a central diagnostic center:</a:t>
            </a:r>
            <a:endParaRPr sz="6600">
              <a:solidFill>
                <a:srgbClr val="FFC000"/>
              </a:solidFill>
            </a:endParaRPr>
          </a:p>
        </p:txBody>
      </p:sp>
    </p:spTree>
  </p:cSld>
  <p:clrMapOvr>
    <a:masterClrMapping/>
  </p:clrMapOvr>
  <p:transition xmlns:p14="http://schemas.microsoft.com/office/powerpoint/2010/main" spd="med" advClick="1"/>
</p:sld>
</file>

<file path=ppt/slides/slide47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02" name=". . . to find out everything possible about the child and his background. . . . (The Center) would know just about everything there is to know about the child—his home and family background, his cultural and language deficiencies, his health and nutritio"/>
          <p:cNvSpPr txBox="1"/>
          <p:nvPr>
            <p:ph type="title"/>
          </p:nvPr>
        </p:nvSpPr>
        <p:spPr>
          <a:xfrm>
            <a:off x="186221" y="357187"/>
            <a:ext cx="23821802" cy="13001626"/>
          </a:xfrm>
          <a:prstGeom prst="rect">
            <a:avLst/>
          </a:prstGeom>
        </p:spPr>
        <p:txBody>
          <a:bodyPr/>
          <a:lstStyle>
            <a:lvl1pPr marL="964406" indent="-1307306" defTabSz="1285875">
              <a:spcBef>
                <a:spcPts val="6700"/>
              </a:spcBef>
              <a:defRPr sz="7500">
                <a:latin typeface="Arial Narrow"/>
                <a:ea typeface="Arial Narrow"/>
                <a:cs typeface="Arial Narrow"/>
                <a:sym typeface="Arial Narrow"/>
              </a:defRPr>
            </a:lvl1pPr>
          </a:lstStyle>
          <a:p>
            <a:pPr/>
            <a:r>
              <a:t>. . . to find out everything possible about the child and his background. . . . (The Center) would know just about everything there is to know about the child—his home and family background, his cultural and language deficiencies, his health and nutrition needs and his general potential as an individual.</a:t>
            </a:r>
          </a:p>
        </p:txBody>
      </p:sp>
    </p:spTree>
  </p:cSld>
  <p:clrMapOvr>
    <a:masterClrMapping/>
  </p:clrMapOvr>
  <p:transition xmlns:p14="http://schemas.microsoft.com/office/powerpoint/2010/main" spd="med" advClick="1"/>
</p:sld>
</file>

<file path=ppt/slides/slide47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04" name="Allen suggests that professionals would write a &quot;prescription&quot; for the child &quot;and if necessary, for his home and family as well.&quot; And how would the professionals determine which children need a prescription?"/>
          <p:cNvSpPr txBox="1"/>
          <p:nvPr>
            <p:ph type="title"/>
          </p:nvPr>
        </p:nvSpPr>
        <p:spPr>
          <a:xfrm>
            <a:off x="301283" y="357187"/>
            <a:ext cx="23781434" cy="13001626"/>
          </a:xfrm>
          <a:prstGeom prst="rect">
            <a:avLst/>
          </a:prstGeom>
        </p:spPr>
        <p:txBody>
          <a:bodyPr/>
          <a:lstStyle>
            <a:lvl1pPr marL="964406" indent="-1307306" defTabSz="1285875">
              <a:spcBef>
                <a:spcPts val="6700"/>
              </a:spcBef>
              <a:defRPr sz="7900">
                <a:latin typeface="Arial Narrow"/>
                <a:ea typeface="Arial Narrow"/>
                <a:cs typeface="Arial Narrow"/>
                <a:sym typeface="Arial Narrow"/>
              </a:defRPr>
            </a:lvl1pPr>
          </a:lstStyle>
          <a:p>
            <a:pPr/>
            <a:r>
              <a:t>Allen suggests that professionals would write a "prescription" for the child "and if necessary, for his home and family as well." And how would the professionals determine which children need a prescription?</a:t>
            </a:r>
            <a:endParaRPr sz="6600"/>
          </a:p>
        </p:txBody>
      </p:sp>
    </p:spTree>
  </p:cSld>
  <p:clrMapOvr>
    <a:masterClrMapping/>
  </p:clrMapOvr>
  <p:transition xmlns:p14="http://schemas.microsoft.com/office/powerpoint/2010/main" spd="med" advClick="1"/>
</p:sld>
</file>

<file path=ppt/slides/slide47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06" name="According to Allen's plan, each child would:…"/>
          <p:cNvSpPr txBox="1"/>
          <p:nvPr>
            <p:ph type="title"/>
          </p:nvPr>
        </p:nvSpPr>
        <p:spPr>
          <a:xfrm>
            <a:off x="336630" y="357187"/>
            <a:ext cx="23710740" cy="13001626"/>
          </a:xfrm>
          <a:prstGeom prst="rect">
            <a:avLst/>
          </a:prstGeom>
        </p:spPr>
        <p:txBody>
          <a:bodyPr/>
          <a:lstStyle/>
          <a:p>
            <a:pPr marL="964406" indent="-1307306" defTabSz="1285875">
              <a:spcBef>
                <a:spcPts val="6700"/>
              </a:spcBef>
              <a:defRPr sz="8000">
                <a:solidFill>
                  <a:srgbClr val="FFD479"/>
                </a:solidFill>
                <a:latin typeface="Arial Narrow"/>
                <a:ea typeface="Arial Narrow"/>
                <a:cs typeface="Arial Narrow"/>
                <a:sym typeface="Arial Narrow"/>
              </a:defRPr>
            </a:pPr>
            <a:r>
              <a:t>According to Allen's plan, each child would:</a:t>
            </a:r>
          </a:p>
          <a:p>
            <a:pPr marL="964406" indent="-1307306" defTabSz="1285875">
              <a:spcBef>
                <a:spcPts val="6700"/>
              </a:spcBef>
              <a:defRPr sz="8000">
                <a:latin typeface="Arial Narrow"/>
                <a:ea typeface="Arial Narrow"/>
                <a:cs typeface="Arial Narrow"/>
                <a:sym typeface="Arial Narrow"/>
              </a:defRPr>
            </a:pPr>
            <a:r>
              <a:t> "be evaluated before 6 years of age, </a:t>
            </a:r>
            <a:br/>
            <a:r>
              <a:t>then again at 11 and 15.“</a:t>
            </a:r>
          </a:p>
        </p:txBody>
      </p:sp>
    </p:spTree>
  </p:cSld>
  <p:clrMapOvr>
    <a:masterClrMapping/>
  </p:clrMapOvr>
  <p:transition xmlns:p14="http://schemas.microsoft.com/office/powerpoint/2010/main" spd="med" advClick="1"/>
</p:sld>
</file>

<file path=ppt/slides/slide47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08" name="1972:…"/>
          <p:cNvSpPr txBox="1"/>
          <p:nvPr>
            <p:ph type="title"/>
          </p:nvPr>
        </p:nvSpPr>
        <p:spPr>
          <a:xfrm>
            <a:off x="218870" y="357187"/>
            <a:ext cx="24061230" cy="13001626"/>
          </a:xfrm>
          <a:prstGeom prst="rect">
            <a:avLst/>
          </a:prstGeom>
        </p:spPr>
        <p:txBody>
          <a:bodyPr/>
          <a:lstStyle/>
          <a:p>
            <a:pPr marL="964406" indent="-1307306" defTabSz="1285875">
              <a:spcBef>
                <a:spcPts val="6700"/>
              </a:spcBef>
              <a:defRPr b="1" sz="10600">
                <a:latin typeface="Arial Narrow"/>
                <a:ea typeface="Arial Narrow"/>
                <a:cs typeface="Arial Narrow"/>
                <a:sym typeface="Arial Narrow"/>
              </a:defRPr>
            </a:pPr>
            <a:r>
              <a:t>1972:</a:t>
            </a:r>
          </a:p>
          <a:p>
            <a:pPr marL="964406" indent="-1307306" defTabSz="1285875">
              <a:spcBef>
                <a:spcPts val="6700"/>
              </a:spcBef>
              <a:defRPr sz="7400">
                <a:solidFill>
                  <a:srgbClr val="FFD479"/>
                </a:solidFill>
                <a:latin typeface="Arial Narrow"/>
                <a:ea typeface="Arial Narrow"/>
                <a:cs typeface="Arial Narrow"/>
                <a:sym typeface="Arial Narrow"/>
              </a:defRPr>
            </a:pPr>
            <a:r>
              <a:t>Dr. Chester M. Pierce, Professor of Education at Harvard, </a:t>
            </a:r>
            <a:br/>
            <a:r>
              <a:t>addressing the Association for Childhood Education International </a:t>
            </a:r>
            <a:br/>
            <a:r>
              <a:t>in April, 1972, proclaimed:  </a:t>
            </a:r>
            <a:endParaRPr b="1">
              <a:solidFill>
                <a:srgbClr val="FFC000"/>
              </a:solidFill>
              <a:latin typeface="Gill Sans"/>
              <a:ea typeface="Gill Sans"/>
              <a:cs typeface="Gill Sans"/>
              <a:sym typeface="Gill Sans"/>
            </a:endParaRPr>
          </a:p>
        </p:txBody>
      </p:sp>
    </p:spTree>
  </p:cSld>
  <p:clrMapOvr>
    <a:masterClrMapping/>
  </p:clrMapOvr>
  <p:transition xmlns:p14="http://schemas.microsoft.com/office/powerpoint/2010/main" spd="med" advClick="1"/>
</p:sld>
</file>

<file path=ppt/slides/slide47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10" name="Dr. Chester M. Pierce:…"/>
          <p:cNvSpPr txBox="1"/>
          <p:nvPr>
            <p:ph type="title"/>
          </p:nvPr>
        </p:nvSpPr>
        <p:spPr>
          <a:xfrm>
            <a:off x="294400" y="357187"/>
            <a:ext cx="23795200" cy="13213892"/>
          </a:xfrm>
          <a:prstGeom prst="rect">
            <a:avLst/>
          </a:prstGeom>
        </p:spPr>
        <p:txBody>
          <a:bodyPr/>
          <a:lstStyle/>
          <a:p>
            <a:pPr marL="964406" indent="-1307306" defTabSz="1285875">
              <a:spcBef>
                <a:spcPts val="6700"/>
              </a:spcBef>
              <a:defRPr sz="7500">
                <a:solidFill>
                  <a:srgbClr val="FFD479"/>
                </a:solidFill>
                <a:latin typeface="Arial Narrow"/>
                <a:ea typeface="Arial Narrow"/>
                <a:cs typeface="Arial Narrow"/>
                <a:sym typeface="Arial Narrow"/>
              </a:defRPr>
            </a:pPr>
            <a:r>
              <a:t>Dr. Chester M. Pierce:</a:t>
            </a:r>
          </a:p>
          <a:p>
            <a:pPr marL="964406" indent="-1307306" defTabSz="1285875">
              <a:spcBef>
                <a:spcPts val="6700"/>
              </a:spcBef>
              <a:defRPr sz="7500">
                <a:latin typeface="Arial Narrow"/>
                <a:ea typeface="Arial Narrow"/>
                <a:cs typeface="Arial Narrow"/>
                <a:sym typeface="Arial Narrow"/>
              </a:defRPr>
            </a:pPr>
            <a:r>
              <a:t>Every child who enters school at the age of five is mentally ill because he enters school with an allegiance toward our elected officials, our founding fathers, our institutions, the preservation of this form of government that we have, patriotism, nationalism, sovereignty. All this proves that the children are sick, because a truly well individual is one who has rejected all of those things, and is what I would call the true international child of the future.</a:t>
            </a:r>
          </a:p>
        </p:txBody>
      </p:sp>
    </p:spTree>
  </p:cSld>
  <p:clrMapOvr>
    <a:masterClrMapping/>
  </p:clrMapOvr>
  <p:transition xmlns:p14="http://schemas.microsoft.com/office/powerpoint/2010/main" spd="med" advClick="1"/>
</p:sld>
</file>

<file path=ppt/slides/slide47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12" name="1984:"/>
          <p:cNvSpPr txBox="1"/>
          <p:nvPr>
            <p:ph type="title"/>
          </p:nvPr>
        </p:nvSpPr>
        <p:spPr>
          <a:xfrm>
            <a:off x="184081" y="357187"/>
            <a:ext cx="24015838" cy="13001626"/>
          </a:xfrm>
          <a:prstGeom prst="rect">
            <a:avLst/>
          </a:prstGeom>
        </p:spPr>
        <p:txBody>
          <a:bodyPr/>
          <a:lstStyle/>
          <a:p>
            <a:pPr/>
            <a:r>
              <a:t>1984:</a:t>
            </a:r>
          </a:p>
          <a:p>
            <a:pPr/>
          </a:p>
          <a:p>
            <a:pPr/>
          </a:p>
          <a:p>
            <a:pPr/>
          </a:p>
          <a:p>
            <a:pPr/>
          </a:p>
          <a:p>
            <a:pPr/>
          </a:p>
        </p:txBody>
      </p:sp>
      <p:pic>
        <p:nvPicPr>
          <p:cNvPr id="1313" name="Charlotte Iserbyt.jpg" descr="Charlotte Iserbyt.jpg"/>
          <p:cNvPicPr>
            <a:picLocks noChangeAspect="1"/>
          </p:cNvPicPr>
          <p:nvPr/>
        </p:nvPicPr>
        <p:blipFill>
          <a:blip r:embed="rId2">
            <a:extLst/>
          </a:blip>
          <a:stretch>
            <a:fillRect/>
          </a:stretch>
        </p:blipFill>
        <p:spPr>
          <a:xfrm>
            <a:off x="4286250" y="3057525"/>
            <a:ext cx="15811500" cy="2616201"/>
          </a:xfrm>
          <a:prstGeom prst="rect">
            <a:avLst/>
          </a:prstGeom>
          <a:ln w="12700">
            <a:miter lim="400000"/>
          </a:ln>
        </p:spPr>
      </p:pic>
      <p:pic>
        <p:nvPicPr>
          <p:cNvPr id="1314" name="Dustin Houston on computers.jpg" descr="Dustin Houston on computers.jpg"/>
          <p:cNvPicPr>
            <a:picLocks noChangeAspect="1"/>
          </p:cNvPicPr>
          <p:nvPr/>
        </p:nvPicPr>
        <p:blipFill>
          <a:blip r:embed="rId3">
            <a:extLst/>
          </a:blip>
          <a:stretch>
            <a:fillRect/>
          </a:stretch>
        </p:blipFill>
        <p:spPr>
          <a:xfrm>
            <a:off x="1720647" y="6877160"/>
            <a:ext cx="20942706" cy="4992018"/>
          </a:xfrm>
          <a:prstGeom prst="rect">
            <a:avLst/>
          </a:prstGeom>
          <a:ln w="12700">
            <a:miter lim="400000"/>
          </a:ln>
        </p:spPr>
      </p:pic>
    </p:spTree>
  </p:cSld>
  <p:clrMapOvr>
    <a:masterClrMapping/>
  </p:clrMapOvr>
  <p:transition xmlns:p14="http://schemas.microsoft.com/office/powerpoint/2010/main" spd="med" advClick="1"/>
</p:sld>
</file>

<file path=ppt/slides/slide47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16" name="1994:…"/>
          <p:cNvSpPr txBox="1"/>
          <p:nvPr>
            <p:ph type="title"/>
          </p:nvPr>
        </p:nvSpPr>
        <p:spPr>
          <a:xfrm>
            <a:off x="257100" y="357187"/>
            <a:ext cx="23869800" cy="13126828"/>
          </a:xfrm>
          <a:prstGeom prst="rect">
            <a:avLst/>
          </a:prstGeom>
        </p:spPr>
        <p:txBody>
          <a:bodyPr/>
          <a:lstStyle/>
          <a:p>
            <a:pPr marL="887253" indent="-1202721" defTabSz="1183005">
              <a:spcBef>
                <a:spcPts val="6200"/>
              </a:spcBef>
              <a:defRPr sz="7268">
                <a:solidFill>
                  <a:srgbClr val="FFD479"/>
                </a:solidFill>
                <a:latin typeface="Arial Narrow"/>
                <a:ea typeface="Arial Narrow"/>
                <a:cs typeface="Arial Narrow"/>
                <a:sym typeface="Arial Narrow"/>
              </a:defRPr>
            </a:pPr>
          </a:p>
          <a:p>
            <a:pPr marL="887253" indent="-1202721" defTabSz="1183005">
              <a:spcBef>
                <a:spcPts val="6200"/>
              </a:spcBef>
              <a:defRPr b="1" sz="9752">
                <a:latin typeface="Arial Narrow"/>
                <a:ea typeface="Arial Narrow"/>
                <a:cs typeface="Arial Narrow"/>
                <a:sym typeface="Arial Narrow"/>
              </a:defRPr>
            </a:pPr>
            <a:r>
              <a:t>1994:</a:t>
            </a:r>
          </a:p>
          <a:p>
            <a:pPr marL="887253" indent="-1202721" defTabSz="1183005">
              <a:spcBef>
                <a:spcPts val="6200"/>
              </a:spcBef>
              <a:defRPr sz="7268">
                <a:solidFill>
                  <a:srgbClr val="FFD479"/>
                </a:solidFill>
                <a:latin typeface="Arial Narrow"/>
                <a:ea typeface="Arial Narrow"/>
                <a:cs typeface="Arial Narrow"/>
                <a:sym typeface="Arial Narrow"/>
              </a:defRPr>
            </a:pPr>
            <a:r>
              <a:t>In 1994, The Institute of Electrical and Electronic Engineers Published a Summary of the Abuses Occurring From Data Collection</a:t>
            </a:r>
          </a:p>
          <a:p>
            <a:pPr marL="887253" indent="-1202721" defTabSz="1183005">
              <a:spcBef>
                <a:spcPts val="6200"/>
              </a:spcBef>
              <a:defRPr sz="6072">
                <a:latin typeface="Gill Sans"/>
                <a:ea typeface="Gill Sans"/>
                <a:cs typeface="Gill Sans"/>
                <a:sym typeface="Gill Sans"/>
              </a:defRPr>
            </a:pPr>
            <a:r>
              <a:rPr sz="7268">
                <a:latin typeface="Arial Narrow"/>
                <a:ea typeface="Arial Narrow"/>
                <a:cs typeface="Arial Narrow"/>
                <a:sym typeface="Arial Narrow"/>
              </a:rPr>
              <a:t>1. The collecting of psychological, medical, sociological data on students and their families without their knowledge or consent via the NAEP, the National Assessment of </a:t>
            </a:r>
            <a:br>
              <a:rPr sz="7268">
                <a:latin typeface="Arial Narrow"/>
                <a:ea typeface="Arial Narrow"/>
                <a:cs typeface="Arial Narrow"/>
                <a:sym typeface="Arial Narrow"/>
              </a:rPr>
            </a:br>
            <a:r>
              <a:rPr sz="7268">
                <a:latin typeface="Arial Narrow"/>
                <a:ea typeface="Arial Narrow"/>
                <a:cs typeface="Arial Narrow"/>
                <a:sym typeface="Arial Narrow"/>
              </a:rPr>
              <a:t>Educational Progress.</a:t>
            </a:r>
            <a:br/>
            <a:br/>
          </a:p>
        </p:txBody>
      </p:sp>
    </p:spTree>
  </p:cSld>
  <p:clrMapOvr>
    <a:masterClrMapping/>
  </p:clrMapOvr>
  <p:transition xmlns:p14="http://schemas.microsoft.com/office/powerpoint/2010/main" spd="med" advClick="1"/>
</p:sld>
</file>

<file path=ppt/slides/slide47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18" name="2. The &quot;going on line&quot; of the education supercomputer, the Elementary and Secondary Integrated Data System in 1989. This system linked the U.S. Department of Education with all 50 state education departments."/>
          <p:cNvSpPr txBox="1"/>
          <p:nvPr>
            <p:ph type="title"/>
          </p:nvPr>
        </p:nvSpPr>
        <p:spPr>
          <a:xfrm>
            <a:off x="308074" y="357187"/>
            <a:ext cx="23767852" cy="13001626"/>
          </a:xfrm>
          <a:prstGeom prst="rect">
            <a:avLst/>
          </a:prstGeom>
        </p:spPr>
        <p:txBody>
          <a:bodyPr/>
          <a:lstStyle>
            <a:lvl1pPr marL="964406" indent="-1307306" defTabSz="1285875">
              <a:spcBef>
                <a:spcPts val="6700"/>
              </a:spcBef>
              <a:defRPr sz="7900">
                <a:latin typeface="Arial Narrow"/>
                <a:ea typeface="Arial Narrow"/>
                <a:cs typeface="Arial Narrow"/>
                <a:sym typeface="Arial Narrow"/>
              </a:defRPr>
            </a:lvl1pPr>
          </a:lstStyle>
          <a:p>
            <a:pPr/>
            <a:r>
              <a:t>2. The "going on line" of the education supercomputer, the Elementary and Secondary Integrated Data System in 1989. This system linked the U.S. Department of Education with all 50 state education departments.</a:t>
            </a:r>
          </a:p>
        </p:txBody>
      </p:sp>
    </p:spTree>
  </p:cSld>
  <p:clrMapOvr>
    <a:masterClrMapping/>
  </p:clrMapOvr>
  <p:transition xmlns:p14="http://schemas.microsoft.com/office/powerpoint/2010/main" spd="med" advClick="1"/>
</p:sld>
</file>

<file path=ppt/slides/slide4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6" name="The men who make the blueprints know exactly…"/>
          <p:cNvSpPr txBox="1"/>
          <p:nvPr>
            <p:ph type="title"/>
          </p:nvPr>
        </p:nvSpPr>
        <p:spPr>
          <a:xfrm>
            <a:off x="258871" y="357187"/>
            <a:ext cx="23698759" cy="13001626"/>
          </a:xfrm>
          <a:prstGeom prst="rect">
            <a:avLst/>
          </a:prstGeom>
        </p:spPr>
        <p:txBody>
          <a:bodyPr/>
          <a:lstStyle/>
          <a:p>
            <a:pPr>
              <a:defRPr sz="9000">
                <a:latin typeface="Arial Narrow"/>
                <a:ea typeface="Arial Narrow"/>
                <a:cs typeface="Arial Narrow"/>
                <a:sym typeface="Arial Narrow"/>
              </a:defRPr>
            </a:pPr>
            <a:r>
              <a:t>The men who make the blueprints know exactly </a:t>
            </a:r>
          </a:p>
          <a:p>
            <a:pPr>
              <a:defRPr sz="9000">
                <a:latin typeface="Arial Narrow"/>
                <a:ea typeface="Arial Narrow"/>
                <a:cs typeface="Arial Narrow"/>
                <a:sym typeface="Arial Narrow"/>
              </a:defRPr>
            </a:pPr>
            <a:r>
              <a:t>what the final product is to be…this assembly line revolution is like a time bomb…It is ready to go off, </a:t>
            </a:r>
          </a:p>
          <a:p>
            <a:pPr>
              <a:defRPr sz="9000">
                <a:latin typeface="Arial Narrow"/>
                <a:ea typeface="Arial Narrow"/>
                <a:cs typeface="Arial Narrow"/>
                <a:sym typeface="Arial Narrow"/>
              </a:defRPr>
            </a:pPr>
            <a:r>
              <a:t>but it is not going to be set off until the time is ripe, </a:t>
            </a:r>
          </a:p>
          <a:p>
            <a:pPr>
              <a:defRPr sz="9000">
                <a:latin typeface="Arial Narrow"/>
                <a:ea typeface="Arial Narrow"/>
                <a:cs typeface="Arial Narrow"/>
                <a:sym typeface="Arial Narrow"/>
              </a:defRPr>
            </a:pPr>
            <a:r>
              <a:t>until a switch is pulled. The switch is not be be pulled until the American people </a:t>
            </a:r>
            <a:r>
              <a:rPr>
                <a:solidFill>
                  <a:srgbClr val="FFD479"/>
                </a:solidFill>
              </a:rPr>
              <a:t>are conditioned</a:t>
            </a:r>
            <a:r>
              <a:t>, </a:t>
            </a:r>
          </a:p>
          <a:p>
            <a:pPr>
              <a:defRPr sz="9000">
                <a:latin typeface="Arial Narrow"/>
                <a:ea typeface="Arial Narrow"/>
                <a:cs typeface="Arial Narrow"/>
                <a:sym typeface="Arial Narrow"/>
              </a:defRPr>
            </a:pPr>
            <a:r>
              <a:t>or convinced that resistance is hopeless.</a:t>
            </a:r>
          </a:p>
        </p:txBody>
      </p:sp>
    </p:spTree>
  </p:cSld>
  <p:clrMapOvr>
    <a:masterClrMapping/>
  </p:clrMapOvr>
  <p:transition xmlns:p14="http://schemas.microsoft.com/office/powerpoint/2010/main" spd="med" advClick="1"/>
</p:sld>
</file>

<file path=ppt/slides/slide48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20" name="3. Promoting the above under the rubric of &quot;educational restructuring&quot; under names like Outcome-Based Education while withholding from the public the nature and extent of the data collection."/>
          <p:cNvSpPr txBox="1"/>
          <p:nvPr>
            <p:ph type="title"/>
          </p:nvPr>
        </p:nvSpPr>
        <p:spPr>
          <a:xfrm>
            <a:off x="176826" y="357187"/>
            <a:ext cx="23880497" cy="13215845"/>
          </a:xfrm>
          <a:prstGeom prst="rect">
            <a:avLst/>
          </a:prstGeom>
        </p:spPr>
        <p:txBody>
          <a:bodyPr/>
          <a:lstStyle>
            <a:lvl1pPr marL="964406" indent="-1307306" defTabSz="1285875">
              <a:spcBef>
                <a:spcPts val="6700"/>
              </a:spcBef>
              <a:defRPr sz="7900">
                <a:latin typeface="Arial Narrow"/>
                <a:ea typeface="Arial Narrow"/>
                <a:cs typeface="Arial Narrow"/>
                <a:sym typeface="Arial Narrow"/>
              </a:defRPr>
            </a:lvl1pPr>
          </a:lstStyle>
          <a:p>
            <a:pPr/>
            <a:r>
              <a:t>3. Promoting the above under the rubric of "educational restructuring" under names like Outcome-Based Education while withholding from the public the nature and extent of the data collection.</a:t>
            </a:r>
          </a:p>
        </p:txBody>
      </p:sp>
    </p:spTree>
  </p:cSld>
  <p:clrMapOvr>
    <a:masterClrMapping/>
  </p:clrMapOvr>
  <p:transition xmlns:p14="http://schemas.microsoft.com/office/powerpoint/2010/main" spd="med" advClick="1"/>
</p:sld>
</file>

<file path=ppt/slides/slide48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22" name="1999:…"/>
          <p:cNvSpPr txBox="1"/>
          <p:nvPr>
            <p:ph type="title"/>
          </p:nvPr>
        </p:nvSpPr>
        <p:spPr>
          <a:xfrm>
            <a:off x="254403" y="357187"/>
            <a:ext cx="23875194" cy="13001626"/>
          </a:xfrm>
          <a:prstGeom prst="rect">
            <a:avLst/>
          </a:prstGeom>
        </p:spPr>
        <p:txBody>
          <a:bodyPr/>
          <a:lstStyle/>
          <a:p>
            <a:pPr marL="578643" indent="-784383" defTabSz="771525">
              <a:spcBef>
                <a:spcPts val="4000"/>
              </a:spcBef>
              <a:defRPr b="1" sz="7980">
                <a:latin typeface="Arial Narrow"/>
                <a:ea typeface="Arial Narrow"/>
                <a:cs typeface="Arial Narrow"/>
                <a:sym typeface="Arial Narrow"/>
              </a:defRPr>
            </a:pPr>
            <a:r>
              <a:t>1999:</a:t>
            </a:r>
          </a:p>
          <a:p>
            <a:pPr marL="578643" indent="-784383" defTabSz="771525">
              <a:spcBef>
                <a:spcPts val="4000"/>
              </a:spcBef>
              <a:defRPr sz="6000">
                <a:solidFill>
                  <a:srgbClr val="FFD479"/>
                </a:solidFill>
                <a:latin typeface="Arial Narrow"/>
                <a:ea typeface="Arial Narrow"/>
                <a:cs typeface="Arial Narrow"/>
                <a:sym typeface="Arial Narrow"/>
              </a:defRPr>
            </a:pPr>
            <a:r>
              <a:t>Phyllis Schlafly’s 1999, article in </a:t>
            </a:r>
            <a:r>
              <a:rPr i="1"/>
              <a:t>Education Reporter</a:t>
            </a:r>
            <a:r>
              <a:t> </a:t>
            </a:r>
            <a:br/>
            <a:r>
              <a:t>offered an update on the progress of tracking students: </a:t>
            </a:r>
          </a:p>
          <a:p>
            <a:pPr marL="578643" indent="-784383" defTabSz="771525">
              <a:spcBef>
                <a:spcPts val="4000"/>
              </a:spcBef>
              <a:defRPr sz="3360">
                <a:latin typeface="Gill Sans"/>
                <a:ea typeface="Gill Sans"/>
                <a:cs typeface="Gill Sans"/>
                <a:sym typeface="Gill Sans"/>
              </a:defRPr>
            </a:pPr>
            <a:r>
              <a:rPr sz="6000"/>
              <a:t>The Massachusetts Department of Education (DOE) will begin issuing ID numbers to about one million public school children this fall through a computerized tracking system called the Student Information Management System (SIMS). The system will require school districts to provide at least 35 bits of information on each student, including scores on the Massachusetts Comprehensive Assessment System (MCAS) tests, career plans, race, and other personal data.</a:t>
            </a:r>
            <a:br/>
          </a:p>
          <a:p>
            <a:pPr marL="578643" indent="-784383" defTabSz="771525">
              <a:spcBef>
                <a:spcPts val="4000"/>
              </a:spcBef>
              <a:defRPr sz="4500">
                <a:solidFill>
                  <a:srgbClr val="FFD479"/>
                </a:solidFill>
                <a:latin typeface="Arial Narrow"/>
                <a:ea typeface="Arial Narrow"/>
                <a:cs typeface="Arial Narrow"/>
                <a:sym typeface="Arial Narrow"/>
              </a:defRPr>
            </a:pPr>
            <a:endParaRPr b="1" sz="3960">
              <a:solidFill>
                <a:srgbClr val="FFC000"/>
              </a:solidFill>
              <a:latin typeface="Gill Sans"/>
              <a:ea typeface="Gill Sans"/>
              <a:cs typeface="Gill Sans"/>
              <a:sym typeface="Gill Sans"/>
            </a:endParaRPr>
          </a:p>
        </p:txBody>
      </p:sp>
    </p:spTree>
  </p:cSld>
  <p:clrMapOvr>
    <a:masterClrMapping/>
  </p:clrMapOvr>
  <p:transition xmlns:p14="http://schemas.microsoft.com/office/powerpoint/2010/main" spd="med" advClick="1"/>
</p:sld>
</file>

<file path=ppt/slides/slide48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24" name="The Massachusetts Department of Education's own handbook points out that SIMS data may be shared with other state or local agencies without consent, and that it will be possible for federal agencies to subpoena the state for information."/>
          <p:cNvSpPr txBox="1"/>
          <p:nvPr>
            <p:ph type="title"/>
          </p:nvPr>
        </p:nvSpPr>
        <p:spPr>
          <a:xfrm>
            <a:off x="216916" y="357187"/>
            <a:ext cx="23856778" cy="13001626"/>
          </a:xfrm>
          <a:prstGeom prst="rect">
            <a:avLst/>
          </a:prstGeom>
        </p:spPr>
        <p:txBody>
          <a:bodyPr/>
          <a:lstStyle/>
          <a:p>
            <a:pPr marL="964406" indent="-1307306" defTabSz="1285875">
              <a:spcBef>
                <a:spcPts val="6700"/>
              </a:spcBef>
              <a:defRPr sz="6600">
                <a:latin typeface="Gill Sans"/>
                <a:ea typeface="Gill Sans"/>
                <a:cs typeface="Gill Sans"/>
                <a:sym typeface="Gill Sans"/>
              </a:defRPr>
            </a:pPr>
            <a:r>
              <a:rPr sz="7500">
                <a:latin typeface="Arial Narrow"/>
                <a:ea typeface="Arial Narrow"/>
                <a:cs typeface="Arial Narrow"/>
                <a:sym typeface="Arial Narrow"/>
              </a:rPr>
              <a:t>The Massachusetts Department of Education's own handbook points out that SIMS data may be shared with other state or local agencies without consent, and that it will be possible for federal agencies to subpoena the state for information.</a:t>
            </a:r>
            <a:br/>
          </a:p>
        </p:txBody>
      </p:sp>
    </p:spTree>
  </p:cSld>
  <p:clrMapOvr>
    <a:masterClrMapping/>
  </p:clrMapOvr>
  <p:transition xmlns:p14="http://schemas.microsoft.com/office/powerpoint/2010/main" spd="med" advClick="1"/>
</p:sld>
</file>

<file path=ppt/slides/slide48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26" name="Massachusetts officials point out that their state is not the only one introducing such a system. &quot;About 20-25 other states have implemented or are developing similar systems.&quot;"/>
          <p:cNvSpPr txBox="1"/>
          <p:nvPr>
            <p:ph type="title"/>
          </p:nvPr>
        </p:nvSpPr>
        <p:spPr>
          <a:xfrm>
            <a:off x="326305" y="357187"/>
            <a:ext cx="23731390" cy="12896608"/>
          </a:xfrm>
          <a:prstGeom prst="rect">
            <a:avLst/>
          </a:prstGeom>
        </p:spPr>
        <p:txBody>
          <a:bodyPr/>
          <a:lstStyle>
            <a:lvl1pPr marL="964406" indent="-1307306" defTabSz="1285875">
              <a:spcBef>
                <a:spcPts val="6700"/>
              </a:spcBef>
              <a:defRPr sz="7500">
                <a:latin typeface="Arial Narrow"/>
                <a:ea typeface="Arial Narrow"/>
                <a:cs typeface="Arial Narrow"/>
                <a:sym typeface="Arial Narrow"/>
              </a:defRPr>
            </a:lvl1pPr>
          </a:lstStyle>
          <a:p>
            <a:pPr/>
            <a:r>
              <a:t>Massachusetts officials point out that their state is not the only one introducing such a system. "About 20-25 other states have implemented or are developing similar systems." </a:t>
            </a:r>
          </a:p>
        </p:txBody>
      </p:sp>
    </p:spTree>
  </p:cSld>
  <p:clrMapOvr>
    <a:masterClrMapping/>
  </p:clrMapOvr>
  <p:transition xmlns:p14="http://schemas.microsoft.com/office/powerpoint/2010/main" spd="med" advClick="1"/>
</p:sld>
</file>

<file path=ppt/slides/slide48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28" name="May 17, 2019:"/>
          <p:cNvSpPr txBox="1"/>
          <p:nvPr>
            <p:ph type="title"/>
          </p:nvPr>
        </p:nvSpPr>
        <p:spPr>
          <a:xfrm>
            <a:off x="259612" y="357187"/>
            <a:ext cx="23864776" cy="13001626"/>
          </a:xfrm>
          <a:prstGeom prst="rect">
            <a:avLst/>
          </a:prstGeom>
        </p:spPr>
        <p:txBody>
          <a:bodyPr/>
          <a:lstStyle/>
          <a:p>
            <a:pPr>
              <a:defRPr>
                <a:latin typeface="Arial Narrow"/>
                <a:ea typeface="Arial Narrow"/>
                <a:cs typeface="Arial Narrow"/>
                <a:sym typeface="Arial Narrow"/>
              </a:defRPr>
            </a:pPr>
            <a:r>
              <a:t>May 17, 2019:</a:t>
            </a:r>
          </a:p>
          <a:p>
            <a:pPr>
              <a:defRPr>
                <a:latin typeface="Arial Narrow"/>
                <a:ea typeface="Arial Narrow"/>
                <a:cs typeface="Arial Narrow"/>
                <a:sym typeface="Arial Narrow"/>
              </a:defRPr>
            </a:pPr>
          </a:p>
          <a:p>
            <a:pPr>
              <a:defRPr>
                <a:latin typeface="Arial Narrow"/>
                <a:ea typeface="Arial Narrow"/>
                <a:cs typeface="Arial Narrow"/>
                <a:sym typeface="Arial Narrow"/>
              </a:defRPr>
            </a:pPr>
          </a:p>
          <a:p>
            <a:pPr>
              <a:defRPr>
                <a:latin typeface="Arial Narrow"/>
                <a:ea typeface="Arial Narrow"/>
                <a:cs typeface="Arial Narrow"/>
                <a:sym typeface="Arial Narrow"/>
              </a:defRPr>
            </a:pPr>
          </a:p>
          <a:p>
            <a:pPr>
              <a:defRPr>
                <a:latin typeface="Arial Narrow"/>
                <a:ea typeface="Arial Narrow"/>
                <a:cs typeface="Arial Narrow"/>
                <a:sym typeface="Arial Narrow"/>
              </a:defRPr>
            </a:pPr>
          </a:p>
          <a:p>
            <a:pPr>
              <a:defRPr>
                <a:latin typeface="Arial Narrow"/>
                <a:ea typeface="Arial Narrow"/>
                <a:cs typeface="Arial Narrow"/>
                <a:sym typeface="Arial Narrow"/>
              </a:defRPr>
            </a:pPr>
          </a:p>
        </p:txBody>
      </p:sp>
      <p:pic>
        <p:nvPicPr>
          <p:cNvPr id="1329" name="SAT#1.jpg" descr="SAT#1.jpg"/>
          <p:cNvPicPr>
            <a:picLocks noChangeAspect="1"/>
          </p:cNvPicPr>
          <p:nvPr/>
        </p:nvPicPr>
        <p:blipFill>
          <a:blip r:embed="rId2">
            <a:extLst/>
          </a:blip>
          <a:stretch>
            <a:fillRect/>
          </a:stretch>
        </p:blipFill>
        <p:spPr>
          <a:xfrm>
            <a:off x="2309812" y="4098925"/>
            <a:ext cx="20320816" cy="4678514"/>
          </a:xfrm>
          <a:prstGeom prst="rect">
            <a:avLst/>
          </a:prstGeom>
          <a:ln w="12700">
            <a:miter lim="400000"/>
          </a:ln>
        </p:spPr>
      </p:pic>
    </p:spTree>
  </p:cSld>
  <p:clrMapOvr>
    <a:masterClrMapping/>
  </p:clrMapOvr>
  <p:transition xmlns:p14="http://schemas.microsoft.com/office/powerpoint/2010/main" spd="med" advClick="1"/>
</p:sld>
</file>

<file path=ppt/slides/slide48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31" name="Double-click to edit"/>
          <p:cNvSpPr txBox="1"/>
          <p:nvPr>
            <p:ph type="title"/>
          </p:nvPr>
        </p:nvSpPr>
        <p:spPr>
          <a:xfrm>
            <a:off x="167803" y="357187"/>
            <a:ext cx="24048394" cy="13123014"/>
          </a:xfrm>
          <a:prstGeom prst="rect">
            <a:avLst/>
          </a:prstGeom>
        </p:spPr>
        <p:txBody>
          <a:bodyPr/>
          <a:lstStyle/>
          <a:p>
            <a:pPr/>
          </a:p>
        </p:txBody>
      </p:sp>
      <p:pic>
        <p:nvPicPr>
          <p:cNvPr id="1332" name="SAT#2.jpg" descr="SAT#2.jpg"/>
          <p:cNvPicPr>
            <a:picLocks noChangeAspect="1"/>
          </p:cNvPicPr>
          <p:nvPr/>
        </p:nvPicPr>
        <p:blipFill>
          <a:blip r:embed="rId2">
            <a:extLst/>
          </a:blip>
          <a:stretch>
            <a:fillRect/>
          </a:stretch>
        </p:blipFill>
        <p:spPr>
          <a:xfrm>
            <a:off x="2747061" y="2967037"/>
            <a:ext cx="18889878" cy="6469849"/>
          </a:xfrm>
          <a:prstGeom prst="rect">
            <a:avLst/>
          </a:prstGeom>
          <a:ln w="12700">
            <a:miter lim="400000"/>
          </a:ln>
        </p:spPr>
      </p:pic>
    </p:spTree>
  </p:cSld>
  <p:clrMapOvr>
    <a:masterClrMapping/>
  </p:clrMapOvr>
  <p:transition xmlns:p14="http://schemas.microsoft.com/office/powerpoint/2010/main" spd="med" advClick="1"/>
</p:sld>
</file>

<file path=ppt/slides/slide48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34" name="Double-click to edit"/>
          <p:cNvSpPr txBox="1"/>
          <p:nvPr>
            <p:ph type="title"/>
          </p:nvPr>
        </p:nvSpPr>
        <p:spPr>
          <a:xfrm>
            <a:off x="451972" y="357187"/>
            <a:ext cx="23480056" cy="13001626"/>
          </a:xfrm>
          <a:prstGeom prst="rect">
            <a:avLst/>
          </a:prstGeom>
        </p:spPr>
        <p:txBody>
          <a:bodyPr/>
          <a:lstStyle/>
          <a:p>
            <a:pPr/>
          </a:p>
          <a:p>
            <a:pPr/>
          </a:p>
          <a:p>
            <a:pPr/>
          </a:p>
          <a:p>
            <a:pPr/>
          </a:p>
          <a:p>
            <a:pPr/>
          </a:p>
        </p:txBody>
      </p:sp>
      <p:pic>
        <p:nvPicPr>
          <p:cNvPr id="1335" name="SAT#3.jpg" descr="SAT#3.jpg"/>
          <p:cNvPicPr>
            <a:picLocks noChangeAspect="1"/>
          </p:cNvPicPr>
          <p:nvPr/>
        </p:nvPicPr>
        <p:blipFill>
          <a:blip r:embed="rId2">
            <a:extLst/>
          </a:blip>
          <a:stretch>
            <a:fillRect/>
          </a:stretch>
        </p:blipFill>
        <p:spPr>
          <a:xfrm>
            <a:off x="3011487" y="3094037"/>
            <a:ext cx="18892654" cy="6607123"/>
          </a:xfrm>
          <a:prstGeom prst="rect">
            <a:avLst/>
          </a:prstGeom>
          <a:ln w="12700">
            <a:miter lim="400000"/>
          </a:ln>
        </p:spPr>
      </p:pic>
    </p:spTree>
  </p:cSld>
  <p:clrMapOvr>
    <a:masterClrMapping/>
  </p:clrMapOvr>
  <p:transition xmlns:p14="http://schemas.microsoft.com/office/powerpoint/2010/main" spd="med" advClick="1"/>
</p:sld>
</file>

<file path=ppt/slides/slide48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37" name="Double-click to edit"/>
          <p:cNvSpPr txBox="1"/>
          <p:nvPr>
            <p:ph type="title"/>
          </p:nvPr>
        </p:nvSpPr>
        <p:spPr>
          <a:xfrm>
            <a:off x="272820" y="357187"/>
            <a:ext cx="23687764" cy="13001626"/>
          </a:xfrm>
          <a:prstGeom prst="rect">
            <a:avLst/>
          </a:prstGeom>
        </p:spPr>
        <p:txBody>
          <a:bodyPr/>
          <a:lstStyle/>
          <a:p>
            <a:pPr defTabSz="755808">
              <a:defRPr sz="10304"/>
            </a:pPr>
          </a:p>
          <a:p>
            <a:pPr defTabSz="755808">
              <a:defRPr sz="10304"/>
            </a:pPr>
          </a:p>
          <a:p>
            <a:pPr defTabSz="755808">
              <a:defRPr sz="10304"/>
            </a:pPr>
          </a:p>
          <a:p>
            <a:pPr defTabSz="755808">
              <a:defRPr sz="10304"/>
            </a:pPr>
          </a:p>
          <a:p>
            <a:pPr defTabSz="755808">
              <a:defRPr sz="10304"/>
            </a:pPr>
          </a:p>
          <a:p>
            <a:pPr defTabSz="755808">
              <a:defRPr sz="10304"/>
            </a:pPr>
          </a:p>
          <a:p>
            <a:pPr defTabSz="755808">
              <a:defRPr sz="10304"/>
            </a:pPr>
          </a:p>
        </p:txBody>
      </p:sp>
      <p:pic>
        <p:nvPicPr>
          <p:cNvPr id="1338" name="SAT#5.jpg" descr="SAT#5.jpg"/>
          <p:cNvPicPr>
            <a:picLocks noChangeAspect="1"/>
          </p:cNvPicPr>
          <p:nvPr/>
        </p:nvPicPr>
        <p:blipFill>
          <a:blip r:embed="rId2">
            <a:extLst/>
          </a:blip>
          <a:stretch>
            <a:fillRect/>
          </a:stretch>
        </p:blipFill>
        <p:spPr>
          <a:xfrm>
            <a:off x="1517650" y="3467100"/>
            <a:ext cx="21715602" cy="3506486"/>
          </a:xfrm>
          <a:prstGeom prst="rect">
            <a:avLst/>
          </a:prstGeom>
          <a:ln w="12700">
            <a:miter lim="400000"/>
          </a:ln>
        </p:spPr>
      </p:pic>
    </p:spTree>
  </p:cSld>
  <p:clrMapOvr>
    <a:masterClrMapping/>
  </p:clrMapOvr>
  <p:transition xmlns:p14="http://schemas.microsoft.com/office/powerpoint/2010/main" spd="med" advClick="1"/>
</p:sld>
</file>

<file path=ppt/slides/slide48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40" name="5. Set up a system of rewards, honor, recognition,…"/>
          <p:cNvSpPr txBox="1"/>
          <p:nvPr>
            <p:ph type="title"/>
          </p:nvPr>
        </p:nvSpPr>
        <p:spPr>
          <a:xfrm>
            <a:off x="307516" y="357187"/>
            <a:ext cx="23444002" cy="13001626"/>
          </a:xfrm>
          <a:prstGeom prst="rect">
            <a:avLst/>
          </a:prstGeom>
        </p:spPr>
        <p:txBody>
          <a:bodyPr/>
          <a:lstStyle/>
          <a:p>
            <a:pPr algn="l">
              <a:defRPr sz="9000">
                <a:solidFill>
                  <a:srgbClr val="FFD479"/>
                </a:solidFill>
                <a:latin typeface="Arial Narrow"/>
                <a:ea typeface="Arial Narrow"/>
                <a:cs typeface="Arial Narrow"/>
                <a:sym typeface="Arial Narrow"/>
              </a:defRPr>
            </a:pPr>
            <a:r>
              <a:t>  5. Set up a system of rewards, honor, recognition, </a:t>
            </a:r>
          </a:p>
          <a:p>
            <a:pPr algn="l">
              <a:defRPr sz="9000">
                <a:solidFill>
                  <a:srgbClr val="FFD479"/>
                </a:solidFill>
                <a:latin typeface="Arial Narrow"/>
                <a:ea typeface="Arial Narrow"/>
                <a:cs typeface="Arial Narrow"/>
                <a:sym typeface="Arial Narrow"/>
              </a:defRPr>
            </a:pPr>
            <a:r>
              <a:t>      &amp; advancement for those who embrace the </a:t>
            </a:r>
          </a:p>
          <a:p>
            <a:pPr algn="l">
              <a:defRPr sz="9000">
                <a:solidFill>
                  <a:srgbClr val="FFD479"/>
                </a:solidFill>
                <a:latin typeface="Arial Narrow"/>
                <a:ea typeface="Arial Narrow"/>
                <a:cs typeface="Arial Narrow"/>
                <a:sym typeface="Arial Narrow"/>
              </a:defRPr>
            </a:pPr>
            <a:r>
              <a:t>      worldview &amp; values of the brainwashing program. </a:t>
            </a:r>
          </a:p>
        </p:txBody>
      </p:sp>
    </p:spTree>
  </p:cSld>
  <p:clrMapOvr>
    <a:masterClrMapping/>
  </p:clrMapOvr>
  <p:transition xmlns:p14="http://schemas.microsoft.com/office/powerpoint/2010/main" spd="med" advClick="1"/>
</p:sld>
</file>

<file path=ppt/slides/slide48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42" name="Double-click to edit"/>
          <p:cNvSpPr txBox="1"/>
          <p:nvPr>
            <p:ph type="title"/>
          </p:nvPr>
        </p:nvSpPr>
        <p:spPr>
          <a:xfrm>
            <a:off x="235613" y="357187"/>
            <a:ext cx="23912774" cy="13001626"/>
          </a:xfrm>
          <a:prstGeom prst="rect">
            <a:avLst/>
          </a:prstGeom>
        </p:spPr>
        <p:txBody>
          <a:bodyPr/>
          <a:lstStyle/>
          <a:p>
            <a:pPr/>
          </a:p>
          <a:p>
            <a:pPr/>
          </a:p>
        </p:txBody>
      </p:sp>
      <p:pic>
        <p:nvPicPr>
          <p:cNvPr id="1343" name="I.D. Card for Jews in Nazi Germany.jpg" descr="I.D. Card for Jews in Nazi Germany.jpg"/>
          <p:cNvPicPr>
            <a:picLocks noChangeAspect="1"/>
          </p:cNvPicPr>
          <p:nvPr/>
        </p:nvPicPr>
        <p:blipFill>
          <a:blip r:embed="rId2">
            <a:extLst/>
          </a:blip>
          <a:stretch>
            <a:fillRect/>
          </a:stretch>
        </p:blipFill>
        <p:spPr>
          <a:xfrm>
            <a:off x="2395537" y="419100"/>
            <a:ext cx="20655649" cy="12180957"/>
          </a:xfrm>
          <a:prstGeom prst="rect">
            <a:avLst/>
          </a:prstGeom>
          <a:ln w="12700">
            <a:miter lim="400000"/>
          </a:ln>
        </p:spPr>
      </p:pic>
    </p:spTree>
  </p:cSld>
  <p:clrMapOvr>
    <a:masterClrMapping/>
  </p:clrMapOvr>
  <p:transition xmlns:p14="http://schemas.microsoft.com/office/powerpoint/2010/main" spd="med" advClick="1"/>
</p:sld>
</file>

<file path=ppt/slides/slide4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8" name="The Parts of a National Killing Machine  When Assembled"/>
          <p:cNvSpPr txBox="1"/>
          <p:nvPr>
            <p:ph type="title"/>
          </p:nvPr>
        </p:nvSpPr>
        <p:spPr>
          <a:xfrm>
            <a:off x="234962" y="357187"/>
            <a:ext cx="23546353" cy="13001626"/>
          </a:xfrm>
          <a:prstGeom prst="rect">
            <a:avLst/>
          </a:prstGeom>
        </p:spPr>
        <p:txBody>
          <a:bodyPr/>
          <a:lstStyle/>
          <a:p>
            <a:pPr>
              <a:defRPr b="1" sz="9000">
                <a:solidFill>
                  <a:srgbClr val="FFD479"/>
                </a:solidFill>
                <a:latin typeface="Arial Narrow"/>
                <a:ea typeface="Arial Narrow"/>
                <a:cs typeface="Arial Narrow"/>
                <a:sym typeface="Arial Narrow"/>
              </a:defRPr>
            </a:pPr>
            <a:r>
              <a:t>The Parts of a National Killing Machine </a:t>
            </a:r>
            <a:br/>
            <a:r>
              <a:t>When Assembled </a:t>
            </a:r>
          </a:p>
        </p:txBody>
      </p:sp>
    </p:spTree>
  </p:cSld>
  <p:clrMapOvr>
    <a:masterClrMapping/>
  </p:clrMapOvr>
  <p:transition xmlns:p14="http://schemas.microsoft.com/office/powerpoint/2010/main" spd="med" advClick="1"/>
</p:sld>
</file>

<file path=ppt/slides/slide49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45" name="Revelation 13:16-17:…"/>
          <p:cNvSpPr txBox="1"/>
          <p:nvPr>
            <p:ph type="title"/>
          </p:nvPr>
        </p:nvSpPr>
        <p:spPr>
          <a:xfrm>
            <a:off x="100458" y="357187"/>
            <a:ext cx="24047185" cy="13263284"/>
          </a:xfrm>
          <a:prstGeom prst="rect">
            <a:avLst/>
          </a:prstGeom>
        </p:spPr>
        <p:txBody>
          <a:bodyPr/>
          <a:lstStyle/>
          <a:p>
            <a:pPr>
              <a:defRPr sz="7500">
                <a:solidFill>
                  <a:srgbClr val="FFD479"/>
                </a:solidFill>
                <a:latin typeface="Arial Narrow"/>
                <a:ea typeface="Arial Narrow"/>
                <a:cs typeface="Arial Narrow"/>
                <a:sym typeface="Arial Narrow"/>
              </a:defRPr>
            </a:pPr>
            <a:r>
              <a:t>Revelation 13:16-17:</a:t>
            </a:r>
          </a:p>
          <a:p>
            <a:pPr/>
          </a:p>
          <a:p>
            <a:pPr>
              <a:defRPr sz="7500">
                <a:latin typeface="Arial Narrow"/>
                <a:ea typeface="Arial Narrow"/>
                <a:cs typeface="Arial Narrow"/>
                <a:sym typeface="Arial Narrow"/>
              </a:defRPr>
            </a:pPr>
            <a:r>
              <a:t>And he causes all, the small and the great, and the rich and the poor, and the free men and the </a:t>
            </a:r>
            <a:r>
              <a:rPr u="sng">
                <a:solidFill>
                  <a:srgbClr val="FFD479"/>
                </a:solidFill>
              </a:rPr>
              <a:t>slaves</a:t>
            </a:r>
            <a:r>
              <a:t>, to be given a mark on their right hand or on their forehead, and he provides that </a:t>
            </a:r>
            <a:r>
              <a:rPr>
                <a:solidFill>
                  <a:srgbClr val="FFD479"/>
                </a:solidFill>
              </a:rPr>
              <a:t>no one will be able to buy or to sell, except the one who has the mark,</a:t>
            </a:r>
            <a:r>
              <a:t> either the name of the beast or the number of his name. </a:t>
            </a:r>
          </a:p>
          <a:p>
            <a:pPr/>
          </a:p>
        </p:txBody>
      </p:sp>
    </p:spTree>
  </p:cSld>
  <p:clrMapOvr>
    <a:masterClrMapping/>
  </p:clrMapOvr>
  <p:transition xmlns:p14="http://schemas.microsoft.com/office/powerpoint/2010/main" spd="med" advClick="1"/>
</p:sld>
</file>

<file path=ppt/slides/slide49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47" name="Double-click to edit"/>
          <p:cNvSpPr txBox="1"/>
          <p:nvPr>
            <p:ph type="title"/>
          </p:nvPr>
        </p:nvSpPr>
        <p:spPr>
          <a:xfrm>
            <a:off x="167617" y="357187"/>
            <a:ext cx="23930820" cy="13001626"/>
          </a:xfrm>
          <a:prstGeom prst="rect">
            <a:avLst/>
          </a:prstGeom>
        </p:spPr>
        <p:txBody>
          <a:bodyPr/>
          <a:lstStyle/>
          <a:p>
            <a:pPr/>
          </a:p>
          <a:p>
            <a:pPr/>
          </a:p>
          <a:p>
            <a:pPr/>
          </a:p>
        </p:txBody>
      </p:sp>
      <p:pic>
        <p:nvPicPr>
          <p:cNvPr id="1348" name="chipped#1.jpg" descr="chipped#1.jpg"/>
          <p:cNvPicPr>
            <a:picLocks noChangeAspect="1"/>
          </p:cNvPicPr>
          <p:nvPr/>
        </p:nvPicPr>
        <p:blipFill>
          <a:blip r:embed="rId2">
            <a:extLst/>
          </a:blip>
          <a:stretch>
            <a:fillRect/>
          </a:stretch>
        </p:blipFill>
        <p:spPr>
          <a:xfrm>
            <a:off x="6242050" y="268287"/>
            <a:ext cx="12262992" cy="12667470"/>
          </a:xfrm>
          <a:prstGeom prst="rect">
            <a:avLst/>
          </a:prstGeom>
          <a:ln w="12700">
            <a:miter lim="400000"/>
          </a:ln>
        </p:spPr>
      </p:pic>
    </p:spTree>
  </p:cSld>
  <p:clrMapOvr>
    <a:masterClrMapping/>
  </p:clrMapOvr>
  <p:transition xmlns:p14="http://schemas.microsoft.com/office/powerpoint/2010/main" spd="med" advClick="1"/>
</p:sld>
</file>

<file path=ppt/slides/slide49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50" name="Official United Nations Agenda 2030 Document"/>
          <p:cNvSpPr txBox="1"/>
          <p:nvPr>
            <p:ph type="title"/>
          </p:nvPr>
        </p:nvSpPr>
        <p:spPr>
          <a:xfrm>
            <a:off x="262216" y="357187"/>
            <a:ext cx="23859568" cy="13209055"/>
          </a:xfrm>
          <a:prstGeom prst="rect">
            <a:avLst/>
          </a:prstGeom>
        </p:spPr>
        <p:txBody>
          <a:bodyPr/>
          <a:lstStyle/>
          <a:p>
            <a:pPr defTabSz="328612">
              <a:defRPr sz="4480"/>
            </a:pPr>
          </a:p>
          <a:p>
            <a:pPr defTabSz="328612">
              <a:defRPr sz="4480"/>
            </a:pPr>
          </a:p>
          <a:p>
            <a:pPr defTabSz="328612">
              <a:defRPr sz="4480"/>
            </a:pPr>
          </a:p>
          <a:p>
            <a:pPr defTabSz="328612">
              <a:defRPr sz="4480"/>
            </a:pPr>
          </a:p>
          <a:p>
            <a:pPr defTabSz="328612">
              <a:defRPr sz="4480"/>
            </a:pPr>
          </a:p>
          <a:p>
            <a:pPr defTabSz="328612">
              <a:defRPr sz="4480"/>
            </a:pPr>
          </a:p>
          <a:p>
            <a:pPr defTabSz="328612">
              <a:defRPr sz="4480"/>
            </a:pPr>
          </a:p>
          <a:p>
            <a:pPr defTabSz="328612">
              <a:defRPr sz="4480"/>
            </a:pPr>
          </a:p>
          <a:p>
            <a:pPr defTabSz="328612">
              <a:defRPr sz="4480"/>
            </a:pPr>
          </a:p>
          <a:p>
            <a:pPr defTabSz="328612">
              <a:defRPr sz="4480"/>
            </a:pPr>
          </a:p>
          <a:p>
            <a:pPr defTabSz="328612">
              <a:defRPr sz="4480"/>
            </a:pPr>
          </a:p>
          <a:p>
            <a:pPr defTabSz="328612">
              <a:defRPr sz="4480"/>
            </a:pPr>
          </a:p>
          <a:p>
            <a:pPr defTabSz="328612">
              <a:defRPr sz="4480"/>
            </a:pPr>
          </a:p>
          <a:p>
            <a:pPr defTabSz="328612">
              <a:defRPr sz="4480"/>
            </a:pPr>
          </a:p>
          <a:p>
            <a:pPr defTabSz="328612">
              <a:defRPr sz="4480"/>
            </a:pPr>
          </a:p>
          <a:p>
            <a:pPr defTabSz="328612">
              <a:defRPr sz="5640"/>
            </a:pPr>
            <a:r>
              <a:t>Official United Nations Agenda 2030 Document </a:t>
            </a:r>
          </a:p>
          <a:p>
            <a:pPr defTabSz="328612">
              <a:defRPr sz="4480"/>
            </a:pPr>
          </a:p>
          <a:p>
            <a:pPr defTabSz="328612">
              <a:defRPr sz="4480"/>
            </a:pPr>
          </a:p>
          <a:p>
            <a:pPr defTabSz="328612">
              <a:defRPr sz="4480"/>
            </a:pPr>
          </a:p>
          <a:p>
            <a:pPr defTabSz="328612">
              <a:defRPr sz="4480"/>
            </a:pPr>
          </a:p>
        </p:txBody>
      </p:sp>
      <p:pic>
        <p:nvPicPr>
          <p:cNvPr id="1351" name="agenda2030#2.jpg" descr="agenda2030#2.jpg"/>
          <p:cNvPicPr>
            <a:picLocks noChangeAspect="1"/>
          </p:cNvPicPr>
          <p:nvPr/>
        </p:nvPicPr>
        <p:blipFill>
          <a:blip r:embed="rId2">
            <a:extLst/>
          </a:blip>
          <a:stretch>
            <a:fillRect/>
          </a:stretch>
        </p:blipFill>
        <p:spPr>
          <a:xfrm>
            <a:off x="-1" y="518543"/>
            <a:ext cx="24384001" cy="10443714"/>
          </a:xfrm>
          <a:prstGeom prst="rect">
            <a:avLst/>
          </a:prstGeom>
          <a:ln w="12700">
            <a:miter lim="400000"/>
          </a:ln>
        </p:spPr>
      </p:pic>
    </p:spTree>
  </p:cSld>
  <p:clrMapOvr>
    <a:masterClrMapping/>
  </p:clrMapOvr>
  <p:transition xmlns:p14="http://schemas.microsoft.com/office/powerpoint/2010/main" spd="med" advClick="1"/>
</p:sld>
</file>

<file path=ppt/slides/slide49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53" name="Double-click to edit"/>
          <p:cNvSpPr txBox="1"/>
          <p:nvPr>
            <p:ph type="title"/>
          </p:nvPr>
        </p:nvSpPr>
        <p:spPr>
          <a:xfrm>
            <a:off x="133852" y="357187"/>
            <a:ext cx="24013884" cy="13165058"/>
          </a:xfrm>
          <a:prstGeom prst="rect">
            <a:avLst/>
          </a:prstGeom>
        </p:spPr>
        <p:txBody>
          <a:bodyPr/>
          <a:lstStyle/>
          <a:p>
            <a:pPr defTabSz="764024">
              <a:defRPr sz="10416"/>
            </a:pPr>
          </a:p>
          <a:p>
            <a:pPr defTabSz="764024">
              <a:defRPr sz="10416"/>
            </a:pPr>
          </a:p>
          <a:p>
            <a:pPr defTabSz="764024">
              <a:defRPr sz="10416"/>
            </a:pPr>
          </a:p>
          <a:p>
            <a:pPr defTabSz="764024">
              <a:defRPr sz="10416"/>
            </a:pPr>
          </a:p>
          <a:p>
            <a:pPr defTabSz="764024">
              <a:defRPr sz="10416"/>
            </a:pPr>
          </a:p>
          <a:p>
            <a:pPr defTabSz="764024">
              <a:defRPr sz="10416"/>
            </a:pPr>
          </a:p>
          <a:p>
            <a:pPr defTabSz="764024">
              <a:defRPr sz="10416"/>
            </a:pPr>
          </a:p>
        </p:txBody>
      </p:sp>
      <p:pic>
        <p:nvPicPr>
          <p:cNvPr id="1354" name="globaltracking#1.jpg" descr="globaltracking#1.jpg"/>
          <p:cNvPicPr>
            <a:picLocks noChangeAspect="1"/>
          </p:cNvPicPr>
          <p:nvPr/>
        </p:nvPicPr>
        <p:blipFill>
          <a:blip r:embed="rId2">
            <a:extLst/>
          </a:blip>
          <a:stretch>
            <a:fillRect/>
          </a:stretch>
        </p:blipFill>
        <p:spPr>
          <a:xfrm>
            <a:off x="3756452" y="221963"/>
            <a:ext cx="16768683" cy="13272074"/>
          </a:xfrm>
          <a:prstGeom prst="rect">
            <a:avLst/>
          </a:prstGeom>
          <a:ln w="12700">
            <a:miter lim="400000"/>
          </a:ln>
        </p:spPr>
      </p:pic>
    </p:spTree>
  </p:cSld>
  <p:clrMapOvr>
    <a:masterClrMapping/>
  </p:clrMapOvr>
  <p:transition xmlns:p14="http://schemas.microsoft.com/office/powerpoint/2010/main" spd="med" advClick="1"/>
</p:sld>
</file>

<file path=ppt/slides/slide49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56" name="Double-click to edit"/>
          <p:cNvSpPr txBox="1"/>
          <p:nvPr>
            <p:ph type="title"/>
          </p:nvPr>
        </p:nvSpPr>
        <p:spPr>
          <a:xfrm>
            <a:off x="218219" y="357187"/>
            <a:ext cx="23947562" cy="13159477"/>
          </a:xfrm>
          <a:prstGeom prst="rect">
            <a:avLst/>
          </a:prstGeom>
        </p:spPr>
        <p:txBody>
          <a:bodyPr/>
          <a:lstStyle/>
          <a:p>
            <a:pPr defTabSz="764024">
              <a:defRPr sz="10416"/>
            </a:pPr>
          </a:p>
          <a:p>
            <a:pPr defTabSz="764024">
              <a:defRPr sz="10416"/>
            </a:pPr>
          </a:p>
          <a:p>
            <a:pPr defTabSz="764024">
              <a:defRPr sz="10416"/>
            </a:pPr>
          </a:p>
          <a:p>
            <a:pPr defTabSz="764024">
              <a:defRPr sz="10416"/>
            </a:pPr>
          </a:p>
          <a:p>
            <a:pPr defTabSz="764024">
              <a:defRPr sz="10416"/>
            </a:pPr>
          </a:p>
          <a:p>
            <a:pPr defTabSz="764024">
              <a:defRPr sz="10416"/>
            </a:pPr>
          </a:p>
          <a:p>
            <a:pPr defTabSz="764024">
              <a:defRPr sz="10416"/>
            </a:pPr>
          </a:p>
        </p:txBody>
      </p:sp>
      <p:pic>
        <p:nvPicPr>
          <p:cNvPr id="1357" name="globaltracking#2.jpg" descr="globaltracking#2.jpg"/>
          <p:cNvPicPr>
            <a:picLocks noChangeAspect="1"/>
          </p:cNvPicPr>
          <p:nvPr/>
        </p:nvPicPr>
        <p:blipFill>
          <a:blip r:embed="rId2">
            <a:extLst/>
          </a:blip>
          <a:stretch>
            <a:fillRect/>
          </a:stretch>
        </p:blipFill>
        <p:spPr>
          <a:xfrm>
            <a:off x="2882900" y="396014"/>
            <a:ext cx="20010578" cy="12923972"/>
          </a:xfrm>
          <a:prstGeom prst="rect">
            <a:avLst/>
          </a:prstGeom>
          <a:ln w="12700">
            <a:miter lim="400000"/>
          </a:ln>
        </p:spPr>
      </p:pic>
    </p:spTree>
  </p:cSld>
  <p:clrMapOvr>
    <a:masterClrMapping/>
  </p:clrMapOvr>
  <p:transition xmlns:p14="http://schemas.microsoft.com/office/powerpoint/2010/main" spd="med" advClick="1"/>
</p:sld>
</file>

<file path=ppt/slides/slide49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59" name="Double-click to edit"/>
          <p:cNvSpPr txBox="1"/>
          <p:nvPr>
            <p:ph type="title"/>
          </p:nvPr>
        </p:nvSpPr>
        <p:spPr>
          <a:xfrm>
            <a:off x="252356" y="357187"/>
            <a:ext cx="23879288" cy="13150919"/>
          </a:xfrm>
          <a:prstGeom prst="rect">
            <a:avLst/>
          </a:prstGeom>
        </p:spPr>
        <p:txBody>
          <a:bodyPr/>
          <a:lstStyle/>
          <a:p>
            <a:pPr/>
          </a:p>
          <a:p>
            <a:pPr/>
          </a:p>
          <a:p>
            <a:pPr/>
          </a:p>
          <a:p>
            <a:pPr/>
          </a:p>
          <a:p>
            <a:pPr/>
          </a:p>
          <a:p>
            <a:pPr/>
          </a:p>
        </p:txBody>
      </p:sp>
      <p:pic>
        <p:nvPicPr>
          <p:cNvPr id="1360" name="globaltracking#3.jpg" descr="globaltracking#3.jpg"/>
          <p:cNvPicPr>
            <a:picLocks noChangeAspect="1"/>
          </p:cNvPicPr>
          <p:nvPr/>
        </p:nvPicPr>
        <p:blipFill>
          <a:blip r:embed="rId2">
            <a:extLst/>
          </a:blip>
          <a:stretch>
            <a:fillRect/>
          </a:stretch>
        </p:blipFill>
        <p:spPr>
          <a:xfrm>
            <a:off x="2351609" y="5884862"/>
            <a:ext cx="19680782" cy="7330087"/>
          </a:xfrm>
          <a:prstGeom prst="rect">
            <a:avLst/>
          </a:prstGeom>
          <a:ln w="12700">
            <a:miter lim="400000"/>
          </a:ln>
        </p:spPr>
      </p:pic>
      <p:pic>
        <p:nvPicPr>
          <p:cNvPr id="1361" name="worldbank#3.jpg" descr="worldbank#3.jpg"/>
          <p:cNvPicPr>
            <a:picLocks noChangeAspect="1"/>
          </p:cNvPicPr>
          <p:nvPr/>
        </p:nvPicPr>
        <p:blipFill>
          <a:blip r:embed="rId3">
            <a:extLst/>
          </a:blip>
          <a:stretch>
            <a:fillRect/>
          </a:stretch>
        </p:blipFill>
        <p:spPr>
          <a:xfrm>
            <a:off x="4735134" y="417895"/>
            <a:ext cx="14319629" cy="5212585"/>
          </a:xfrm>
          <a:prstGeom prst="rect">
            <a:avLst/>
          </a:prstGeom>
          <a:ln w="12700">
            <a:miter lim="400000"/>
          </a:ln>
        </p:spPr>
      </p:pic>
    </p:spTree>
  </p:cSld>
  <p:clrMapOvr>
    <a:masterClrMapping/>
  </p:clrMapOvr>
  <p:transition xmlns:p14="http://schemas.microsoft.com/office/powerpoint/2010/main" spd="med" advClick="1"/>
</p:sld>
</file>

<file path=ppt/slides/slide49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63" name="Double-click to edit"/>
          <p:cNvSpPr txBox="1"/>
          <p:nvPr>
            <p:ph type="title"/>
          </p:nvPr>
        </p:nvSpPr>
        <p:spPr>
          <a:xfrm>
            <a:off x="145944" y="299330"/>
            <a:ext cx="23953795" cy="13117340"/>
          </a:xfrm>
          <a:prstGeom prst="rect">
            <a:avLst/>
          </a:prstGeom>
        </p:spPr>
        <p:txBody>
          <a:bodyPr/>
          <a:lstStyle/>
          <a:p>
            <a:pPr/>
          </a:p>
          <a:p>
            <a:pPr/>
          </a:p>
          <a:p>
            <a:pPr/>
          </a:p>
          <a:p>
            <a:pPr/>
          </a:p>
          <a:p>
            <a:pPr/>
          </a:p>
          <a:p>
            <a:pPr/>
          </a:p>
        </p:txBody>
      </p:sp>
      <p:pic>
        <p:nvPicPr>
          <p:cNvPr id="1364" name="worldbank#1.jpg" descr="worldbank#1.jpg"/>
          <p:cNvPicPr>
            <a:picLocks noChangeAspect="1"/>
          </p:cNvPicPr>
          <p:nvPr/>
        </p:nvPicPr>
        <p:blipFill>
          <a:blip r:embed="rId2">
            <a:extLst/>
          </a:blip>
          <a:stretch>
            <a:fillRect/>
          </a:stretch>
        </p:blipFill>
        <p:spPr>
          <a:xfrm>
            <a:off x="1412949" y="2351977"/>
            <a:ext cx="21558102" cy="6776846"/>
          </a:xfrm>
          <a:prstGeom prst="rect">
            <a:avLst/>
          </a:prstGeom>
          <a:ln w="12700">
            <a:miter lim="400000"/>
          </a:ln>
        </p:spPr>
      </p:pic>
    </p:spTree>
  </p:cSld>
  <p:clrMapOvr>
    <a:masterClrMapping/>
  </p:clrMapOvr>
  <p:transition xmlns:p14="http://schemas.microsoft.com/office/powerpoint/2010/main" spd="med" advClick="1"/>
</p:sld>
</file>

<file path=ppt/slides/slide49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66" name="Double-click to edit"/>
          <p:cNvSpPr txBox="1"/>
          <p:nvPr>
            <p:ph type="title"/>
          </p:nvPr>
        </p:nvSpPr>
        <p:spPr>
          <a:xfrm>
            <a:off x="111249" y="357187"/>
            <a:ext cx="24005605" cy="13197242"/>
          </a:xfrm>
          <a:prstGeom prst="rect">
            <a:avLst/>
          </a:prstGeom>
        </p:spPr>
        <p:txBody>
          <a:bodyPr/>
          <a:lstStyle/>
          <a:p>
            <a:pPr/>
          </a:p>
          <a:p>
            <a:pPr/>
          </a:p>
          <a:p>
            <a:pPr/>
          </a:p>
          <a:p>
            <a:pPr/>
          </a:p>
        </p:txBody>
      </p:sp>
      <p:pic>
        <p:nvPicPr>
          <p:cNvPr id="1367" name="worldbank#2.jpg" descr="worldbank#2.jpg"/>
          <p:cNvPicPr>
            <a:picLocks noChangeAspect="1"/>
          </p:cNvPicPr>
          <p:nvPr/>
        </p:nvPicPr>
        <p:blipFill>
          <a:blip r:embed="rId2">
            <a:extLst/>
          </a:blip>
          <a:stretch>
            <a:fillRect/>
          </a:stretch>
        </p:blipFill>
        <p:spPr>
          <a:xfrm>
            <a:off x="5719380" y="4015579"/>
            <a:ext cx="13521864" cy="9272136"/>
          </a:xfrm>
          <a:prstGeom prst="rect">
            <a:avLst/>
          </a:prstGeom>
          <a:ln w="12700">
            <a:miter lim="400000"/>
          </a:ln>
        </p:spPr>
      </p:pic>
      <p:pic>
        <p:nvPicPr>
          <p:cNvPr id="1368" name="worldbank#1.jpg" descr="worldbank#1.jpg"/>
          <p:cNvPicPr>
            <a:picLocks noChangeAspect="1"/>
          </p:cNvPicPr>
          <p:nvPr/>
        </p:nvPicPr>
        <p:blipFill>
          <a:blip r:embed="rId3">
            <a:extLst/>
          </a:blip>
          <a:stretch>
            <a:fillRect/>
          </a:stretch>
        </p:blipFill>
        <p:spPr>
          <a:xfrm>
            <a:off x="7425028" y="400862"/>
            <a:ext cx="10425795" cy="3277376"/>
          </a:xfrm>
          <a:prstGeom prst="rect">
            <a:avLst/>
          </a:prstGeom>
          <a:ln w="12700">
            <a:miter lim="400000"/>
          </a:ln>
        </p:spPr>
      </p:pic>
    </p:spTree>
  </p:cSld>
  <p:clrMapOvr>
    <a:masterClrMapping/>
  </p:clrMapOvr>
  <p:transition xmlns:p14="http://schemas.microsoft.com/office/powerpoint/2010/main" spd="med" advClick="1"/>
</p:sld>
</file>

<file path=ppt/slides/slide49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70" name="The World Bank &amp; Bank For International Settlements Working Together on a Global Payment System"/>
          <p:cNvSpPr txBox="1"/>
          <p:nvPr>
            <p:ph type="title"/>
          </p:nvPr>
        </p:nvSpPr>
        <p:spPr>
          <a:xfrm>
            <a:off x="204917" y="357187"/>
            <a:ext cx="23868219" cy="13001626"/>
          </a:xfrm>
          <a:prstGeom prst="rect">
            <a:avLst/>
          </a:prstGeom>
        </p:spPr>
        <p:txBody>
          <a:bodyPr/>
          <a:lstStyle/>
          <a:p>
            <a:pPr defTabSz="796885">
              <a:defRPr sz="7275">
                <a:latin typeface="Arial Narrow"/>
                <a:ea typeface="Arial Narrow"/>
                <a:cs typeface="Arial Narrow"/>
                <a:sym typeface="Arial Narrow"/>
              </a:defRPr>
            </a:pPr>
          </a:p>
          <a:p>
            <a:pPr defTabSz="796885">
              <a:defRPr sz="7275">
                <a:latin typeface="Arial Narrow"/>
                <a:ea typeface="Arial Narrow"/>
                <a:cs typeface="Arial Narrow"/>
                <a:sym typeface="Arial Narrow"/>
              </a:defRPr>
            </a:pPr>
          </a:p>
          <a:p>
            <a:pPr defTabSz="796885">
              <a:defRPr sz="7275">
                <a:latin typeface="Arial Narrow"/>
                <a:ea typeface="Arial Narrow"/>
                <a:cs typeface="Arial Narrow"/>
                <a:sym typeface="Arial Narrow"/>
              </a:defRPr>
            </a:pPr>
          </a:p>
          <a:p>
            <a:pPr defTabSz="796885">
              <a:defRPr sz="7275">
                <a:latin typeface="Arial Narrow"/>
                <a:ea typeface="Arial Narrow"/>
                <a:cs typeface="Arial Narrow"/>
                <a:sym typeface="Arial Narrow"/>
              </a:defRPr>
            </a:pPr>
          </a:p>
          <a:p>
            <a:pPr defTabSz="796885">
              <a:defRPr sz="7275">
                <a:latin typeface="Arial Narrow"/>
                <a:ea typeface="Arial Narrow"/>
                <a:cs typeface="Arial Narrow"/>
                <a:sym typeface="Arial Narrow"/>
              </a:defRPr>
            </a:pPr>
          </a:p>
          <a:p>
            <a:pPr defTabSz="796885">
              <a:defRPr sz="7275">
                <a:latin typeface="Arial Narrow"/>
                <a:ea typeface="Arial Narrow"/>
                <a:cs typeface="Arial Narrow"/>
                <a:sym typeface="Arial Narrow"/>
              </a:defRPr>
            </a:pPr>
          </a:p>
          <a:p>
            <a:pPr defTabSz="796885">
              <a:defRPr sz="7275">
                <a:latin typeface="Arial Narrow"/>
                <a:ea typeface="Arial Narrow"/>
                <a:cs typeface="Arial Narrow"/>
                <a:sym typeface="Arial Narrow"/>
              </a:defRPr>
            </a:pPr>
          </a:p>
          <a:p>
            <a:pPr defTabSz="796885">
              <a:defRPr sz="7275">
                <a:latin typeface="Arial Narrow"/>
                <a:ea typeface="Arial Narrow"/>
                <a:cs typeface="Arial Narrow"/>
                <a:sym typeface="Arial Narrow"/>
              </a:defRPr>
            </a:pPr>
          </a:p>
          <a:p>
            <a:pPr defTabSz="796885">
              <a:defRPr sz="7275">
                <a:latin typeface="Arial Narrow"/>
                <a:ea typeface="Arial Narrow"/>
                <a:cs typeface="Arial Narrow"/>
                <a:sym typeface="Arial Narrow"/>
              </a:defRPr>
            </a:pPr>
          </a:p>
          <a:p>
            <a:pPr defTabSz="796885">
              <a:defRPr sz="7275">
                <a:latin typeface="Arial Narrow"/>
                <a:ea typeface="Arial Narrow"/>
                <a:cs typeface="Arial Narrow"/>
                <a:sym typeface="Arial Narrow"/>
              </a:defRPr>
            </a:pPr>
          </a:p>
          <a:p>
            <a:pPr defTabSz="796885">
              <a:defRPr sz="7275">
                <a:latin typeface="Arial Narrow"/>
                <a:ea typeface="Arial Narrow"/>
                <a:cs typeface="Arial Narrow"/>
                <a:sym typeface="Arial Narrow"/>
              </a:defRPr>
            </a:pPr>
            <a:r>
              <a:t>The World Bank &amp; Bank For International Settlements Working Together on a Global Payment System </a:t>
            </a:r>
          </a:p>
        </p:txBody>
      </p:sp>
      <p:pic>
        <p:nvPicPr>
          <p:cNvPr id="1371" name="BIS&amp;worldbank#1.jpg" descr="BIS&amp;worldbank#1.jpg"/>
          <p:cNvPicPr>
            <a:picLocks noChangeAspect="1"/>
          </p:cNvPicPr>
          <p:nvPr/>
        </p:nvPicPr>
        <p:blipFill>
          <a:blip r:embed="rId2">
            <a:extLst/>
          </a:blip>
          <a:stretch>
            <a:fillRect/>
          </a:stretch>
        </p:blipFill>
        <p:spPr>
          <a:xfrm>
            <a:off x="7838800" y="-46411"/>
            <a:ext cx="9052245" cy="10763997"/>
          </a:xfrm>
          <a:prstGeom prst="rect">
            <a:avLst/>
          </a:prstGeom>
          <a:ln w="12700">
            <a:miter lim="400000"/>
          </a:ln>
        </p:spPr>
      </p:pic>
    </p:spTree>
  </p:cSld>
  <p:clrMapOvr>
    <a:masterClrMapping/>
  </p:clrMapOvr>
  <p:transition xmlns:p14="http://schemas.microsoft.com/office/powerpoint/2010/main" spd="med" advClick="1"/>
</p:sld>
</file>

<file path=ppt/slides/slide49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73" name="Brainwashed America: Part 12"/>
          <p:cNvSpPr txBox="1"/>
          <p:nvPr>
            <p:ph type="title"/>
          </p:nvPr>
        </p:nvSpPr>
        <p:spPr>
          <a:xfrm>
            <a:off x="287331" y="357187"/>
            <a:ext cx="23809338" cy="13092318"/>
          </a:xfrm>
          <a:prstGeom prst="rect">
            <a:avLst/>
          </a:prstGeom>
        </p:spPr>
        <p:txBody>
          <a:bodyPr/>
          <a:lstStyle>
            <a:lvl1pPr>
              <a:defRPr b="1" sz="9500">
                <a:solidFill>
                  <a:srgbClr val="FFD479"/>
                </a:solidFill>
                <a:latin typeface="Arial Narrow"/>
                <a:ea typeface="Arial Narrow"/>
                <a:cs typeface="Arial Narrow"/>
                <a:sym typeface="Arial Narrow"/>
              </a:defRPr>
            </a:lvl1pPr>
          </a:lstStyle>
          <a:p>
            <a:pPr/>
            <a:r>
              <a:t>Brainwashed America: Part 12</a:t>
            </a:r>
          </a:p>
        </p:txBody>
      </p:sp>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7" name="The term ‘brainwashing’ has been largely  connected to the 1949 communist revolution in China."/>
          <p:cNvSpPr txBox="1"/>
          <p:nvPr>
            <p:ph type="title"/>
          </p:nvPr>
        </p:nvSpPr>
        <p:spPr>
          <a:xfrm>
            <a:off x="225009" y="357187"/>
            <a:ext cx="23933982" cy="13205893"/>
          </a:xfrm>
          <a:prstGeom prst="rect">
            <a:avLst/>
          </a:prstGeom>
        </p:spPr>
        <p:txBody>
          <a:bodyPr/>
          <a:lstStyle/>
          <a:p>
            <a:pPr>
              <a:defRPr sz="8900">
                <a:latin typeface="Arial Narrow"/>
                <a:ea typeface="Arial Narrow"/>
                <a:cs typeface="Arial Narrow"/>
                <a:sym typeface="Arial Narrow"/>
              </a:defRPr>
            </a:pPr>
            <a:r>
              <a:t>The term ‘</a:t>
            </a:r>
            <a:r>
              <a:rPr i="1"/>
              <a:t>brainwashing</a:t>
            </a:r>
            <a:r>
              <a:t>’ has been largely </a:t>
            </a:r>
            <a:br/>
            <a:r>
              <a:t>connected to the 1949 communist revolution in China. </a:t>
            </a:r>
          </a:p>
        </p:txBody>
      </p:sp>
    </p:spTree>
  </p:cSld>
  <p:clrMapOvr>
    <a:masterClrMapping/>
  </p:clrMapOvr>
  <p:transition xmlns:p14="http://schemas.microsoft.com/office/powerpoint/2010/main" spd="med" advClick="1"/>
</p:sld>
</file>

<file path=ppt/slides/slide5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0" name="1. Naturalistic Evolution"/>
          <p:cNvSpPr txBox="1"/>
          <p:nvPr>
            <p:ph type="title"/>
          </p:nvPr>
        </p:nvSpPr>
        <p:spPr>
          <a:xfrm>
            <a:off x="341095" y="357187"/>
            <a:ext cx="23129845" cy="13001626"/>
          </a:xfrm>
          <a:prstGeom prst="rect">
            <a:avLst/>
          </a:prstGeom>
        </p:spPr>
        <p:txBody>
          <a:bodyPr/>
          <a:lstStyle>
            <a:lvl1pPr>
              <a:defRPr sz="9000">
                <a:latin typeface="Arial Narrow"/>
                <a:ea typeface="Arial Narrow"/>
                <a:cs typeface="Arial Narrow"/>
                <a:sym typeface="Arial Narrow"/>
              </a:defRPr>
            </a:lvl1pPr>
          </a:lstStyle>
          <a:p>
            <a:pPr/>
            <a:r>
              <a:t>1. Naturalistic Evolution </a:t>
            </a:r>
          </a:p>
        </p:txBody>
      </p:sp>
    </p:spTree>
  </p:cSld>
  <p:clrMapOvr>
    <a:masterClrMapping/>
  </p:clrMapOvr>
  <p:transition xmlns:p14="http://schemas.microsoft.com/office/powerpoint/2010/main" spd="med" advClick="1"/>
</p:sld>
</file>

<file path=ppt/slides/slide50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75" name="5. Set up a system of rewards, honor, recognition,…"/>
          <p:cNvSpPr txBox="1"/>
          <p:nvPr>
            <p:ph type="title"/>
          </p:nvPr>
        </p:nvSpPr>
        <p:spPr>
          <a:xfrm>
            <a:off x="307516" y="357187"/>
            <a:ext cx="23444002" cy="13001626"/>
          </a:xfrm>
          <a:prstGeom prst="rect">
            <a:avLst/>
          </a:prstGeom>
        </p:spPr>
        <p:txBody>
          <a:bodyPr/>
          <a:lstStyle/>
          <a:p>
            <a:pPr algn="l">
              <a:defRPr sz="9000">
                <a:solidFill>
                  <a:srgbClr val="FFD479"/>
                </a:solidFill>
                <a:latin typeface="Arial Narrow"/>
                <a:ea typeface="Arial Narrow"/>
                <a:cs typeface="Arial Narrow"/>
                <a:sym typeface="Arial Narrow"/>
              </a:defRPr>
            </a:pPr>
            <a:r>
              <a:t>  5. Set up a system of rewards, honor, recognition, </a:t>
            </a:r>
          </a:p>
          <a:p>
            <a:pPr algn="l">
              <a:defRPr sz="9000">
                <a:solidFill>
                  <a:srgbClr val="FFD479"/>
                </a:solidFill>
                <a:latin typeface="Arial Narrow"/>
                <a:ea typeface="Arial Narrow"/>
                <a:cs typeface="Arial Narrow"/>
                <a:sym typeface="Arial Narrow"/>
              </a:defRPr>
            </a:pPr>
            <a:r>
              <a:t>      &amp; advancement for those who embrace the </a:t>
            </a:r>
          </a:p>
          <a:p>
            <a:pPr algn="l">
              <a:defRPr sz="9000">
                <a:solidFill>
                  <a:srgbClr val="FFD479"/>
                </a:solidFill>
                <a:latin typeface="Arial Narrow"/>
                <a:ea typeface="Arial Narrow"/>
                <a:cs typeface="Arial Narrow"/>
                <a:sym typeface="Arial Narrow"/>
              </a:defRPr>
            </a:pPr>
            <a:r>
              <a:t>      worldview &amp; values of the brainwashing program. </a:t>
            </a:r>
          </a:p>
        </p:txBody>
      </p:sp>
    </p:spTree>
  </p:cSld>
  <p:clrMapOvr>
    <a:masterClrMapping/>
  </p:clrMapOvr>
  <p:transition xmlns:p14="http://schemas.microsoft.com/office/powerpoint/2010/main" spd="med" advClick="1"/>
</p:sld>
</file>

<file path=ppt/slides/slide50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77" name="Double-click to edit"/>
          <p:cNvSpPr txBox="1"/>
          <p:nvPr>
            <p:ph type="title"/>
          </p:nvPr>
        </p:nvSpPr>
        <p:spPr>
          <a:xfrm>
            <a:off x="133852" y="357187"/>
            <a:ext cx="24013884" cy="13165058"/>
          </a:xfrm>
          <a:prstGeom prst="rect">
            <a:avLst/>
          </a:prstGeom>
        </p:spPr>
        <p:txBody>
          <a:bodyPr/>
          <a:lstStyle/>
          <a:p>
            <a:pPr defTabSz="764024">
              <a:defRPr sz="10416"/>
            </a:pPr>
          </a:p>
          <a:p>
            <a:pPr defTabSz="764024">
              <a:defRPr sz="10416"/>
            </a:pPr>
          </a:p>
          <a:p>
            <a:pPr defTabSz="764024">
              <a:defRPr sz="10416"/>
            </a:pPr>
          </a:p>
          <a:p>
            <a:pPr defTabSz="764024">
              <a:defRPr sz="10416"/>
            </a:pPr>
          </a:p>
          <a:p>
            <a:pPr defTabSz="764024">
              <a:defRPr sz="10416"/>
            </a:pPr>
          </a:p>
          <a:p>
            <a:pPr defTabSz="764024">
              <a:defRPr sz="10416"/>
            </a:pPr>
          </a:p>
          <a:p>
            <a:pPr defTabSz="764024">
              <a:defRPr sz="10416"/>
            </a:pPr>
          </a:p>
        </p:txBody>
      </p:sp>
      <p:pic>
        <p:nvPicPr>
          <p:cNvPr id="1378" name="globaltracking#1.jpg" descr="globaltracking#1.jpg"/>
          <p:cNvPicPr>
            <a:picLocks noChangeAspect="1"/>
          </p:cNvPicPr>
          <p:nvPr/>
        </p:nvPicPr>
        <p:blipFill>
          <a:blip r:embed="rId2">
            <a:extLst/>
          </a:blip>
          <a:stretch>
            <a:fillRect/>
          </a:stretch>
        </p:blipFill>
        <p:spPr>
          <a:xfrm>
            <a:off x="3756452" y="221963"/>
            <a:ext cx="16768683" cy="13272074"/>
          </a:xfrm>
          <a:prstGeom prst="rect">
            <a:avLst/>
          </a:prstGeom>
          <a:ln w="12700">
            <a:miter lim="400000"/>
          </a:ln>
        </p:spPr>
      </p:pic>
    </p:spTree>
  </p:cSld>
  <p:clrMapOvr>
    <a:masterClrMapping/>
  </p:clrMapOvr>
  <p:transition xmlns:p14="http://schemas.microsoft.com/office/powerpoint/2010/main" spd="med" advClick="1"/>
</p:sld>
</file>

<file path=ppt/slides/slide50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80" name="Double-click to edit"/>
          <p:cNvSpPr txBox="1"/>
          <p:nvPr>
            <p:ph type="title"/>
          </p:nvPr>
        </p:nvSpPr>
        <p:spPr>
          <a:xfrm>
            <a:off x="218219" y="357187"/>
            <a:ext cx="23947562" cy="13159477"/>
          </a:xfrm>
          <a:prstGeom prst="rect">
            <a:avLst/>
          </a:prstGeom>
        </p:spPr>
        <p:txBody>
          <a:bodyPr/>
          <a:lstStyle/>
          <a:p>
            <a:pPr defTabSz="764024">
              <a:defRPr sz="10416"/>
            </a:pPr>
          </a:p>
          <a:p>
            <a:pPr defTabSz="764024">
              <a:defRPr sz="10416"/>
            </a:pPr>
          </a:p>
          <a:p>
            <a:pPr defTabSz="764024">
              <a:defRPr sz="10416"/>
            </a:pPr>
          </a:p>
          <a:p>
            <a:pPr defTabSz="764024">
              <a:defRPr sz="10416"/>
            </a:pPr>
          </a:p>
          <a:p>
            <a:pPr defTabSz="764024">
              <a:defRPr sz="10416"/>
            </a:pPr>
          </a:p>
          <a:p>
            <a:pPr defTabSz="764024">
              <a:defRPr sz="10416"/>
            </a:pPr>
          </a:p>
          <a:p>
            <a:pPr defTabSz="764024">
              <a:defRPr sz="10416"/>
            </a:pPr>
          </a:p>
        </p:txBody>
      </p:sp>
      <p:pic>
        <p:nvPicPr>
          <p:cNvPr id="1381" name="globaltracking#2.jpg" descr="globaltracking#2.jpg"/>
          <p:cNvPicPr>
            <a:picLocks noChangeAspect="1"/>
          </p:cNvPicPr>
          <p:nvPr/>
        </p:nvPicPr>
        <p:blipFill>
          <a:blip r:embed="rId2">
            <a:extLst/>
          </a:blip>
          <a:stretch>
            <a:fillRect/>
          </a:stretch>
        </p:blipFill>
        <p:spPr>
          <a:xfrm>
            <a:off x="2882900" y="396014"/>
            <a:ext cx="20010578" cy="12923972"/>
          </a:xfrm>
          <a:prstGeom prst="rect">
            <a:avLst/>
          </a:prstGeom>
          <a:ln w="12700">
            <a:miter lim="400000"/>
          </a:ln>
        </p:spPr>
      </p:pic>
    </p:spTree>
  </p:cSld>
  <p:clrMapOvr>
    <a:masterClrMapping/>
  </p:clrMapOvr>
  <p:transition xmlns:p14="http://schemas.microsoft.com/office/powerpoint/2010/main" spd="med" advClick="1"/>
</p:sld>
</file>

<file path=ppt/slides/slide50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83" name="Double-click to edit"/>
          <p:cNvSpPr txBox="1"/>
          <p:nvPr>
            <p:ph type="title"/>
          </p:nvPr>
        </p:nvSpPr>
        <p:spPr>
          <a:xfrm>
            <a:off x="252356" y="357187"/>
            <a:ext cx="23879288" cy="13150919"/>
          </a:xfrm>
          <a:prstGeom prst="rect">
            <a:avLst/>
          </a:prstGeom>
        </p:spPr>
        <p:txBody>
          <a:bodyPr/>
          <a:lstStyle/>
          <a:p>
            <a:pPr/>
          </a:p>
          <a:p>
            <a:pPr/>
          </a:p>
          <a:p>
            <a:pPr/>
          </a:p>
          <a:p>
            <a:pPr/>
          </a:p>
          <a:p>
            <a:pPr/>
          </a:p>
          <a:p>
            <a:pPr/>
          </a:p>
        </p:txBody>
      </p:sp>
      <p:pic>
        <p:nvPicPr>
          <p:cNvPr id="1384" name="globaltracking#3.jpg" descr="globaltracking#3.jpg"/>
          <p:cNvPicPr>
            <a:picLocks noChangeAspect="1"/>
          </p:cNvPicPr>
          <p:nvPr/>
        </p:nvPicPr>
        <p:blipFill>
          <a:blip r:embed="rId2">
            <a:extLst/>
          </a:blip>
          <a:stretch>
            <a:fillRect/>
          </a:stretch>
        </p:blipFill>
        <p:spPr>
          <a:xfrm>
            <a:off x="2351609" y="5884862"/>
            <a:ext cx="19680782" cy="7330087"/>
          </a:xfrm>
          <a:prstGeom prst="rect">
            <a:avLst/>
          </a:prstGeom>
          <a:ln w="12700">
            <a:miter lim="400000"/>
          </a:ln>
        </p:spPr>
      </p:pic>
      <p:pic>
        <p:nvPicPr>
          <p:cNvPr id="1385" name="worldbank#3.jpg" descr="worldbank#3.jpg"/>
          <p:cNvPicPr>
            <a:picLocks noChangeAspect="1"/>
          </p:cNvPicPr>
          <p:nvPr/>
        </p:nvPicPr>
        <p:blipFill>
          <a:blip r:embed="rId3">
            <a:extLst/>
          </a:blip>
          <a:stretch>
            <a:fillRect/>
          </a:stretch>
        </p:blipFill>
        <p:spPr>
          <a:xfrm>
            <a:off x="4735134" y="417895"/>
            <a:ext cx="14319629" cy="5212585"/>
          </a:xfrm>
          <a:prstGeom prst="rect">
            <a:avLst/>
          </a:prstGeom>
          <a:ln w="12700">
            <a:miter lim="400000"/>
          </a:ln>
        </p:spPr>
      </p:pic>
    </p:spTree>
  </p:cSld>
  <p:clrMapOvr>
    <a:masterClrMapping/>
  </p:clrMapOvr>
  <p:transition xmlns:p14="http://schemas.microsoft.com/office/powerpoint/2010/main" spd="med" advClick="1"/>
</p:sld>
</file>

<file path=ppt/slides/slide50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87" name="Double-click to edit"/>
          <p:cNvSpPr txBox="1"/>
          <p:nvPr>
            <p:ph type="title"/>
          </p:nvPr>
        </p:nvSpPr>
        <p:spPr>
          <a:xfrm>
            <a:off x="145944" y="299330"/>
            <a:ext cx="23953795" cy="13117340"/>
          </a:xfrm>
          <a:prstGeom prst="rect">
            <a:avLst/>
          </a:prstGeom>
        </p:spPr>
        <p:txBody>
          <a:bodyPr/>
          <a:lstStyle/>
          <a:p>
            <a:pPr/>
          </a:p>
        </p:txBody>
      </p:sp>
      <p:pic>
        <p:nvPicPr>
          <p:cNvPr id="1388" name="worldbank#1.jpg" descr="worldbank#1.jpg"/>
          <p:cNvPicPr>
            <a:picLocks noChangeAspect="1"/>
          </p:cNvPicPr>
          <p:nvPr/>
        </p:nvPicPr>
        <p:blipFill>
          <a:blip r:embed="rId2">
            <a:extLst/>
          </a:blip>
          <a:stretch>
            <a:fillRect/>
          </a:stretch>
        </p:blipFill>
        <p:spPr>
          <a:xfrm>
            <a:off x="1412949" y="2351977"/>
            <a:ext cx="21558102" cy="6776846"/>
          </a:xfrm>
          <a:prstGeom prst="rect">
            <a:avLst/>
          </a:prstGeom>
          <a:ln w="12700">
            <a:miter lim="400000"/>
          </a:ln>
        </p:spPr>
      </p:pic>
    </p:spTree>
  </p:cSld>
  <p:clrMapOvr>
    <a:masterClrMapping/>
  </p:clrMapOvr>
  <p:transition xmlns:p14="http://schemas.microsoft.com/office/powerpoint/2010/main" spd="med" advClick="1"/>
</p:sld>
</file>

<file path=ppt/slides/slide50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90" name="Double-click to edit"/>
          <p:cNvSpPr txBox="1"/>
          <p:nvPr>
            <p:ph type="title"/>
          </p:nvPr>
        </p:nvSpPr>
        <p:spPr>
          <a:xfrm>
            <a:off x="111249" y="357187"/>
            <a:ext cx="24005605" cy="13197242"/>
          </a:xfrm>
          <a:prstGeom prst="rect">
            <a:avLst/>
          </a:prstGeom>
        </p:spPr>
        <p:txBody>
          <a:bodyPr/>
          <a:lstStyle/>
          <a:p>
            <a:pPr/>
          </a:p>
          <a:p>
            <a:pPr/>
          </a:p>
          <a:p>
            <a:pPr/>
          </a:p>
          <a:p>
            <a:pPr/>
          </a:p>
        </p:txBody>
      </p:sp>
      <p:pic>
        <p:nvPicPr>
          <p:cNvPr id="1391" name="worldbank#2.jpg" descr="worldbank#2.jpg"/>
          <p:cNvPicPr>
            <a:picLocks noChangeAspect="1"/>
          </p:cNvPicPr>
          <p:nvPr/>
        </p:nvPicPr>
        <p:blipFill>
          <a:blip r:embed="rId2">
            <a:extLst/>
          </a:blip>
          <a:stretch>
            <a:fillRect/>
          </a:stretch>
        </p:blipFill>
        <p:spPr>
          <a:xfrm>
            <a:off x="5719380" y="4015579"/>
            <a:ext cx="13521864" cy="9272136"/>
          </a:xfrm>
          <a:prstGeom prst="rect">
            <a:avLst/>
          </a:prstGeom>
          <a:ln w="12700">
            <a:miter lim="400000"/>
          </a:ln>
        </p:spPr>
      </p:pic>
      <p:pic>
        <p:nvPicPr>
          <p:cNvPr id="1392" name="worldbank#1.jpg" descr="worldbank#1.jpg"/>
          <p:cNvPicPr>
            <a:picLocks noChangeAspect="1"/>
          </p:cNvPicPr>
          <p:nvPr/>
        </p:nvPicPr>
        <p:blipFill>
          <a:blip r:embed="rId3">
            <a:extLst/>
          </a:blip>
          <a:stretch>
            <a:fillRect/>
          </a:stretch>
        </p:blipFill>
        <p:spPr>
          <a:xfrm>
            <a:off x="7425028" y="400862"/>
            <a:ext cx="10425795" cy="3277376"/>
          </a:xfrm>
          <a:prstGeom prst="rect">
            <a:avLst/>
          </a:prstGeom>
          <a:ln w="12700">
            <a:miter lim="400000"/>
          </a:ln>
        </p:spPr>
      </p:pic>
    </p:spTree>
  </p:cSld>
  <p:clrMapOvr>
    <a:masterClrMapping/>
  </p:clrMapOvr>
  <p:transition xmlns:p14="http://schemas.microsoft.com/office/powerpoint/2010/main" spd="med" advClick="1"/>
</p:sld>
</file>

<file path=ppt/slides/slide50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94" name="The World Bank &amp; Bank For International Settlements Working Together on a Global Payment System"/>
          <p:cNvSpPr txBox="1"/>
          <p:nvPr>
            <p:ph type="title"/>
          </p:nvPr>
        </p:nvSpPr>
        <p:spPr>
          <a:xfrm>
            <a:off x="204917" y="357187"/>
            <a:ext cx="23868219" cy="13001626"/>
          </a:xfrm>
          <a:prstGeom prst="rect">
            <a:avLst/>
          </a:prstGeom>
        </p:spPr>
        <p:txBody>
          <a:bodyPr/>
          <a:lstStyle/>
          <a:p>
            <a:pPr defTabSz="796885">
              <a:defRPr sz="7275">
                <a:latin typeface="Arial Narrow"/>
                <a:ea typeface="Arial Narrow"/>
                <a:cs typeface="Arial Narrow"/>
                <a:sym typeface="Arial Narrow"/>
              </a:defRPr>
            </a:pPr>
          </a:p>
          <a:p>
            <a:pPr defTabSz="796885">
              <a:defRPr sz="7275">
                <a:latin typeface="Arial Narrow"/>
                <a:ea typeface="Arial Narrow"/>
                <a:cs typeface="Arial Narrow"/>
                <a:sym typeface="Arial Narrow"/>
              </a:defRPr>
            </a:pPr>
          </a:p>
          <a:p>
            <a:pPr defTabSz="796885">
              <a:defRPr sz="7275">
                <a:latin typeface="Arial Narrow"/>
                <a:ea typeface="Arial Narrow"/>
                <a:cs typeface="Arial Narrow"/>
                <a:sym typeface="Arial Narrow"/>
              </a:defRPr>
            </a:pPr>
          </a:p>
          <a:p>
            <a:pPr defTabSz="796885">
              <a:defRPr sz="7275">
                <a:latin typeface="Arial Narrow"/>
                <a:ea typeface="Arial Narrow"/>
                <a:cs typeface="Arial Narrow"/>
                <a:sym typeface="Arial Narrow"/>
              </a:defRPr>
            </a:pPr>
          </a:p>
          <a:p>
            <a:pPr defTabSz="796885">
              <a:defRPr sz="7275">
                <a:latin typeface="Arial Narrow"/>
                <a:ea typeface="Arial Narrow"/>
                <a:cs typeface="Arial Narrow"/>
                <a:sym typeface="Arial Narrow"/>
              </a:defRPr>
            </a:pPr>
          </a:p>
          <a:p>
            <a:pPr defTabSz="796885">
              <a:defRPr sz="7275">
                <a:latin typeface="Arial Narrow"/>
                <a:ea typeface="Arial Narrow"/>
                <a:cs typeface="Arial Narrow"/>
                <a:sym typeface="Arial Narrow"/>
              </a:defRPr>
            </a:pPr>
          </a:p>
          <a:p>
            <a:pPr defTabSz="796885">
              <a:defRPr sz="7275">
                <a:latin typeface="Arial Narrow"/>
                <a:ea typeface="Arial Narrow"/>
                <a:cs typeface="Arial Narrow"/>
                <a:sym typeface="Arial Narrow"/>
              </a:defRPr>
            </a:pPr>
          </a:p>
          <a:p>
            <a:pPr defTabSz="796885">
              <a:defRPr sz="7275">
                <a:latin typeface="Arial Narrow"/>
                <a:ea typeface="Arial Narrow"/>
                <a:cs typeface="Arial Narrow"/>
                <a:sym typeface="Arial Narrow"/>
              </a:defRPr>
            </a:pPr>
          </a:p>
          <a:p>
            <a:pPr defTabSz="796885">
              <a:defRPr sz="7275">
                <a:latin typeface="Arial Narrow"/>
                <a:ea typeface="Arial Narrow"/>
                <a:cs typeface="Arial Narrow"/>
                <a:sym typeface="Arial Narrow"/>
              </a:defRPr>
            </a:pPr>
          </a:p>
          <a:p>
            <a:pPr defTabSz="796885">
              <a:defRPr sz="7275">
                <a:latin typeface="Arial Narrow"/>
                <a:ea typeface="Arial Narrow"/>
                <a:cs typeface="Arial Narrow"/>
                <a:sym typeface="Arial Narrow"/>
              </a:defRPr>
            </a:pPr>
          </a:p>
          <a:p>
            <a:pPr defTabSz="796885">
              <a:defRPr sz="7275">
                <a:latin typeface="Arial Narrow"/>
                <a:ea typeface="Arial Narrow"/>
                <a:cs typeface="Arial Narrow"/>
                <a:sym typeface="Arial Narrow"/>
              </a:defRPr>
            </a:pPr>
            <a:r>
              <a:t>The World Bank &amp; Bank For International Settlements Working Together on a Global Payment System </a:t>
            </a:r>
          </a:p>
        </p:txBody>
      </p:sp>
      <p:pic>
        <p:nvPicPr>
          <p:cNvPr id="1395" name="BIS&amp;worldbank#1.jpg" descr="BIS&amp;worldbank#1.jpg"/>
          <p:cNvPicPr>
            <a:picLocks noChangeAspect="1"/>
          </p:cNvPicPr>
          <p:nvPr/>
        </p:nvPicPr>
        <p:blipFill>
          <a:blip r:embed="rId2">
            <a:extLst/>
          </a:blip>
          <a:stretch>
            <a:fillRect/>
          </a:stretch>
        </p:blipFill>
        <p:spPr>
          <a:xfrm>
            <a:off x="7838800" y="-46411"/>
            <a:ext cx="9052245" cy="10763997"/>
          </a:xfrm>
          <a:prstGeom prst="rect">
            <a:avLst/>
          </a:prstGeom>
          <a:ln w="12700">
            <a:miter lim="400000"/>
          </a:ln>
        </p:spPr>
      </p:pic>
    </p:spTree>
  </p:cSld>
  <p:clrMapOvr>
    <a:masterClrMapping/>
  </p:clrMapOvr>
  <p:transition xmlns:p14="http://schemas.microsoft.com/office/powerpoint/2010/main" spd="med" advClick="1"/>
</p:sld>
</file>

<file path=ppt/slides/slide50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97" name="1930, The New York Times article  quoting Rep. Louis McFadden (chairman of the House Committee on Banking and Currency):  The Federal Reserve Bank of New York is eager to enter into a close relationship with the Bank for International Settlements…The con"/>
          <p:cNvSpPr txBox="1"/>
          <p:nvPr>
            <p:ph type="title"/>
          </p:nvPr>
        </p:nvSpPr>
        <p:spPr>
          <a:xfrm>
            <a:off x="234032" y="357187"/>
            <a:ext cx="23915936" cy="13116317"/>
          </a:xfrm>
          <a:prstGeom prst="rect">
            <a:avLst/>
          </a:prstGeom>
        </p:spPr>
        <p:txBody>
          <a:bodyPr/>
          <a:lstStyle/>
          <a:p>
            <a:pPr defTabSz="832104">
              <a:defRPr sz="6825">
                <a:solidFill>
                  <a:srgbClr val="FFC000"/>
                </a:solidFill>
                <a:effectLst>
                  <a:outerShdw sx="100000" sy="100000" kx="0" ky="0" algn="b" rotWithShape="0" blurRad="11557" dist="23114" dir="2700000">
                    <a:srgbClr val="000000"/>
                  </a:outerShdw>
                </a:effectLst>
                <a:latin typeface="Arial Narrow"/>
                <a:ea typeface="Arial Narrow"/>
                <a:cs typeface="Arial Narrow"/>
                <a:sym typeface="Arial Narrow"/>
              </a:defRPr>
            </a:pPr>
            <a:r>
              <a:rPr>
                <a:solidFill>
                  <a:srgbClr val="FFD479"/>
                </a:solidFill>
              </a:rPr>
              <a:t>1930, The New York Times article </a:t>
            </a:r>
            <a:br>
              <a:rPr>
                <a:solidFill>
                  <a:srgbClr val="FFD479"/>
                </a:solidFill>
              </a:rPr>
            </a:br>
            <a:r>
              <a:rPr>
                <a:solidFill>
                  <a:srgbClr val="FFD479"/>
                </a:solidFill>
              </a:rPr>
              <a:t>quoting Rep. Louis McFadden (chairman of the House Committee on Banking and Currency):</a:t>
            </a:r>
            <a:br/>
            <a:br/>
            <a:r>
              <a:rPr>
                <a:solidFill>
                  <a:srgbClr val="FFFFFF"/>
                </a:solidFill>
              </a:rPr>
              <a:t>The Federal Reserve Bank of New York is eager to enter into a close relationship with the Bank for International Settlements…The conclusion is impossible to escape that the State and Treasury Departments are willing to </a:t>
            </a:r>
            <a:r>
              <a:rPr>
                <a:solidFill>
                  <a:srgbClr val="FFD479"/>
                </a:solidFill>
              </a:rPr>
              <a:t>pool the banking systems of Europe and America, setting up a world financial power</a:t>
            </a:r>
            <a:r>
              <a:t> </a:t>
            </a:r>
            <a:r>
              <a:rPr>
                <a:solidFill>
                  <a:srgbClr val="FFFFFF"/>
                </a:solidFill>
              </a:rPr>
              <a:t>independent of and above the Government of the United States…The United States under present conditions will be transformed from the most active of manufacturing nations into a consuming and importing nation with a balance of trade against it.</a:t>
            </a:r>
            <a:br>
              <a:rPr>
                <a:solidFill>
                  <a:srgbClr val="FFFFFF"/>
                </a:solidFill>
              </a:rPr>
            </a:br>
          </a:p>
        </p:txBody>
      </p:sp>
    </p:spTree>
  </p:cSld>
  <p:clrMapOvr>
    <a:masterClrMapping/>
  </p:clrMapOvr>
  <p:transition xmlns:p14="http://schemas.microsoft.com/office/powerpoint/2010/main" spd="med" advClick="1"/>
</p:sld>
</file>

<file path=ppt/slides/slide50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99" name="Bill Clinton in His 1992 Democratic Nation Convention Acceptance  Speech Spoke of His Georgetown Professor Carroll Quickly:  As a teenager, I heard John Kennedy’s summons to citizenship. And then, as a student at Georgetown, I heard that call clarified b"/>
          <p:cNvSpPr txBox="1"/>
          <p:nvPr>
            <p:ph type="title"/>
          </p:nvPr>
        </p:nvSpPr>
        <p:spPr>
          <a:xfrm>
            <a:off x="210219" y="357187"/>
            <a:ext cx="23874637" cy="13161895"/>
          </a:xfrm>
          <a:prstGeom prst="rect">
            <a:avLst/>
          </a:prstGeom>
        </p:spPr>
        <p:txBody>
          <a:bodyPr/>
          <a:lstStyle/>
          <a:p>
            <a:pPr defTabSz="365760">
              <a:defRPr sz="3480">
                <a:solidFill>
                  <a:srgbClr val="FFC000"/>
                </a:solidFill>
                <a:effectLst>
                  <a:outerShdw sx="100000" sy="100000" kx="0" ky="0" algn="b" rotWithShape="0" blurRad="5080" dist="10160" dir="2700000">
                    <a:srgbClr val="000000"/>
                  </a:outerShdw>
                </a:effectLst>
                <a:latin typeface="Arial"/>
                <a:ea typeface="Arial"/>
                <a:cs typeface="Arial"/>
                <a:sym typeface="Arial"/>
              </a:defRPr>
            </a:pPr>
            <a:br/>
            <a:br/>
            <a:r>
              <a:rPr sz="6320">
                <a:solidFill>
                  <a:srgbClr val="FFD479"/>
                </a:solidFill>
              </a:rPr>
              <a:t>Bill Clinton in His 1992 Democratic Nation Convention Acceptance </a:t>
            </a:r>
            <a:br>
              <a:rPr sz="6320">
                <a:solidFill>
                  <a:srgbClr val="FFD479"/>
                </a:solidFill>
              </a:rPr>
            </a:br>
            <a:r>
              <a:rPr sz="6320">
                <a:solidFill>
                  <a:srgbClr val="FFD479"/>
                </a:solidFill>
              </a:rPr>
              <a:t>Speech Spoke of His Georgetown Professor Carroll Quickly:</a:t>
            </a:r>
            <a:br>
              <a:rPr sz="6320"/>
            </a:br>
            <a:br>
              <a:rPr sz="6320"/>
            </a:br>
            <a:r>
              <a:rPr sz="6320">
                <a:solidFill>
                  <a:srgbClr val="FFFFFF"/>
                </a:solidFill>
              </a:rPr>
              <a:t>As a teenager, I heard John Kennedy’s summons to citizenship. And then, as a student at Georgetown, I heard that call clarified by a professor named Carroll Quigley, who said to us that America was the greatest Nation in history because our people had always believed in two things—that tomorrow can be better than today and that every one of us has a personal moral responsibility to make it so. </a:t>
            </a:r>
            <a:endParaRPr sz="6320">
              <a:solidFill>
                <a:srgbClr val="FFFFFF"/>
              </a:solidFill>
            </a:endParaRPr>
          </a:p>
          <a:p>
            <a:pPr defTabSz="365760">
              <a:defRPr sz="3480">
                <a:solidFill>
                  <a:srgbClr val="FFC000"/>
                </a:solidFill>
                <a:effectLst>
                  <a:outerShdw sx="100000" sy="100000" kx="0" ky="0" algn="b" rotWithShape="0" blurRad="5080" dist="10160" dir="2700000">
                    <a:srgbClr val="000000"/>
                  </a:outerShdw>
                </a:effectLst>
                <a:latin typeface="Arial"/>
                <a:ea typeface="Arial"/>
                <a:cs typeface="Arial"/>
                <a:sym typeface="Arial"/>
              </a:defRPr>
            </a:pPr>
            <a:br>
              <a:rPr>
                <a:solidFill>
                  <a:srgbClr val="FFFFFF"/>
                </a:solidFill>
              </a:rPr>
            </a:br>
            <a:br>
              <a:rPr>
                <a:solidFill>
                  <a:srgbClr val="FFFFFF"/>
                </a:solidFill>
              </a:rPr>
            </a:br>
            <a:br>
              <a:rPr>
                <a:solidFill>
                  <a:srgbClr val="FFFFFF"/>
                </a:solidFill>
              </a:rPr>
            </a:br>
            <a:br>
              <a:rPr>
                <a:solidFill>
                  <a:srgbClr val="FFFFFF"/>
                </a:solidFill>
              </a:rPr>
            </a:br>
            <a:br>
              <a:rPr>
                <a:solidFill>
                  <a:srgbClr val="FFFFFF"/>
                </a:solidFill>
              </a:rPr>
            </a:br>
            <a:br>
              <a:rPr>
                <a:solidFill>
                  <a:srgbClr val="FFFFFF"/>
                </a:solidFill>
              </a:rPr>
            </a:br>
            <a:br>
              <a:rPr>
                <a:solidFill>
                  <a:srgbClr val="FFFFFF"/>
                </a:solidFill>
              </a:rPr>
            </a:br>
            <a:br>
              <a:rPr>
                <a:solidFill>
                  <a:srgbClr val="FFFFFF"/>
                </a:solidFill>
              </a:rPr>
            </a:br>
            <a:br>
              <a:rPr>
                <a:solidFill>
                  <a:srgbClr val="FFFFFF"/>
                </a:solidFill>
              </a:rPr>
            </a:br>
            <a:br>
              <a:rPr>
                <a:solidFill>
                  <a:srgbClr val="FFFFFF"/>
                </a:solidFill>
              </a:rPr>
            </a:br>
            <a:r>
              <a:t> </a:t>
            </a:r>
          </a:p>
        </p:txBody>
      </p:sp>
    </p:spTree>
  </p:cSld>
  <p:clrMapOvr>
    <a:masterClrMapping/>
  </p:clrMapOvr>
  <p:transition xmlns:p14="http://schemas.microsoft.com/office/powerpoint/2010/main" spd="med" advClick="1"/>
</p:sld>
</file>

<file path=ppt/slides/slide50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01" name="Carroll Quigley: “Tragedy and Hope”  Published in 1966…"/>
          <p:cNvSpPr txBox="1"/>
          <p:nvPr>
            <p:ph type="title"/>
          </p:nvPr>
        </p:nvSpPr>
        <p:spPr>
          <a:xfrm>
            <a:off x="126689" y="357187"/>
            <a:ext cx="24001327" cy="13172871"/>
          </a:xfrm>
          <a:prstGeom prst="rect">
            <a:avLst/>
          </a:prstGeom>
        </p:spPr>
        <p:txBody>
          <a:bodyPr/>
          <a:lstStyle/>
          <a:p>
            <a:pPr defTabSz="914400">
              <a:defRPr b="1" sz="3200">
                <a:solidFill>
                  <a:srgbClr val="FFC000"/>
                </a:solidFill>
                <a:effectLst>
                  <a:outerShdw sx="100000" sy="100000" kx="0" ky="0" algn="b" rotWithShape="0" blurRad="12700" dist="25400" dir="2700000">
                    <a:srgbClr val="000000"/>
                  </a:outerShdw>
                </a:effectLst>
                <a:latin typeface="Arial"/>
                <a:ea typeface="Arial"/>
                <a:cs typeface="Arial"/>
                <a:sym typeface="Arial"/>
              </a:defRPr>
            </a:pPr>
            <a:r>
              <a:rPr b="0" sz="7500">
                <a:solidFill>
                  <a:srgbClr val="FFD479"/>
                </a:solidFill>
              </a:rPr>
              <a:t>Carroll Quigley:</a:t>
            </a:r>
            <a:br>
              <a:rPr b="0" sz="7500">
                <a:solidFill>
                  <a:srgbClr val="FFD479"/>
                </a:solidFill>
              </a:rPr>
            </a:br>
            <a:r>
              <a:rPr b="0" sz="7500">
                <a:solidFill>
                  <a:srgbClr val="FFD479"/>
                </a:solidFill>
              </a:rPr>
              <a:t>“Tragedy and Hope” </a:t>
            </a:r>
            <a:br>
              <a:rPr b="0" sz="7500">
                <a:solidFill>
                  <a:srgbClr val="FFD479"/>
                </a:solidFill>
              </a:rPr>
            </a:br>
            <a:r>
              <a:rPr b="0" sz="7500">
                <a:solidFill>
                  <a:srgbClr val="FFD479"/>
                </a:solidFill>
              </a:rPr>
              <a:t>Published in 1966</a:t>
            </a:r>
            <a:br>
              <a:rPr b="0" sz="7500"/>
            </a:br>
            <a:br>
              <a:rPr b="0" sz="7500"/>
            </a:br>
            <a:endParaRPr b="0" sz="7500"/>
          </a:p>
          <a:p>
            <a:pPr defTabSz="914400">
              <a:defRPr b="1" sz="3200">
                <a:solidFill>
                  <a:srgbClr val="FFC000"/>
                </a:solidFill>
                <a:effectLst>
                  <a:outerShdw sx="100000" sy="100000" kx="0" ky="0" algn="b" rotWithShape="0" blurRad="12700" dist="25400" dir="2700000">
                    <a:srgbClr val="000000"/>
                  </a:outerShdw>
                </a:effectLst>
                <a:latin typeface="Arial"/>
                <a:ea typeface="Arial"/>
                <a:cs typeface="Arial"/>
                <a:sym typeface="Arial"/>
              </a:defRPr>
            </a:pPr>
            <a:r>
              <a:rPr b="0" sz="7500">
                <a:solidFill>
                  <a:srgbClr val="FFFFFF"/>
                </a:solidFill>
              </a:rPr>
              <a:t>The power of financial capitalism had another far reaching plan, nothing less than to create </a:t>
            </a:r>
            <a:r>
              <a:rPr b="0" sz="7500">
                <a:solidFill>
                  <a:srgbClr val="FFD479"/>
                </a:solidFill>
              </a:rPr>
              <a:t>a world system of financial control in private hands</a:t>
            </a:r>
            <a:r>
              <a:rPr b="0" sz="7500">
                <a:solidFill>
                  <a:srgbClr val="FFFFFF"/>
                </a:solidFill>
              </a:rPr>
              <a:t> able to dominate the political system of each country and the economy of the world as a whole. This system was to be controlled</a:t>
            </a:r>
            <a:br>
              <a:rPr>
                <a:solidFill>
                  <a:srgbClr val="FFFFFF"/>
                </a:solidFill>
              </a:rPr>
            </a:br>
          </a:p>
        </p:txBody>
      </p:sp>
      <p:pic>
        <p:nvPicPr>
          <p:cNvPr id="1402" name="Tragedyandhope.jpg" descr="Tragedyandhope.jpg"/>
          <p:cNvPicPr>
            <a:picLocks noChangeAspect="1"/>
          </p:cNvPicPr>
          <p:nvPr/>
        </p:nvPicPr>
        <p:blipFill>
          <a:blip r:embed="rId2">
            <a:extLst/>
          </a:blip>
          <a:stretch>
            <a:fillRect/>
          </a:stretch>
        </p:blipFill>
        <p:spPr>
          <a:xfrm>
            <a:off x="869950" y="114300"/>
            <a:ext cx="3213101" cy="4914901"/>
          </a:xfrm>
          <a:prstGeom prst="rect">
            <a:avLst/>
          </a:prstGeom>
          <a:ln w="12700">
            <a:miter lim="400000"/>
          </a:ln>
        </p:spPr>
      </p:pic>
    </p:spTree>
  </p:cSld>
  <p:clrMapOvr>
    <a:masterClrMapping/>
  </p:clrMapOvr>
  <p:transition xmlns:p14="http://schemas.microsoft.com/office/powerpoint/2010/main" spd="med" advClick="1"/>
</p:sld>
</file>

<file path=ppt/slides/slide5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2" name="2. Cultural Marxism"/>
          <p:cNvSpPr txBox="1"/>
          <p:nvPr>
            <p:ph type="title"/>
          </p:nvPr>
        </p:nvSpPr>
        <p:spPr>
          <a:xfrm>
            <a:off x="370395" y="357187"/>
            <a:ext cx="23118776" cy="13001626"/>
          </a:xfrm>
          <a:prstGeom prst="rect">
            <a:avLst/>
          </a:prstGeom>
        </p:spPr>
        <p:txBody>
          <a:bodyPr/>
          <a:lstStyle>
            <a:lvl1pPr>
              <a:defRPr sz="9000">
                <a:latin typeface="Arial Narrow"/>
                <a:ea typeface="Arial Narrow"/>
                <a:cs typeface="Arial Narrow"/>
                <a:sym typeface="Arial Narrow"/>
              </a:defRPr>
            </a:lvl1pPr>
          </a:lstStyle>
          <a:p>
            <a:pPr/>
            <a:r>
              <a:t>2. Cultural Marxism</a:t>
            </a:r>
          </a:p>
        </p:txBody>
      </p:sp>
    </p:spTree>
  </p:cSld>
  <p:clrMapOvr>
    <a:masterClrMapping/>
  </p:clrMapOvr>
  <p:transition xmlns:p14="http://schemas.microsoft.com/office/powerpoint/2010/main" spd="med" advClick="1"/>
</p:sld>
</file>

<file path=ppt/slides/slide5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04" name="in a feudalistic fashion by the central banks of the world acting in concert, by secret agreements arrived at in frequent meetings and conferences. The apex of the system was to be the Bank for International Settlements in Basle, Switzerland, a private b"/>
          <p:cNvSpPr txBox="1"/>
          <p:nvPr>
            <p:ph type="title"/>
          </p:nvPr>
        </p:nvSpPr>
        <p:spPr>
          <a:xfrm>
            <a:off x="-5768" y="132922"/>
            <a:ext cx="24411163" cy="13225891"/>
          </a:xfrm>
          <a:prstGeom prst="rect">
            <a:avLst/>
          </a:prstGeom>
        </p:spPr>
        <p:txBody>
          <a:bodyPr/>
          <a:lstStyle/>
          <a:p>
            <a:pPr defTabSz="914400">
              <a:defRPr sz="7500">
                <a:effectLst>
                  <a:outerShdw sx="100000" sy="100000" kx="0" ky="0" algn="b" rotWithShape="0" blurRad="12700" dist="25400" dir="2700000">
                    <a:srgbClr val="000000"/>
                  </a:outerShdw>
                </a:effectLst>
                <a:latin typeface="Arial"/>
                <a:ea typeface="Arial"/>
                <a:cs typeface="Arial"/>
                <a:sym typeface="Arial"/>
              </a:defRPr>
            </a:pPr>
          </a:p>
          <a:p>
            <a:pPr defTabSz="914400">
              <a:defRPr sz="7500">
                <a:effectLst>
                  <a:outerShdw sx="100000" sy="100000" kx="0" ky="0" algn="b" rotWithShape="0" blurRad="12700" dist="25400" dir="2700000">
                    <a:srgbClr val="000000"/>
                  </a:outerShdw>
                </a:effectLst>
                <a:latin typeface="Arial"/>
                <a:ea typeface="Arial"/>
                <a:cs typeface="Arial"/>
                <a:sym typeface="Arial"/>
              </a:defRPr>
            </a:pPr>
          </a:p>
          <a:p>
            <a:pPr defTabSz="914400">
              <a:defRPr sz="7500">
                <a:effectLst>
                  <a:outerShdw sx="100000" sy="100000" kx="0" ky="0" algn="b" rotWithShape="0" blurRad="12700" dist="25400" dir="2700000">
                    <a:srgbClr val="000000"/>
                  </a:outerShdw>
                </a:effectLst>
                <a:latin typeface="Arial"/>
                <a:ea typeface="Arial"/>
                <a:cs typeface="Arial"/>
                <a:sym typeface="Arial"/>
              </a:defRPr>
            </a:pPr>
          </a:p>
          <a:p>
            <a:pPr defTabSz="914400">
              <a:defRPr sz="7500">
                <a:effectLst>
                  <a:outerShdw sx="100000" sy="100000" kx="0" ky="0" algn="b" rotWithShape="0" blurRad="12700" dist="25400" dir="2700000">
                    <a:srgbClr val="000000"/>
                  </a:outerShdw>
                </a:effectLst>
                <a:latin typeface="Arial"/>
                <a:ea typeface="Arial"/>
                <a:cs typeface="Arial"/>
                <a:sym typeface="Arial"/>
              </a:defRPr>
            </a:pPr>
            <a:r>
              <a:t>in a feudalistic fashion by the central banks of the world acting in concert, by secret agreements arrived at in frequent meetings and conferences. </a:t>
            </a:r>
            <a:r>
              <a:rPr>
                <a:solidFill>
                  <a:srgbClr val="FFD479"/>
                </a:solidFill>
              </a:rPr>
              <a:t>The apex of the system was to be the Bank for International </a:t>
            </a:r>
            <a:r>
              <a:t>Settlements in Basle, Switzerland, a private bank owned and controlled by the world’s central banks, which were themselves private corporations. </a:t>
            </a:r>
          </a:p>
        </p:txBody>
      </p:sp>
      <p:pic>
        <p:nvPicPr>
          <p:cNvPr id="1405" name="Tragedyandhope.jpg" descr="Tragedyandhope.jpg"/>
          <p:cNvPicPr>
            <a:picLocks noChangeAspect="1"/>
          </p:cNvPicPr>
          <p:nvPr/>
        </p:nvPicPr>
        <p:blipFill>
          <a:blip r:embed="rId2">
            <a:extLst/>
          </a:blip>
          <a:stretch>
            <a:fillRect/>
          </a:stretch>
        </p:blipFill>
        <p:spPr>
          <a:xfrm>
            <a:off x="725992" y="220630"/>
            <a:ext cx="2650622" cy="4054508"/>
          </a:xfrm>
          <a:prstGeom prst="rect">
            <a:avLst/>
          </a:prstGeom>
          <a:ln w="12700">
            <a:miter lim="400000"/>
          </a:ln>
        </p:spPr>
      </p:pic>
    </p:spTree>
  </p:cSld>
  <p:clrMapOvr>
    <a:masterClrMapping/>
  </p:clrMapOvr>
  <p:transition xmlns:p14="http://schemas.microsoft.com/office/powerpoint/2010/main" spd="med" advClick="1"/>
</p:sld>
</file>

<file path=ppt/slides/slide5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07" name="Each central bank, in the hands of men like  Montagu Norman of the Bank of England, Benjamin  Strong of the New York Federal Reserve Bank, Charles  Rist of the Bank of France, and Hjalmar Schacht of the  Reichsbank, sought to dominate its government by i"/>
          <p:cNvSpPr txBox="1"/>
          <p:nvPr>
            <p:ph type="title"/>
          </p:nvPr>
        </p:nvSpPr>
        <p:spPr>
          <a:xfrm>
            <a:off x="131433" y="138038"/>
            <a:ext cx="24121134" cy="13341140"/>
          </a:xfrm>
          <a:prstGeom prst="rect">
            <a:avLst/>
          </a:prstGeom>
        </p:spPr>
        <p:txBody>
          <a:bodyPr/>
          <a:lstStyle/>
          <a:p>
            <a:pPr defTabSz="365760">
              <a:defRPr sz="3000">
                <a:solidFill>
                  <a:srgbClr val="0066CC"/>
                </a:solidFill>
                <a:effectLst>
                  <a:outerShdw sx="100000" sy="100000" kx="0" ky="0" algn="b" rotWithShape="0" blurRad="5080" dist="10160" dir="2700000">
                    <a:srgbClr val="000000"/>
                  </a:outerShdw>
                </a:effectLst>
                <a:latin typeface="Arial"/>
                <a:ea typeface="Arial"/>
                <a:cs typeface="Arial"/>
                <a:sym typeface="Arial"/>
              </a:defRPr>
            </a:pPr>
            <a:br/>
          </a:p>
          <a:p>
            <a:pPr defTabSz="365760">
              <a:defRPr sz="3000">
                <a:solidFill>
                  <a:srgbClr val="0066CC"/>
                </a:solidFill>
                <a:effectLst>
                  <a:outerShdw sx="100000" sy="100000" kx="0" ky="0" algn="b" rotWithShape="0" blurRad="5080" dist="10160" dir="2700000">
                    <a:srgbClr val="000000"/>
                  </a:outerShdw>
                </a:effectLst>
                <a:latin typeface="Arial"/>
                <a:ea typeface="Arial"/>
                <a:cs typeface="Arial"/>
                <a:sym typeface="Arial"/>
              </a:defRPr>
            </a:pPr>
            <a:br/>
          </a:p>
          <a:p>
            <a:pPr defTabSz="365760">
              <a:defRPr sz="3000">
                <a:solidFill>
                  <a:srgbClr val="0066CC"/>
                </a:solidFill>
                <a:effectLst>
                  <a:outerShdw sx="100000" sy="100000" kx="0" ky="0" algn="b" rotWithShape="0" blurRad="5080" dist="10160" dir="2700000">
                    <a:srgbClr val="000000"/>
                  </a:outerShdw>
                </a:effectLst>
                <a:latin typeface="Arial"/>
                <a:ea typeface="Arial"/>
                <a:cs typeface="Arial"/>
                <a:sym typeface="Arial"/>
              </a:defRPr>
            </a:pPr>
          </a:p>
          <a:p>
            <a:pPr defTabSz="365760">
              <a:defRPr sz="4000">
                <a:solidFill>
                  <a:srgbClr val="0066CC"/>
                </a:solidFill>
                <a:effectLst>
                  <a:outerShdw sx="100000" sy="100000" kx="0" ky="0" algn="b" rotWithShape="0" blurRad="5080" dist="10160" dir="2700000">
                    <a:srgbClr val="000000"/>
                  </a:outerShdw>
                </a:effectLst>
                <a:latin typeface="Arial"/>
                <a:ea typeface="Arial"/>
                <a:cs typeface="Arial"/>
                <a:sym typeface="Arial"/>
              </a:defRPr>
            </a:pPr>
          </a:p>
          <a:p>
            <a:pPr defTabSz="365760">
              <a:defRPr sz="6920">
                <a:solidFill>
                  <a:srgbClr val="0066CC"/>
                </a:solidFill>
                <a:effectLst>
                  <a:outerShdw sx="100000" sy="100000" kx="0" ky="0" algn="b" rotWithShape="0" blurRad="5080" dist="10160" dir="2700000">
                    <a:srgbClr val="000000"/>
                  </a:outerShdw>
                </a:effectLst>
                <a:latin typeface="Arial"/>
                <a:ea typeface="Arial"/>
                <a:cs typeface="Arial"/>
                <a:sym typeface="Arial"/>
              </a:defRPr>
            </a:pPr>
            <a:r>
              <a:rPr>
                <a:solidFill>
                  <a:srgbClr val="FFFFFF"/>
                </a:solidFill>
              </a:rPr>
              <a:t>Each central bank, in the hands of men like </a:t>
            </a:r>
            <a:br>
              <a:rPr>
                <a:solidFill>
                  <a:srgbClr val="FFFFFF"/>
                </a:solidFill>
              </a:rPr>
            </a:br>
            <a:r>
              <a:rPr>
                <a:solidFill>
                  <a:srgbClr val="FFFFFF"/>
                </a:solidFill>
              </a:rPr>
              <a:t>Montagu Norman of the Bank of England, Benjamin </a:t>
            </a:r>
            <a:br>
              <a:rPr>
                <a:solidFill>
                  <a:srgbClr val="FFFFFF"/>
                </a:solidFill>
              </a:rPr>
            </a:br>
            <a:r>
              <a:rPr>
                <a:solidFill>
                  <a:srgbClr val="FFFFFF"/>
                </a:solidFill>
              </a:rPr>
              <a:t>Strong of the New York Federal Reserve Bank, Charles </a:t>
            </a:r>
            <a:br>
              <a:rPr>
                <a:solidFill>
                  <a:srgbClr val="FFFFFF"/>
                </a:solidFill>
              </a:rPr>
            </a:br>
            <a:r>
              <a:rPr>
                <a:solidFill>
                  <a:srgbClr val="FFFFFF"/>
                </a:solidFill>
              </a:rPr>
              <a:t>Rist of the Bank of France, and Hjalmar Schacht of the </a:t>
            </a:r>
            <a:br>
              <a:rPr>
                <a:solidFill>
                  <a:srgbClr val="FFFFFF"/>
                </a:solidFill>
              </a:rPr>
            </a:br>
            <a:r>
              <a:rPr>
                <a:solidFill>
                  <a:srgbClr val="FFFFFF"/>
                </a:solidFill>
              </a:rPr>
              <a:t>Reichsbank, sought to dominate its government by its </a:t>
            </a:r>
            <a:br>
              <a:rPr>
                <a:solidFill>
                  <a:srgbClr val="FFFFFF"/>
                </a:solidFill>
              </a:rPr>
            </a:br>
            <a:r>
              <a:rPr>
                <a:solidFill>
                  <a:srgbClr val="FFFFFF"/>
                </a:solidFill>
              </a:rPr>
              <a:t>ability to control treasury loans, to manipulate foreign</a:t>
            </a:r>
            <a:br>
              <a:rPr>
                <a:solidFill>
                  <a:srgbClr val="FFFFFF"/>
                </a:solidFill>
              </a:rPr>
            </a:br>
            <a:r>
              <a:rPr>
                <a:solidFill>
                  <a:srgbClr val="FFFFFF"/>
                </a:solidFill>
              </a:rPr>
              <a:t> exchanges, to influence, The level of economic activity in </a:t>
            </a:r>
            <a:br>
              <a:rPr>
                <a:solidFill>
                  <a:srgbClr val="FFFFFF"/>
                </a:solidFill>
              </a:rPr>
            </a:br>
            <a:r>
              <a:rPr>
                <a:solidFill>
                  <a:srgbClr val="FFFFFF"/>
                </a:solidFill>
              </a:rPr>
              <a:t>the country, and to influence co-operative politicians by </a:t>
            </a:r>
            <a:br>
              <a:rPr>
                <a:solidFill>
                  <a:srgbClr val="FFFFFF"/>
                </a:solidFill>
              </a:rPr>
            </a:br>
            <a:r>
              <a:rPr>
                <a:solidFill>
                  <a:srgbClr val="FFFFFF"/>
                </a:solidFill>
              </a:rPr>
              <a:t>subsequent rewards in the business world.</a:t>
            </a:r>
            <a:br>
              <a:rPr>
                <a:solidFill>
                  <a:srgbClr val="FFFFFF"/>
                </a:solidFill>
              </a:rPr>
            </a:br>
            <a:br>
              <a:rPr>
                <a:solidFill>
                  <a:srgbClr val="FFFFFF"/>
                </a:solidFill>
              </a:rPr>
            </a:br>
            <a:br>
              <a:rPr>
                <a:solidFill>
                  <a:srgbClr val="FFFFFF"/>
                </a:solidFill>
              </a:rPr>
            </a:br>
          </a:p>
        </p:txBody>
      </p:sp>
      <p:pic>
        <p:nvPicPr>
          <p:cNvPr id="1408" name="Tragedyandhope.jpg" descr="Tragedyandhope.jpg"/>
          <p:cNvPicPr>
            <a:picLocks noChangeAspect="1"/>
          </p:cNvPicPr>
          <p:nvPr/>
        </p:nvPicPr>
        <p:blipFill>
          <a:blip r:embed="rId2">
            <a:extLst/>
          </a:blip>
          <a:stretch>
            <a:fillRect/>
          </a:stretch>
        </p:blipFill>
        <p:spPr>
          <a:xfrm>
            <a:off x="176048" y="42083"/>
            <a:ext cx="2668753" cy="4082243"/>
          </a:xfrm>
          <a:prstGeom prst="rect">
            <a:avLst/>
          </a:prstGeom>
          <a:ln w="12700">
            <a:miter lim="400000"/>
          </a:ln>
        </p:spPr>
      </p:pic>
    </p:spTree>
  </p:cSld>
  <p:clrMapOvr>
    <a:masterClrMapping/>
  </p:clrMapOvr>
  <p:transition xmlns:p14="http://schemas.microsoft.com/office/powerpoint/2010/main" spd="med" advClick="1"/>
</p:sld>
</file>

<file path=ppt/slides/slide5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10" name="Bank For International Settlements   Picture by David Croll, taken March 17 2005 . This picture was taken from the German Wikipedia"/>
          <p:cNvSpPr txBox="1"/>
          <p:nvPr>
            <p:ph type="title"/>
          </p:nvPr>
        </p:nvSpPr>
        <p:spPr>
          <a:xfrm>
            <a:off x="210033" y="357187"/>
            <a:ext cx="23963934" cy="13099667"/>
          </a:xfrm>
          <a:prstGeom prst="rect">
            <a:avLst/>
          </a:prstGeom>
        </p:spPr>
        <p:txBody>
          <a:bodyPr/>
          <a:lstStyle/>
          <a:p>
            <a:pPr defTabSz="914400">
              <a:defRPr sz="5500">
                <a:solidFill>
                  <a:srgbClr val="CCECFF"/>
                </a:solidFill>
                <a:effectLst>
                  <a:outerShdw sx="100000" sy="100000" kx="0" ky="0" algn="b" rotWithShape="0" blurRad="12700" dist="25400" dir="2700000">
                    <a:srgbClr val="000000"/>
                  </a:outerShdw>
                </a:effectLst>
                <a:latin typeface="Arial"/>
                <a:ea typeface="Arial"/>
                <a:cs typeface="Arial"/>
                <a:sym typeface="Arial"/>
              </a:defRPr>
            </a:pPr>
            <a:br/>
          </a:p>
          <a:p>
            <a:pPr defTabSz="914400">
              <a:defRPr sz="5500">
                <a:solidFill>
                  <a:srgbClr val="CCECFF"/>
                </a:solidFill>
                <a:effectLst>
                  <a:outerShdw sx="100000" sy="100000" kx="0" ky="0" algn="b" rotWithShape="0" blurRad="12700" dist="25400" dir="2700000">
                    <a:srgbClr val="000000"/>
                  </a:outerShdw>
                </a:effectLst>
                <a:latin typeface="Arial"/>
                <a:ea typeface="Arial"/>
                <a:cs typeface="Arial"/>
                <a:sym typeface="Arial"/>
              </a:defRPr>
            </a:pPr>
          </a:p>
          <a:p>
            <a:pPr defTabSz="914400">
              <a:defRPr sz="5500">
                <a:solidFill>
                  <a:srgbClr val="CCECFF"/>
                </a:solidFill>
                <a:effectLst>
                  <a:outerShdw sx="100000" sy="100000" kx="0" ky="0" algn="b" rotWithShape="0" blurRad="12700" dist="25400" dir="2700000">
                    <a:srgbClr val="000000"/>
                  </a:outerShdw>
                </a:effectLst>
                <a:latin typeface="Arial"/>
                <a:ea typeface="Arial"/>
                <a:cs typeface="Arial"/>
                <a:sym typeface="Arial"/>
              </a:defRPr>
            </a:pPr>
          </a:p>
          <a:p>
            <a:pPr defTabSz="914400">
              <a:defRPr sz="5500">
                <a:solidFill>
                  <a:srgbClr val="CCECFF"/>
                </a:solidFill>
                <a:effectLst>
                  <a:outerShdw sx="100000" sy="100000" kx="0" ky="0" algn="b" rotWithShape="0" blurRad="12700" dist="25400" dir="2700000">
                    <a:srgbClr val="000000"/>
                  </a:outerShdw>
                </a:effectLst>
                <a:latin typeface="Arial"/>
                <a:ea typeface="Arial"/>
                <a:cs typeface="Arial"/>
                <a:sym typeface="Arial"/>
              </a:defRPr>
            </a:pPr>
          </a:p>
          <a:p>
            <a:pPr defTabSz="914400">
              <a:defRPr sz="5500">
                <a:solidFill>
                  <a:srgbClr val="CCECFF"/>
                </a:solidFill>
                <a:effectLst>
                  <a:outerShdw sx="100000" sy="100000" kx="0" ky="0" algn="b" rotWithShape="0" blurRad="12700" dist="25400" dir="2700000">
                    <a:srgbClr val="000000"/>
                  </a:outerShdw>
                </a:effectLst>
                <a:latin typeface="Arial"/>
                <a:ea typeface="Arial"/>
                <a:cs typeface="Arial"/>
                <a:sym typeface="Arial"/>
              </a:defRPr>
            </a:pPr>
          </a:p>
          <a:p>
            <a:pPr defTabSz="914400">
              <a:defRPr sz="5500">
                <a:solidFill>
                  <a:srgbClr val="CCECFF"/>
                </a:solidFill>
                <a:effectLst>
                  <a:outerShdw sx="100000" sy="100000" kx="0" ky="0" algn="b" rotWithShape="0" blurRad="12700" dist="25400" dir="2700000">
                    <a:srgbClr val="000000"/>
                  </a:outerShdw>
                </a:effectLst>
                <a:latin typeface="Arial"/>
                <a:ea typeface="Arial"/>
                <a:cs typeface="Arial"/>
                <a:sym typeface="Arial"/>
              </a:defRPr>
            </a:pPr>
          </a:p>
          <a:p>
            <a:pPr defTabSz="914400">
              <a:defRPr sz="5500">
                <a:solidFill>
                  <a:srgbClr val="CCECFF"/>
                </a:solidFill>
                <a:effectLst>
                  <a:outerShdw sx="100000" sy="100000" kx="0" ky="0" algn="b" rotWithShape="0" blurRad="12700" dist="25400" dir="2700000">
                    <a:srgbClr val="000000"/>
                  </a:outerShdw>
                </a:effectLst>
                <a:latin typeface="Arial"/>
                <a:ea typeface="Arial"/>
                <a:cs typeface="Arial"/>
                <a:sym typeface="Arial"/>
              </a:defRPr>
            </a:pPr>
          </a:p>
          <a:p>
            <a:pPr defTabSz="914400">
              <a:defRPr sz="5500">
                <a:solidFill>
                  <a:srgbClr val="CCECFF"/>
                </a:solidFill>
                <a:effectLst>
                  <a:outerShdw sx="100000" sy="100000" kx="0" ky="0" algn="b" rotWithShape="0" blurRad="12700" dist="25400" dir="2700000">
                    <a:srgbClr val="000000"/>
                  </a:outerShdw>
                </a:effectLst>
                <a:latin typeface="Arial"/>
                <a:ea typeface="Arial"/>
                <a:cs typeface="Arial"/>
                <a:sym typeface="Arial"/>
              </a:defRPr>
            </a:pPr>
          </a:p>
          <a:p>
            <a:pPr defTabSz="914400">
              <a:defRPr sz="5500">
                <a:solidFill>
                  <a:srgbClr val="CCECFF"/>
                </a:solidFill>
                <a:effectLst>
                  <a:outerShdw sx="100000" sy="100000" kx="0" ky="0" algn="b" rotWithShape="0" blurRad="12700" dist="25400" dir="2700000">
                    <a:srgbClr val="000000"/>
                  </a:outerShdw>
                </a:effectLst>
                <a:latin typeface="Arial"/>
                <a:ea typeface="Arial"/>
                <a:cs typeface="Arial"/>
                <a:sym typeface="Arial"/>
              </a:defRPr>
            </a:pPr>
          </a:p>
          <a:p>
            <a:pPr defTabSz="914400">
              <a:defRPr sz="5500">
                <a:solidFill>
                  <a:srgbClr val="CCECFF"/>
                </a:solidFill>
                <a:effectLst>
                  <a:outerShdw sx="100000" sy="100000" kx="0" ky="0" algn="b" rotWithShape="0" blurRad="12700" dist="25400" dir="2700000">
                    <a:srgbClr val="000000"/>
                  </a:outerShdw>
                </a:effectLst>
                <a:latin typeface="Arial"/>
                <a:ea typeface="Arial"/>
                <a:cs typeface="Arial"/>
                <a:sym typeface="Arial"/>
              </a:defRPr>
            </a:pPr>
          </a:p>
          <a:p>
            <a:pPr defTabSz="914400">
              <a:defRPr sz="5500">
                <a:solidFill>
                  <a:srgbClr val="CCECFF"/>
                </a:solidFill>
                <a:effectLst>
                  <a:outerShdw sx="100000" sy="100000" kx="0" ky="0" algn="b" rotWithShape="0" blurRad="12700" dist="25400" dir="2700000">
                    <a:srgbClr val="000000"/>
                  </a:outerShdw>
                </a:effectLst>
                <a:latin typeface="Arial"/>
                <a:ea typeface="Arial"/>
                <a:cs typeface="Arial"/>
                <a:sym typeface="Arial"/>
              </a:defRPr>
            </a:pPr>
            <a:r>
              <a:rPr b="1">
                <a:solidFill>
                  <a:srgbClr val="FFD479"/>
                </a:solidFill>
              </a:rPr>
              <a:t>Bank For International Settlements </a:t>
            </a:r>
            <a:br>
              <a:rPr b="1">
                <a:solidFill>
                  <a:srgbClr val="FFC000"/>
                </a:solidFill>
              </a:rPr>
            </a:br>
            <a:br>
              <a:rPr b="1">
                <a:solidFill>
                  <a:srgbClr val="FFC000"/>
                </a:solidFill>
              </a:rPr>
            </a:br>
            <a:r>
              <a:rPr b="1" sz="2500">
                <a:solidFill>
                  <a:srgbClr val="FFFFFF"/>
                </a:solidFill>
              </a:rPr>
              <a:t>Picture by David Croll, taken March 17 2005 . This picture was taken from the German Wikipedia</a:t>
            </a:r>
            <a:br>
              <a:rPr b="1">
                <a:solidFill>
                  <a:srgbClr val="FFFFFF"/>
                </a:solidFill>
              </a:rPr>
            </a:br>
          </a:p>
        </p:txBody>
      </p:sp>
      <p:pic>
        <p:nvPicPr>
          <p:cNvPr id="1411" name="BIS.jpg" descr="BIS.jpg"/>
          <p:cNvPicPr>
            <a:picLocks noChangeAspect="1"/>
          </p:cNvPicPr>
          <p:nvPr/>
        </p:nvPicPr>
        <p:blipFill>
          <a:blip r:embed="rId2">
            <a:extLst/>
          </a:blip>
          <a:stretch>
            <a:fillRect/>
          </a:stretch>
        </p:blipFill>
        <p:spPr>
          <a:xfrm>
            <a:off x="8344613" y="791702"/>
            <a:ext cx="7273212" cy="8118936"/>
          </a:xfrm>
          <a:prstGeom prst="rect">
            <a:avLst/>
          </a:prstGeom>
          <a:ln w="12700">
            <a:miter lim="400000"/>
          </a:ln>
        </p:spPr>
      </p:pic>
    </p:spTree>
  </p:cSld>
  <p:clrMapOvr>
    <a:masterClrMapping/>
  </p:clrMapOvr>
  <p:transition xmlns:p14="http://schemas.microsoft.com/office/powerpoint/2010/main" spd="med" advClick="1"/>
</p:sld>
</file>

<file path=ppt/slides/slide5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13" name="Double-click to edit"/>
          <p:cNvSpPr txBox="1"/>
          <p:nvPr>
            <p:ph type="title"/>
          </p:nvPr>
        </p:nvSpPr>
        <p:spPr>
          <a:xfrm>
            <a:off x="158967" y="357187"/>
            <a:ext cx="24066066" cy="13001626"/>
          </a:xfrm>
          <a:prstGeom prst="rect">
            <a:avLst/>
          </a:prstGeom>
        </p:spPr>
        <p:txBody>
          <a:bodyPr/>
          <a:lstStyle/>
          <a:p>
            <a:pPr/>
          </a:p>
          <a:p>
            <a:pPr/>
          </a:p>
          <a:p>
            <a:pPr/>
          </a:p>
          <a:p>
            <a:pPr/>
          </a:p>
          <a:p>
            <a:pPr/>
          </a:p>
        </p:txBody>
      </p:sp>
      <p:pic>
        <p:nvPicPr>
          <p:cNvPr id="1414" name="BIS#6.jpg" descr="BIS#6.jpg"/>
          <p:cNvPicPr>
            <a:picLocks noChangeAspect="1"/>
          </p:cNvPicPr>
          <p:nvPr/>
        </p:nvPicPr>
        <p:blipFill>
          <a:blip r:embed="rId2">
            <a:extLst/>
          </a:blip>
          <a:stretch>
            <a:fillRect/>
          </a:stretch>
        </p:blipFill>
        <p:spPr>
          <a:xfrm>
            <a:off x="1000982" y="2782773"/>
            <a:ext cx="22382036" cy="5915254"/>
          </a:xfrm>
          <a:prstGeom prst="rect">
            <a:avLst/>
          </a:prstGeom>
          <a:ln w="12700">
            <a:miter lim="400000"/>
          </a:ln>
        </p:spPr>
      </p:pic>
    </p:spTree>
  </p:cSld>
  <p:clrMapOvr>
    <a:masterClrMapping/>
  </p:clrMapOvr>
  <p:transition xmlns:p14="http://schemas.microsoft.com/office/powerpoint/2010/main" spd="med" advClick="1"/>
</p:sld>
</file>

<file path=ppt/slides/slide5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16" name="Dick Morris’s April 7, 2009 article,  “European Socialism to Run our Financial System,”"/>
          <p:cNvSpPr txBox="1"/>
          <p:nvPr>
            <p:ph type="title"/>
          </p:nvPr>
        </p:nvSpPr>
        <p:spPr>
          <a:xfrm>
            <a:off x="240264" y="357187"/>
            <a:ext cx="23903472" cy="13001626"/>
          </a:xfrm>
          <a:prstGeom prst="rect">
            <a:avLst/>
          </a:prstGeom>
        </p:spPr>
        <p:txBody>
          <a:bodyPr/>
          <a:lstStyle/>
          <a:p>
            <a:pPr marL="964406" indent="-1307306" defTabSz="1285875">
              <a:spcBef>
                <a:spcPts val="6700"/>
              </a:spcBef>
              <a:defRPr sz="7500">
                <a:solidFill>
                  <a:srgbClr val="FFD479"/>
                </a:solidFill>
                <a:latin typeface="Arial"/>
                <a:ea typeface="Arial"/>
                <a:cs typeface="Arial"/>
                <a:sym typeface="Arial"/>
              </a:defRPr>
            </a:pPr>
            <a:r>
              <a:t>Dick Morris’s April 7, 2009 article, </a:t>
            </a:r>
            <a:br/>
            <a:r>
              <a:t>“European Socialism to Run our Financial System,”</a:t>
            </a:r>
            <a:endParaRPr b="1" sz="6000">
              <a:solidFill>
                <a:srgbClr val="FFC000"/>
              </a:solidFill>
            </a:endParaRPr>
          </a:p>
        </p:txBody>
      </p:sp>
    </p:spTree>
  </p:cSld>
  <p:clrMapOvr>
    <a:masterClrMapping/>
  </p:clrMapOvr>
  <p:transition xmlns:p14="http://schemas.microsoft.com/office/powerpoint/2010/main" spd="med" advClick="1"/>
</p:sld>
</file>

<file path=ppt/slides/slide5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18" name="Dick Morris’s April 7, 2009:…"/>
          <p:cNvSpPr txBox="1"/>
          <p:nvPr>
            <p:ph type="title"/>
          </p:nvPr>
        </p:nvSpPr>
        <p:spPr>
          <a:xfrm>
            <a:off x="60368" y="357187"/>
            <a:ext cx="24062067" cy="13167941"/>
          </a:xfrm>
          <a:prstGeom prst="rect">
            <a:avLst/>
          </a:prstGeom>
        </p:spPr>
        <p:txBody>
          <a:bodyPr/>
          <a:lstStyle/>
          <a:p>
            <a:pPr marL="964406" indent="-1307306" defTabSz="1285875">
              <a:spcBef>
                <a:spcPts val="6700"/>
              </a:spcBef>
              <a:defRPr sz="7500">
                <a:solidFill>
                  <a:srgbClr val="FFD479"/>
                </a:solidFill>
                <a:latin typeface="Arial"/>
                <a:ea typeface="Arial"/>
                <a:cs typeface="Arial"/>
                <a:sym typeface="Arial"/>
              </a:defRPr>
            </a:pPr>
            <a:r>
              <a:t>Dick Morris’s April 7, 2009:</a:t>
            </a:r>
            <a:endParaRPr>
              <a:solidFill>
                <a:srgbClr val="FFC000"/>
              </a:solidFill>
            </a:endParaRPr>
          </a:p>
          <a:p>
            <a:pPr marL="964406" indent="-1307306" defTabSz="1285875">
              <a:spcBef>
                <a:spcPts val="6700"/>
              </a:spcBef>
              <a:defRPr sz="7500">
                <a:latin typeface="Arial"/>
                <a:ea typeface="Arial"/>
                <a:cs typeface="Arial"/>
                <a:sym typeface="Arial"/>
              </a:defRPr>
            </a:pPr>
            <a:r>
              <a:t>On April 2, 2009, the work of July 4, 1776 was nullified at the meeting of the G-20 in London.The joint communiqué essentially announces a global economic union with uniform regulations and bylaws for all nations, including the </a:t>
            </a:r>
            <a:br/>
            <a:r>
              <a:t>United States. </a:t>
            </a:r>
          </a:p>
        </p:txBody>
      </p:sp>
    </p:spTree>
  </p:cSld>
  <p:clrMapOvr>
    <a:masterClrMapping/>
  </p:clrMapOvr>
  <p:transition xmlns:p14="http://schemas.microsoft.com/office/powerpoint/2010/main" spd="med" advClick="1"/>
</p:sld>
</file>

<file path=ppt/slides/slide5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20" name="Dick Morris’s April 7, 2009:…"/>
          <p:cNvSpPr txBox="1"/>
          <p:nvPr>
            <p:ph type="title"/>
          </p:nvPr>
        </p:nvSpPr>
        <p:spPr>
          <a:xfrm>
            <a:off x="392348" y="357187"/>
            <a:ext cx="23599304" cy="13001626"/>
          </a:xfrm>
          <a:prstGeom prst="rect">
            <a:avLst/>
          </a:prstGeom>
        </p:spPr>
        <p:txBody>
          <a:bodyPr/>
          <a:lstStyle/>
          <a:p>
            <a:pPr marL="964406" indent="-1307306" defTabSz="1285875">
              <a:spcBef>
                <a:spcPts val="6700"/>
              </a:spcBef>
              <a:defRPr sz="7500">
                <a:solidFill>
                  <a:srgbClr val="FFD479"/>
                </a:solidFill>
                <a:latin typeface="Arial"/>
                <a:ea typeface="Arial"/>
                <a:cs typeface="Arial"/>
                <a:sym typeface="Arial"/>
              </a:defRPr>
            </a:pPr>
            <a:r>
              <a:t>Dick Morris’s April 7, 2009:</a:t>
            </a:r>
            <a:endParaRPr b="1">
              <a:solidFill>
                <a:srgbClr val="FFC000"/>
              </a:solidFill>
            </a:endParaRPr>
          </a:p>
          <a:p>
            <a:pPr marL="964406" indent="-1307306" defTabSz="1285875">
              <a:spcBef>
                <a:spcPts val="6700"/>
              </a:spcBef>
              <a:defRPr sz="7500">
                <a:latin typeface="Arial"/>
                <a:ea typeface="Arial"/>
                <a:cs typeface="Arial"/>
                <a:sym typeface="Arial"/>
              </a:defRPr>
            </a:pPr>
            <a:r>
              <a:t>Henceforth, our SEC, Commodities Trading Commission, Federal Reserve Board and other regulators will have to march to the beat of drums pounded by the Financial Stability Board (FSB), a body of central bankers from each of the G-20 states and the European Union.</a:t>
            </a:r>
          </a:p>
        </p:txBody>
      </p:sp>
    </p:spTree>
  </p:cSld>
  <p:clrMapOvr>
    <a:masterClrMapping/>
  </p:clrMapOvr>
  <p:transition xmlns:p14="http://schemas.microsoft.com/office/powerpoint/2010/main" spd="med" advClick="1"/>
</p:sld>
</file>

<file path=ppt/slides/slide5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22" name="Dick Morris’s April 7, 2009:…"/>
          <p:cNvSpPr txBox="1"/>
          <p:nvPr>
            <p:ph type="title"/>
          </p:nvPr>
        </p:nvSpPr>
        <p:spPr>
          <a:xfrm>
            <a:off x="224172" y="357187"/>
            <a:ext cx="23935656" cy="13001626"/>
          </a:xfrm>
          <a:prstGeom prst="rect">
            <a:avLst/>
          </a:prstGeom>
        </p:spPr>
        <p:txBody>
          <a:bodyPr/>
          <a:lstStyle/>
          <a:p>
            <a:pPr marL="964406" indent="-1307306" defTabSz="1285875">
              <a:spcBef>
                <a:spcPts val="6700"/>
              </a:spcBef>
              <a:defRPr sz="7500">
                <a:solidFill>
                  <a:srgbClr val="FFD479"/>
                </a:solidFill>
                <a:latin typeface="Arial"/>
                <a:ea typeface="Arial"/>
                <a:cs typeface="Arial"/>
                <a:sym typeface="Arial"/>
              </a:defRPr>
            </a:pPr>
            <a:r>
              <a:t>Dick Morris’s April 7, 2009:</a:t>
            </a:r>
          </a:p>
          <a:p>
            <a:pPr marL="964406" indent="-1307306" defTabSz="1285875">
              <a:spcBef>
                <a:spcPts val="6700"/>
              </a:spcBef>
              <a:defRPr sz="7500">
                <a:latin typeface="Arial"/>
                <a:ea typeface="Arial"/>
                <a:cs typeface="Arial"/>
                <a:sym typeface="Arial"/>
              </a:defRPr>
            </a:pPr>
            <a:r>
              <a:t>The mandate conferred on the FSB is remarkable for its scope and open-endedness. It is to set a "framework of internationally agreed high standards that a global financial system requires.”</a:t>
            </a:r>
          </a:p>
          <a:p>
            <a:pPr marL="964406" indent="-1307306" defTabSz="1285875">
              <a:spcBef>
                <a:spcPts val="6700"/>
              </a:spcBef>
              <a:defRPr sz="7500">
                <a:latin typeface="Arial"/>
                <a:ea typeface="Arial"/>
                <a:cs typeface="Arial"/>
                <a:sym typeface="Arial"/>
              </a:defRPr>
            </a:pPr>
            <a:endParaRPr sz="6000"/>
          </a:p>
        </p:txBody>
      </p:sp>
    </p:spTree>
  </p:cSld>
  <p:clrMapOvr>
    <a:masterClrMapping/>
  </p:clrMapOvr>
  <p:transition xmlns:p14="http://schemas.microsoft.com/office/powerpoint/2010/main" spd="med" advClick="1"/>
</p:sld>
</file>

<file path=ppt/slides/slide5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24" name="Dick Morris’s April 7, 2009:…"/>
          <p:cNvSpPr txBox="1"/>
          <p:nvPr>
            <p:ph type="title"/>
          </p:nvPr>
        </p:nvSpPr>
        <p:spPr>
          <a:xfrm>
            <a:off x="157013" y="357187"/>
            <a:ext cx="23969236" cy="13120409"/>
          </a:xfrm>
          <a:prstGeom prst="rect">
            <a:avLst/>
          </a:prstGeom>
        </p:spPr>
        <p:txBody>
          <a:bodyPr/>
          <a:lstStyle/>
          <a:p>
            <a:pPr marL="964406" indent="-1307306" defTabSz="1285875">
              <a:spcBef>
                <a:spcPts val="6700"/>
              </a:spcBef>
              <a:defRPr sz="7500">
                <a:solidFill>
                  <a:srgbClr val="FFD479"/>
                </a:solidFill>
                <a:latin typeface="Arial"/>
                <a:ea typeface="Arial"/>
                <a:cs typeface="Arial"/>
                <a:sym typeface="Arial"/>
              </a:defRPr>
            </a:pPr>
          </a:p>
          <a:p>
            <a:pPr marL="964406" indent="-1307306" defTabSz="1285875">
              <a:spcBef>
                <a:spcPts val="6700"/>
              </a:spcBef>
              <a:defRPr sz="7500">
                <a:solidFill>
                  <a:srgbClr val="FFD479"/>
                </a:solidFill>
                <a:latin typeface="Arial"/>
                <a:ea typeface="Arial"/>
                <a:cs typeface="Arial"/>
                <a:sym typeface="Arial"/>
              </a:defRPr>
            </a:pPr>
            <a:r>
              <a:t>Dick Morris’s April 7, 2009:</a:t>
            </a:r>
          </a:p>
          <a:p>
            <a:pPr marL="964406" indent="-1307306" defTabSz="1285875">
              <a:spcBef>
                <a:spcPts val="6700"/>
              </a:spcBef>
              <a:defRPr sz="7500">
                <a:latin typeface="Arial"/>
                <a:ea typeface="Arial"/>
                <a:cs typeface="Arial"/>
                <a:sym typeface="Arial"/>
              </a:defRPr>
            </a:pPr>
            <a:r>
              <a:t>Now we may no longer look to presidential appointees, confirmed by the Senate, to make policy for our economy. These decisions will be made internationally.</a:t>
            </a:r>
          </a:p>
          <a:p>
            <a:pPr marL="964406" indent="-1307306" defTabSz="1285875">
              <a:spcBef>
                <a:spcPts val="6700"/>
              </a:spcBef>
              <a:defRPr sz="7500">
                <a:latin typeface="Arial"/>
                <a:ea typeface="Arial"/>
                <a:cs typeface="Arial"/>
                <a:sym typeface="Arial"/>
              </a:defRPr>
            </a:pPr>
          </a:p>
          <a:p>
            <a:pPr marL="964406" indent="-1307306" defTabSz="1285875">
              <a:spcBef>
                <a:spcPts val="6700"/>
              </a:spcBef>
              <a:defRPr sz="7500">
                <a:latin typeface="Arial"/>
                <a:ea typeface="Arial"/>
                <a:cs typeface="Arial"/>
                <a:sym typeface="Arial"/>
              </a:defRPr>
            </a:pPr>
            <a:r>
              <a:t> </a:t>
            </a:r>
            <a:endParaRPr sz="6600"/>
          </a:p>
        </p:txBody>
      </p:sp>
    </p:spTree>
  </p:cSld>
  <p:clrMapOvr>
    <a:masterClrMapping/>
  </p:clrMapOvr>
  <p:transition xmlns:p14="http://schemas.microsoft.com/office/powerpoint/2010/main" spd="med" advClick="1"/>
</p:sld>
</file>

<file path=ppt/slides/slide5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26" name="Dick Morris’s April 7, 2009:…"/>
          <p:cNvSpPr txBox="1"/>
          <p:nvPr>
            <p:ph type="title"/>
          </p:nvPr>
        </p:nvSpPr>
        <p:spPr>
          <a:xfrm>
            <a:off x="223149" y="357187"/>
            <a:ext cx="23811384" cy="13001626"/>
          </a:xfrm>
          <a:prstGeom prst="rect">
            <a:avLst/>
          </a:prstGeom>
        </p:spPr>
        <p:txBody>
          <a:bodyPr/>
          <a:lstStyle/>
          <a:p>
            <a:pPr marL="964406" indent="-1307306" defTabSz="1285875">
              <a:spcBef>
                <a:spcPts val="6700"/>
              </a:spcBef>
              <a:defRPr sz="7500">
                <a:solidFill>
                  <a:srgbClr val="FFD479"/>
                </a:solidFill>
                <a:latin typeface="Arial"/>
                <a:ea typeface="Arial"/>
                <a:cs typeface="Arial"/>
                <a:sym typeface="Arial"/>
              </a:defRPr>
            </a:pPr>
            <a:r>
              <a:t>Dick Morris’s April 7, 2009:</a:t>
            </a:r>
          </a:p>
          <a:p>
            <a:pPr marL="964406" indent="-1307306" defTabSz="1285875">
              <a:spcBef>
                <a:spcPts val="6700"/>
              </a:spcBef>
              <a:defRPr sz="7500">
                <a:latin typeface="Arial"/>
                <a:ea typeface="Arial"/>
                <a:cs typeface="Arial"/>
                <a:sym typeface="Arial"/>
              </a:defRPr>
            </a:pPr>
            <a:r>
              <a:t>And Europe will dominate them…The Europeans have been trying to get their hands on our financial system for decades. It is essential to them that they rein in American free enterprise so that their socialist heaven will not be polluted by vices such as the profit motive.</a:t>
            </a:r>
            <a:endParaRPr sz="6600"/>
          </a:p>
        </p:txBody>
      </p:sp>
    </p:spTree>
  </p:cSld>
  <p:clrMapOvr>
    <a:masterClrMapping/>
  </p:clrMapOvr>
  <p:transition xmlns:p14="http://schemas.microsoft.com/office/powerpoint/2010/main" spd="med" advClick="1"/>
</p:sld>
</file>

<file path=ppt/slides/slide5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4" name="3. Deconstructionism"/>
          <p:cNvSpPr txBox="1"/>
          <p:nvPr>
            <p:ph type="title"/>
          </p:nvPr>
        </p:nvSpPr>
        <p:spPr>
          <a:xfrm>
            <a:off x="304818" y="357187"/>
            <a:ext cx="23576547" cy="13001626"/>
          </a:xfrm>
          <a:prstGeom prst="rect">
            <a:avLst/>
          </a:prstGeom>
        </p:spPr>
        <p:txBody>
          <a:bodyPr/>
          <a:lstStyle/>
          <a:p>
            <a:pPr>
              <a:defRPr sz="9000">
                <a:latin typeface="Arial Narrow"/>
                <a:ea typeface="Arial Narrow"/>
                <a:cs typeface="Arial Narrow"/>
                <a:sym typeface="Arial Narrow"/>
              </a:defRPr>
            </a:pPr>
            <a:r>
              <a:t>3. Deconstructionism</a:t>
            </a:r>
          </a:p>
          <a:p>
            <a:pPr>
              <a:defRPr sz="9000">
                <a:latin typeface="Arial Narrow"/>
                <a:ea typeface="Arial Narrow"/>
                <a:cs typeface="Arial Narrow"/>
                <a:sym typeface="Arial Narrow"/>
              </a:defRPr>
            </a:pPr>
            <a:r>
              <a:t> </a:t>
            </a:r>
          </a:p>
        </p:txBody>
      </p:sp>
    </p:spTree>
  </p:cSld>
  <p:clrMapOvr>
    <a:masterClrMapping/>
  </p:clrMapOvr>
  <p:transition xmlns:p14="http://schemas.microsoft.com/office/powerpoint/2010/main" spd="med" advClick="1"/>
</p:sld>
</file>

<file path=ppt/slides/slide5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28" name="The developments in Europe represent what many believe is the revived Roman Empire predicted in Daniel 2:41-43. This sort of prophecy reveals the remarkable, supernatural nature of God’s Word. Scripture repeatedly predicts, years in advance, what inevita"/>
          <p:cNvSpPr txBox="1"/>
          <p:nvPr>
            <p:ph type="title"/>
          </p:nvPr>
        </p:nvSpPr>
        <p:spPr>
          <a:xfrm>
            <a:off x="302772" y="357187"/>
            <a:ext cx="23778456" cy="13001626"/>
          </a:xfrm>
          <a:prstGeom prst="rect">
            <a:avLst/>
          </a:prstGeom>
        </p:spPr>
        <p:txBody>
          <a:bodyPr/>
          <a:lstStyle/>
          <a:p>
            <a:pPr marL="964406" indent="-1307306" defTabSz="1285875">
              <a:spcBef>
                <a:spcPts val="6700"/>
              </a:spcBef>
              <a:defRPr sz="7500">
                <a:latin typeface="Arial"/>
                <a:ea typeface="Arial"/>
                <a:cs typeface="Arial"/>
                <a:sym typeface="Arial"/>
              </a:defRPr>
            </a:pPr>
          </a:p>
          <a:p>
            <a:pPr marL="964406" indent="-1307306" defTabSz="1285875">
              <a:spcBef>
                <a:spcPts val="6700"/>
              </a:spcBef>
              <a:defRPr sz="7500">
                <a:latin typeface="Arial"/>
                <a:ea typeface="Arial"/>
                <a:cs typeface="Arial"/>
                <a:sym typeface="Arial"/>
              </a:defRPr>
            </a:pPr>
            <a:r>
              <a:t>The developments in Europe represent what many believe is the revived Roman Empire predicted in Daniel 2:41-43. This sort of prophecy reveals the remarkable, supernatural nature of God’s Word. Scripture repeatedly predicts, years in advance, what inevitably comes to pass. We are now are watching the fulfillment of Scripture as Europe increases and America decreases. </a:t>
            </a:r>
            <a:endParaRPr sz="5600"/>
          </a:p>
        </p:txBody>
      </p:sp>
    </p:spTree>
  </p:cSld>
  <p:clrMapOvr>
    <a:masterClrMapping/>
  </p:clrMapOvr>
  <p:transition xmlns:p14="http://schemas.microsoft.com/office/powerpoint/2010/main" spd="med" advClick="1"/>
</p:sld>
</file>

<file path=ppt/slides/slide5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30" name="Double-click to edit"/>
          <p:cNvSpPr txBox="1"/>
          <p:nvPr>
            <p:ph type="title"/>
          </p:nvPr>
        </p:nvSpPr>
        <p:spPr>
          <a:xfrm>
            <a:off x="204359" y="357187"/>
            <a:ext cx="23975282" cy="13214915"/>
          </a:xfrm>
          <a:prstGeom prst="rect">
            <a:avLst/>
          </a:prstGeom>
        </p:spPr>
        <p:txBody>
          <a:bodyPr/>
          <a:lstStyle/>
          <a:p>
            <a:pPr/>
          </a:p>
          <a:p>
            <a:pPr/>
          </a:p>
          <a:p>
            <a:pPr/>
          </a:p>
          <a:p>
            <a:pPr/>
          </a:p>
          <a:p>
            <a:pPr/>
          </a:p>
          <a:p>
            <a:pPr/>
          </a:p>
        </p:txBody>
      </p:sp>
      <p:pic>
        <p:nvPicPr>
          <p:cNvPr id="1431" name="Europeancentralbank.jpg" descr="Europeancentralbank.jpg"/>
          <p:cNvPicPr>
            <a:picLocks noChangeAspect="1"/>
          </p:cNvPicPr>
          <p:nvPr/>
        </p:nvPicPr>
        <p:blipFill>
          <a:blip r:embed="rId2">
            <a:extLst/>
          </a:blip>
          <a:stretch>
            <a:fillRect/>
          </a:stretch>
        </p:blipFill>
        <p:spPr>
          <a:xfrm>
            <a:off x="2686568" y="1265318"/>
            <a:ext cx="19010864" cy="11185364"/>
          </a:xfrm>
          <a:prstGeom prst="rect">
            <a:avLst/>
          </a:prstGeom>
          <a:ln w="12700">
            <a:miter lim="400000"/>
          </a:ln>
        </p:spPr>
      </p:pic>
    </p:spTree>
  </p:cSld>
  <p:clrMapOvr>
    <a:masterClrMapping/>
  </p:clrMapOvr>
  <p:transition xmlns:p14="http://schemas.microsoft.com/office/powerpoint/2010/main" spd="med" advClick="1"/>
</p:sld>
</file>

<file path=ppt/slides/slide5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33" name="Jean-Claude Trichet,  President of the European Central Bank,  April 26, 2010:   The evolution of global governance:  Let me turn to the question of how global governance  is evolving after the crisis."/>
          <p:cNvSpPr txBox="1"/>
          <p:nvPr>
            <p:ph type="title"/>
          </p:nvPr>
        </p:nvSpPr>
        <p:spPr>
          <a:xfrm>
            <a:off x="111342" y="357187"/>
            <a:ext cx="23944586" cy="13163291"/>
          </a:xfrm>
          <a:prstGeom prst="rect">
            <a:avLst/>
          </a:prstGeom>
        </p:spPr>
        <p:txBody>
          <a:bodyPr/>
          <a:lstStyle/>
          <a:p>
            <a:pPr defTabSz="914400">
              <a:defRPr sz="3200">
                <a:solidFill>
                  <a:srgbClr val="FFC000"/>
                </a:solidFill>
                <a:effectLst>
                  <a:outerShdw sx="100000" sy="100000" kx="0" ky="0" algn="b" rotWithShape="0" blurRad="12700" dist="25400" dir="2700000">
                    <a:srgbClr val="000000"/>
                  </a:outerShdw>
                </a:effectLst>
                <a:latin typeface="Arial"/>
                <a:ea typeface="Arial"/>
                <a:cs typeface="Arial"/>
                <a:sym typeface="Arial"/>
              </a:defRPr>
            </a:pPr>
            <a:r>
              <a:rPr sz="7500">
                <a:solidFill>
                  <a:srgbClr val="FFD479"/>
                </a:solidFill>
              </a:rPr>
              <a:t>Jean-Claude Trichet, </a:t>
            </a:r>
            <a:br>
              <a:rPr sz="7500">
                <a:solidFill>
                  <a:srgbClr val="FFD479"/>
                </a:solidFill>
              </a:rPr>
            </a:br>
            <a:r>
              <a:rPr sz="7500">
                <a:solidFill>
                  <a:srgbClr val="FFD479"/>
                </a:solidFill>
              </a:rPr>
              <a:t>President of the European Central Bank, </a:t>
            </a:r>
            <a:br>
              <a:rPr sz="7500">
                <a:solidFill>
                  <a:srgbClr val="FFD479"/>
                </a:solidFill>
              </a:rPr>
            </a:br>
            <a:r>
              <a:rPr sz="7500">
                <a:solidFill>
                  <a:srgbClr val="FFD479"/>
                </a:solidFill>
              </a:rPr>
              <a:t>April 26, 2010: </a:t>
            </a:r>
            <a:br>
              <a:rPr sz="7500"/>
            </a:br>
            <a:br>
              <a:rPr sz="7500"/>
            </a:br>
            <a:r>
              <a:rPr sz="7500" u="sng">
                <a:solidFill>
                  <a:srgbClr val="FFFFFF"/>
                </a:solidFill>
              </a:rPr>
              <a:t>The evolution of global governance:</a:t>
            </a:r>
            <a:br>
              <a:rPr sz="7500" u="sng">
                <a:solidFill>
                  <a:srgbClr val="FFFFFF"/>
                </a:solidFill>
              </a:rPr>
            </a:br>
            <a:br>
              <a:rPr sz="7500" u="sng">
                <a:solidFill>
                  <a:srgbClr val="FFFFFF"/>
                </a:solidFill>
              </a:rPr>
            </a:br>
            <a:r>
              <a:rPr sz="7500">
                <a:solidFill>
                  <a:srgbClr val="FFFFFF"/>
                </a:solidFill>
              </a:rPr>
              <a:t>Let me turn to the question of how global governance </a:t>
            </a:r>
            <a:br>
              <a:rPr sz="7500">
                <a:solidFill>
                  <a:srgbClr val="FFFFFF"/>
                </a:solidFill>
              </a:rPr>
            </a:br>
            <a:r>
              <a:rPr sz="7500">
                <a:solidFill>
                  <a:srgbClr val="FFFFFF"/>
                </a:solidFill>
              </a:rPr>
              <a:t>is evolving after the crisis. </a:t>
            </a:r>
            <a:br>
              <a:rPr>
                <a:solidFill>
                  <a:srgbClr val="FFFFFF"/>
                </a:solidFill>
              </a:rPr>
            </a:br>
          </a:p>
        </p:txBody>
      </p:sp>
    </p:spTree>
  </p:cSld>
  <p:clrMapOvr>
    <a:masterClrMapping/>
  </p:clrMapOvr>
  <p:transition xmlns:p14="http://schemas.microsoft.com/office/powerpoint/2010/main" spd="med" advClick="1"/>
</p:sld>
</file>

<file path=ppt/slides/slide5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35" name="Jean-Claude Trichet,  President of the European Central Bank,  April 26, 2010:…"/>
          <p:cNvSpPr txBox="1"/>
          <p:nvPr>
            <p:ph type="title"/>
          </p:nvPr>
        </p:nvSpPr>
        <p:spPr>
          <a:xfrm>
            <a:off x="233381" y="357187"/>
            <a:ext cx="23917238" cy="13001626"/>
          </a:xfrm>
          <a:prstGeom prst="rect">
            <a:avLst/>
          </a:prstGeom>
        </p:spPr>
        <p:txBody>
          <a:bodyPr/>
          <a:lstStyle/>
          <a:p>
            <a:pPr defTabSz="914400">
              <a:defRPr sz="3200">
                <a:solidFill>
                  <a:srgbClr val="FFC000"/>
                </a:solidFill>
                <a:effectLst>
                  <a:outerShdw sx="100000" sy="100000" kx="0" ky="0" algn="b" rotWithShape="0" blurRad="12700" dist="25400" dir="2700000">
                    <a:srgbClr val="000000"/>
                  </a:outerShdw>
                </a:effectLst>
                <a:latin typeface="Arial"/>
                <a:ea typeface="Arial"/>
                <a:cs typeface="Arial"/>
                <a:sym typeface="Arial"/>
              </a:defRPr>
            </a:pPr>
            <a:r>
              <a:rPr sz="7500">
                <a:solidFill>
                  <a:srgbClr val="FFD479"/>
                </a:solidFill>
              </a:rPr>
              <a:t>Jean-Claude Trichet, </a:t>
            </a:r>
            <a:br>
              <a:rPr sz="7500">
                <a:solidFill>
                  <a:srgbClr val="FFD479"/>
                </a:solidFill>
              </a:rPr>
            </a:br>
            <a:r>
              <a:rPr sz="7500">
                <a:solidFill>
                  <a:srgbClr val="FFD479"/>
                </a:solidFill>
              </a:rPr>
              <a:t>President of the European Central Bank, </a:t>
            </a:r>
            <a:br>
              <a:rPr sz="7500">
                <a:solidFill>
                  <a:srgbClr val="FFD479"/>
                </a:solidFill>
              </a:rPr>
            </a:br>
            <a:r>
              <a:rPr sz="7500">
                <a:solidFill>
                  <a:srgbClr val="FFD479"/>
                </a:solidFill>
              </a:rPr>
              <a:t>April 26, 2010:</a:t>
            </a:r>
            <a:endParaRPr sz="7500">
              <a:solidFill>
                <a:srgbClr val="FFD479"/>
              </a:solidFill>
            </a:endParaRPr>
          </a:p>
          <a:p>
            <a:pPr defTabSz="914400">
              <a:defRPr sz="3200">
                <a:solidFill>
                  <a:srgbClr val="FFC000"/>
                </a:solidFill>
                <a:effectLst>
                  <a:outerShdw sx="100000" sy="100000" kx="0" ky="0" algn="b" rotWithShape="0" blurRad="12700" dist="25400" dir="2700000">
                    <a:srgbClr val="000000"/>
                  </a:outerShdw>
                </a:effectLst>
                <a:latin typeface="Arial"/>
                <a:ea typeface="Arial"/>
                <a:cs typeface="Arial"/>
                <a:sym typeface="Arial"/>
              </a:defRPr>
            </a:pPr>
            <a:endParaRPr sz="7500">
              <a:solidFill>
                <a:srgbClr val="FFD479"/>
              </a:solidFill>
            </a:endParaRPr>
          </a:p>
          <a:p>
            <a:pPr defTabSz="914400">
              <a:defRPr sz="3200">
                <a:solidFill>
                  <a:srgbClr val="FFC000"/>
                </a:solidFill>
                <a:effectLst>
                  <a:outerShdw sx="100000" sy="100000" kx="0" ky="0" algn="b" rotWithShape="0" blurRad="12700" dist="25400" dir="2700000">
                    <a:srgbClr val="000000"/>
                  </a:outerShdw>
                </a:effectLst>
                <a:latin typeface="Arial"/>
                <a:ea typeface="Arial"/>
                <a:cs typeface="Arial"/>
                <a:sym typeface="Arial"/>
              </a:defRPr>
            </a:pPr>
          </a:p>
          <a:p>
            <a:pPr defTabSz="914400">
              <a:defRPr sz="7500">
                <a:effectLst>
                  <a:outerShdw sx="100000" sy="100000" kx="0" ky="0" algn="b" rotWithShape="0" blurRad="12700" dist="25400" dir="2700000">
                    <a:srgbClr val="000000"/>
                  </a:outerShdw>
                </a:effectLst>
                <a:latin typeface="Arial"/>
                <a:ea typeface="Arial"/>
                <a:cs typeface="Arial"/>
                <a:sym typeface="Arial"/>
              </a:defRPr>
            </a:pPr>
            <a:r>
              <a:t>Overall, the system is moving decisively genuine global governance that is much more inclusive, encompassing the key emerging economies as well as industrialized countries. The significant transformation of global governance that we are engineering today is illustrated by three examples. </a:t>
            </a:r>
          </a:p>
        </p:txBody>
      </p:sp>
    </p:spTree>
  </p:cSld>
  <p:clrMapOvr>
    <a:masterClrMapping/>
  </p:clrMapOvr>
  <p:transition xmlns:p14="http://schemas.microsoft.com/office/powerpoint/2010/main" spd="med" advClick="1"/>
</p:sld>
</file>

<file path=ppt/slides/slide5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37" name="Jean-Claude Trichet,  President of the European Central Bank,  April 26, 2010:…"/>
          <p:cNvSpPr txBox="1"/>
          <p:nvPr>
            <p:ph type="title"/>
          </p:nvPr>
        </p:nvSpPr>
        <p:spPr>
          <a:xfrm>
            <a:off x="174966" y="357187"/>
            <a:ext cx="24034068" cy="13117061"/>
          </a:xfrm>
          <a:prstGeom prst="rect">
            <a:avLst/>
          </a:prstGeom>
        </p:spPr>
        <p:txBody>
          <a:bodyPr/>
          <a:lstStyle/>
          <a:p>
            <a:pPr defTabSz="429768">
              <a:defRPr sz="3525">
                <a:effectLst>
                  <a:outerShdw sx="100000" sy="100000" kx="0" ky="0" algn="b" rotWithShape="0" blurRad="5969" dist="11938" dir="2700000">
                    <a:srgbClr val="000000"/>
                  </a:outerShdw>
                </a:effectLst>
                <a:latin typeface="Arial"/>
                <a:ea typeface="Arial"/>
                <a:cs typeface="Arial"/>
                <a:sym typeface="Arial"/>
              </a:defRPr>
            </a:pPr>
          </a:p>
          <a:p>
            <a:pPr defTabSz="429768">
              <a:defRPr sz="6815">
                <a:solidFill>
                  <a:srgbClr val="FFC000"/>
                </a:solidFill>
                <a:effectLst>
                  <a:outerShdw sx="100000" sy="100000" kx="0" ky="0" algn="b" rotWithShape="0" blurRad="5969" dist="11938" dir="2700000">
                    <a:srgbClr val="000000"/>
                  </a:outerShdw>
                </a:effectLst>
                <a:latin typeface="Arial"/>
                <a:ea typeface="Arial"/>
                <a:cs typeface="Arial"/>
                <a:sym typeface="Arial"/>
              </a:defRPr>
            </a:pPr>
            <a:r>
              <a:rPr>
                <a:solidFill>
                  <a:srgbClr val="FFD479"/>
                </a:solidFill>
              </a:rPr>
              <a:t>Jean-Claude Trichet, </a:t>
            </a:r>
            <a:br>
              <a:rPr>
                <a:solidFill>
                  <a:srgbClr val="FFD479"/>
                </a:solidFill>
              </a:rPr>
            </a:br>
            <a:r>
              <a:rPr>
                <a:solidFill>
                  <a:srgbClr val="FFD479"/>
                </a:solidFill>
              </a:rPr>
              <a:t>President of the European Central Bank, </a:t>
            </a:r>
            <a:br>
              <a:rPr>
                <a:solidFill>
                  <a:srgbClr val="FFD479"/>
                </a:solidFill>
              </a:rPr>
            </a:br>
            <a:r>
              <a:rPr>
                <a:solidFill>
                  <a:srgbClr val="FFD479"/>
                </a:solidFill>
              </a:rPr>
              <a:t>April 26, 2010:</a:t>
            </a:r>
          </a:p>
          <a:p>
            <a:pPr defTabSz="429768">
              <a:defRPr sz="6815">
                <a:effectLst>
                  <a:outerShdw sx="100000" sy="100000" kx="0" ky="0" algn="b" rotWithShape="0" blurRad="5969" dist="11938" dir="2700000">
                    <a:srgbClr val="000000"/>
                  </a:outerShdw>
                </a:effectLst>
                <a:latin typeface="Arial"/>
                <a:ea typeface="Arial"/>
                <a:cs typeface="Arial"/>
                <a:sym typeface="Arial"/>
              </a:defRPr>
            </a:pPr>
          </a:p>
          <a:p>
            <a:pPr defTabSz="429768">
              <a:defRPr sz="6815">
                <a:effectLst>
                  <a:outerShdw sx="100000" sy="100000" kx="0" ky="0" algn="b" rotWithShape="0" blurRad="5969" dist="11938" dir="2700000">
                    <a:srgbClr val="000000"/>
                  </a:outerShdw>
                </a:effectLst>
                <a:latin typeface="Arial"/>
                <a:ea typeface="Arial"/>
                <a:cs typeface="Arial"/>
                <a:sym typeface="Arial"/>
              </a:defRPr>
            </a:pPr>
          </a:p>
          <a:p>
            <a:pPr defTabSz="429768">
              <a:defRPr sz="3525">
                <a:effectLst>
                  <a:outerShdw sx="100000" sy="100000" kx="0" ky="0" algn="b" rotWithShape="0" blurRad="5969" dist="11938" dir="2700000">
                    <a:srgbClr val="000000"/>
                  </a:outerShdw>
                </a:effectLst>
                <a:latin typeface="Arial"/>
                <a:ea typeface="Arial"/>
                <a:cs typeface="Arial"/>
                <a:sym typeface="Arial"/>
              </a:defRPr>
            </a:pPr>
            <a:r>
              <a:rPr sz="6815"/>
              <a:t>First, the emergence of the G20 a the prime group for global economic governance at the level of ministers, governors and heads of state or government. Secondly, the establishment of the </a:t>
            </a:r>
            <a:r>
              <a:rPr sz="6815">
                <a:solidFill>
                  <a:srgbClr val="FFD479"/>
                </a:solidFill>
              </a:rPr>
              <a:t>Global Economy Meeting </a:t>
            </a:r>
            <a:r>
              <a:rPr sz="6815"/>
              <a:t>of central bank governors under the auspices of the BIS as the prime group for the governance of central bank cooperation.</a:t>
            </a:r>
            <a:br/>
            <a:br/>
            <a:br/>
          </a:p>
        </p:txBody>
      </p:sp>
    </p:spTree>
  </p:cSld>
  <p:clrMapOvr>
    <a:masterClrMapping/>
  </p:clrMapOvr>
  <p:transition xmlns:p14="http://schemas.microsoft.com/office/powerpoint/2010/main" spd="med" advClick="1"/>
</p:sld>
</file>

<file path=ppt/slides/slide5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39" name="Jean-Claude Trichet,  President of the European Central Bank,  April 26, 2010:…"/>
          <p:cNvSpPr txBox="1"/>
          <p:nvPr>
            <p:ph type="title"/>
          </p:nvPr>
        </p:nvSpPr>
        <p:spPr>
          <a:xfrm>
            <a:off x="135433" y="357187"/>
            <a:ext cx="24113134" cy="13136874"/>
          </a:xfrm>
          <a:prstGeom prst="rect">
            <a:avLst/>
          </a:prstGeom>
        </p:spPr>
        <p:txBody>
          <a:bodyPr/>
          <a:lstStyle/>
          <a:p>
            <a:pPr defTabSz="914400">
              <a:defRPr sz="7500">
                <a:effectLst>
                  <a:outerShdw sx="100000" sy="100000" kx="0" ky="0" algn="b" rotWithShape="0" blurRad="12700" dist="25400" dir="2700000">
                    <a:srgbClr val="000000"/>
                  </a:outerShdw>
                </a:effectLst>
                <a:latin typeface="Arial"/>
                <a:ea typeface="Arial"/>
                <a:cs typeface="Arial"/>
                <a:sym typeface="Arial"/>
              </a:defRPr>
            </a:pPr>
            <a:r>
              <a:rPr>
                <a:solidFill>
                  <a:srgbClr val="FFD479"/>
                </a:solidFill>
              </a:rPr>
              <a:t>Jean-Claude Trichet, </a:t>
            </a:r>
            <a:br>
              <a:rPr>
                <a:solidFill>
                  <a:srgbClr val="FFD479"/>
                </a:solidFill>
              </a:rPr>
            </a:br>
            <a:r>
              <a:rPr>
                <a:solidFill>
                  <a:srgbClr val="FFD479"/>
                </a:solidFill>
              </a:rPr>
              <a:t>President of the European Central Bank, </a:t>
            </a:r>
            <a:br>
              <a:rPr>
                <a:solidFill>
                  <a:srgbClr val="FFD479"/>
                </a:solidFill>
              </a:rPr>
            </a:br>
            <a:r>
              <a:rPr>
                <a:solidFill>
                  <a:srgbClr val="FFD479"/>
                </a:solidFill>
              </a:rPr>
              <a:t>April 26, 2010:</a:t>
            </a:r>
            <a:br/>
          </a:p>
          <a:p>
            <a:pPr defTabSz="914400">
              <a:defRPr sz="7500">
                <a:effectLst>
                  <a:outerShdw sx="100000" sy="100000" kx="0" ky="0" algn="b" rotWithShape="0" blurRad="12700" dist="25400" dir="2700000">
                    <a:srgbClr val="000000"/>
                  </a:outerShdw>
                </a:effectLst>
                <a:latin typeface="Arial"/>
                <a:ea typeface="Arial"/>
                <a:cs typeface="Arial"/>
                <a:sym typeface="Arial"/>
              </a:defRPr>
            </a:pPr>
            <a:r>
              <a:t>…the Global Economy Meeting (GEM), </a:t>
            </a:r>
            <a:br/>
            <a:r>
              <a:t>which gathers at the </a:t>
            </a:r>
            <a:r>
              <a:rPr>
                <a:solidFill>
                  <a:srgbClr val="FFD479"/>
                </a:solidFill>
              </a:rPr>
              <a:t>BIS headquarter</a:t>
            </a:r>
            <a:r>
              <a:rPr>
                <a:solidFill>
                  <a:srgbClr val="FFC000"/>
                </a:solidFill>
              </a:rPr>
              <a:t> </a:t>
            </a:r>
            <a:r>
              <a:t>in Basel. </a:t>
            </a:r>
            <a:br/>
            <a:r>
              <a:t>Over the past few years, this forum has included 31 </a:t>
            </a:r>
            <a:br/>
            <a:r>
              <a:t>governors as permanent members plus a number of other governors attending on a rotating basis.</a:t>
            </a:r>
            <a:br/>
            <a:br/>
          </a:p>
        </p:txBody>
      </p:sp>
    </p:spTree>
  </p:cSld>
  <p:clrMapOvr>
    <a:masterClrMapping/>
  </p:clrMapOvr>
  <p:transition xmlns:p14="http://schemas.microsoft.com/office/powerpoint/2010/main" spd="med" advClick="1"/>
</p:sld>
</file>

<file path=ppt/slides/slide5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41" name="Jean-Claude Trichet,  President of the European Central Bank,  April 26, 2010:…"/>
          <p:cNvSpPr txBox="1"/>
          <p:nvPr>
            <p:ph type="title"/>
          </p:nvPr>
        </p:nvSpPr>
        <p:spPr>
          <a:xfrm>
            <a:off x="138224" y="357187"/>
            <a:ext cx="24107552" cy="13165616"/>
          </a:xfrm>
          <a:prstGeom prst="rect">
            <a:avLst/>
          </a:prstGeom>
        </p:spPr>
        <p:txBody>
          <a:bodyPr/>
          <a:lstStyle/>
          <a:p>
            <a:pPr defTabSz="914400">
              <a:defRPr sz="3200">
                <a:solidFill>
                  <a:srgbClr val="FFC000"/>
                </a:solidFill>
                <a:effectLst>
                  <a:outerShdw sx="100000" sy="100000" kx="0" ky="0" algn="b" rotWithShape="0" blurRad="12700" dist="25400" dir="2700000">
                    <a:srgbClr val="000000"/>
                  </a:outerShdw>
                </a:effectLst>
                <a:latin typeface="Arial"/>
                <a:ea typeface="Arial"/>
                <a:cs typeface="Arial"/>
                <a:sym typeface="Arial"/>
              </a:defRPr>
            </a:pPr>
            <a:r>
              <a:rPr sz="7500">
                <a:solidFill>
                  <a:srgbClr val="FFD479"/>
                </a:solidFill>
              </a:rPr>
              <a:t>Jean-Claude Trichet, </a:t>
            </a:r>
            <a:br>
              <a:rPr sz="7500">
                <a:solidFill>
                  <a:srgbClr val="FFD479"/>
                </a:solidFill>
              </a:rPr>
            </a:br>
            <a:r>
              <a:rPr sz="7500">
                <a:solidFill>
                  <a:srgbClr val="FFD479"/>
                </a:solidFill>
              </a:rPr>
              <a:t>President of the European Central Bank, </a:t>
            </a:r>
            <a:br>
              <a:rPr sz="7500">
                <a:solidFill>
                  <a:srgbClr val="FFD479"/>
                </a:solidFill>
              </a:rPr>
            </a:br>
            <a:r>
              <a:rPr sz="7500">
                <a:solidFill>
                  <a:srgbClr val="FFD479"/>
                </a:solidFill>
              </a:rPr>
              <a:t>April 26, 2010:</a:t>
            </a:r>
            <a:endParaRPr sz="7500">
              <a:solidFill>
                <a:srgbClr val="FFD479"/>
              </a:solidFill>
            </a:endParaRPr>
          </a:p>
          <a:p>
            <a:pPr defTabSz="914400">
              <a:defRPr sz="3200">
                <a:solidFill>
                  <a:srgbClr val="FFC000"/>
                </a:solidFill>
                <a:effectLst>
                  <a:outerShdw sx="100000" sy="100000" kx="0" ky="0" algn="b" rotWithShape="0" blurRad="12700" dist="25400" dir="2700000">
                    <a:srgbClr val="000000"/>
                  </a:outerShdw>
                </a:effectLst>
                <a:latin typeface="Arial"/>
                <a:ea typeface="Arial"/>
                <a:cs typeface="Arial"/>
                <a:sym typeface="Arial"/>
              </a:defRPr>
            </a:pPr>
            <a:endParaRPr sz="7500">
              <a:solidFill>
                <a:srgbClr val="FFD479"/>
              </a:solidFill>
            </a:endParaRPr>
          </a:p>
          <a:p>
            <a:pPr defTabSz="914400">
              <a:defRPr sz="3200">
                <a:solidFill>
                  <a:srgbClr val="FFC000"/>
                </a:solidFill>
                <a:effectLst>
                  <a:outerShdw sx="100000" sy="100000" kx="0" ky="0" algn="b" rotWithShape="0" blurRad="12700" dist="25400" dir="2700000">
                    <a:srgbClr val="000000"/>
                  </a:outerShdw>
                </a:effectLst>
                <a:latin typeface="Arial"/>
                <a:ea typeface="Arial"/>
                <a:cs typeface="Arial"/>
                <a:sym typeface="Arial"/>
              </a:defRPr>
            </a:pPr>
            <a:endParaRPr sz="7500">
              <a:solidFill>
                <a:srgbClr val="FFD479"/>
              </a:solidFill>
            </a:endParaRPr>
          </a:p>
          <a:p>
            <a:pPr defTabSz="914400">
              <a:defRPr sz="3200">
                <a:solidFill>
                  <a:srgbClr val="FFC000"/>
                </a:solidFill>
                <a:effectLst>
                  <a:outerShdw sx="100000" sy="100000" kx="0" ky="0" algn="b" rotWithShape="0" blurRad="12700" dist="25400" dir="2700000">
                    <a:srgbClr val="000000"/>
                  </a:outerShdw>
                </a:effectLst>
                <a:latin typeface="Arial"/>
                <a:ea typeface="Arial"/>
                <a:cs typeface="Arial"/>
                <a:sym typeface="Arial"/>
              </a:defRPr>
            </a:pPr>
          </a:p>
          <a:p>
            <a:pPr defTabSz="914400">
              <a:defRPr sz="7500">
                <a:effectLst>
                  <a:outerShdw sx="100000" sy="100000" kx="0" ky="0" algn="b" rotWithShape="0" blurRad="12700" dist="25400" dir="2700000">
                    <a:srgbClr val="000000"/>
                  </a:outerShdw>
                </a:effectLst>
                <a:latin typeface="Arial"/>
                <a:ea typeface="Arial"/>
                <a:cs typeface="Arial"/>
                <a:sym typeface="Arial"/>
              </a:defRPr>
            </a:pPr>
            <a:r>
              <a:t>The GEM, in which all systemic emerging economies’ Central Bank governors are fully participating, has become </a:t>
            </a:r>
            <a:r>
              <a:rPr>
                <a:solidFill>
                  <a:srgbClr val="FFD479"/>
                </a:solidFill>
              </a:rPr>
              <a:t>the prime group for global governance among central banks.</a:t>
            </a:r>
            <a:br>
              <a:rPr>
                <a:solidFill>
                  <a:srgbClr val="FFC000"/>
                </a:solidFill>
              </a:rPr>
            </a:br>
            <a:br>
              <a:rPr>
                <a:solidFill>
                  <a:srgbClr val="FFC000"/>
                </a:solidFill>
              </a:rPr>
            </a:br>
          </a:p>
        </p:txBody>
      </p:sp>
    </p:spTree>
  </p:cSld>
  <p:clrMapOvr>
    <a:masterClrMapping/>
  </p:clrMapOvr>
  <p:transition xmlns:p14="http://schemas.microsoft.com/office/powerpoint/2010/main" spd="med" advClick="1"/>
</p:sld>
</file>

<file path=ppt/slides/slide5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43" name="August 28th 1994, on ABC’s “This Week with David Brinkley”, commentator Cokie Roberts said:  “Global bankers are really  running the world.”"/>
          <p:cNvSpPr txBox="1"/>
          <p:nvPr>
            <p:ph type="title"/>
          </p:nvPr>
        </p:nvSpPr>
        <p:spPr>
          <a:xfrm>
            <a:off x="133201" y="357187"/>
            <a:ext cx="23921052" cy="13139385"/>
          </a:xfrm>
          <a:prstGeom prst="rect">
            <a:avLst/>
          </a:prstGeom>
        </p:spPr>
        <p:txBody>
          <a:bodyPr/>
          <a:lstStyle/>
          <a:p>
            <a:pPr defTabSz="914400">
              <a:defRPr b="1" sz="3600">
                <a:solidFill>
                  <a:srgbClr val="FFC000"/>
                </a:solidFill>
                <a:effectLst>
                  <a:outerShdw sx="100000" sy="100000" kx="0" ky="0" algn="b" rotWithShape="0" blurRad="12700" dist="25400" dir="2700000">
                    <a:srgbClr val="000000"/>
                  </a:outerShdw>
                </a:effectLst>
                <a:latin typeface="Arial"/>
                <a:ea typeface="Arial"/>
                <a:cs typeface="Arial"/>
                <a:sym typeface="Arial"/>
              </a:defRPr>
            </a:pPr>
            <a:r>
              <a:rPr b="0" sz="7500">
                <a:solidFill>
                  <a:srgbClr val="FFD479"/>
                </a:solidFill>
              </a:rPr>
              <a:t>August 28</a:t>
            </a:r>
            <a:r>
              <a:rPr b="0" baseline="31040" sz="7500">
                <a:solidFill>
                  <a:srgbClr val="FFD479"/>
                </a:solidFill>
              </a:rPr>
              <a:t>th</a:t>
            </a:r>
            <a:r>
              <a:rPr b="0" sz="7500">
                <a:solidFill>
                  <a:srgbClr val="FFD479"/>
                </a:solidFill>
              </a:rPr>
              <a:t> 1994, on ABC’s “This Week with David Brinkley”, commentator Cokie Roberts said:</a:t>
            </a:r>
            <a:br>
              <a:rPr b="0" sz="7500"/>
            </a:br>
            <a:br>
              <a:rPr b="0" sz="7500"/>
            </a:br>
            <a:r>
              <a:rPr b="0" sz="7500">
                <a:solidFill>
                  <a:srgbClr val="FFFFFF"/>
                </a:solidFill>
              </a:rPr>
              <a:t>“Global bankers are really </a:t>
            </a:r>
            <a:br>
              <a:rPr b="0" sz="7500">
                <a:solidFill>
                  <a:srgbClr val="FFFFFF"/>
                </a:solidFill>
              </a:rPr>
            </a:br>
            <a:r>
              <a:rPr b="0" sz="7500">
                <a:solidFill>
                  <a:srgbClr val="FFFFFF"/>
                </a:solidFill>
              </a:rPr>
              <a:t>running the world.” </a:t>
            </a:r>
            <a:br>
              <a:rPr>
                <a:solidFill>
                  <a:srgbClr val="FFFFFF"/>
                </a:solidFill>
              </a:rPr>
            </a:br>
          </a:p>
        </p:txBody>
      </p:sp>
    </p:spTree>
  </p:cSld>
  <p:clrMapOvr>
    <a:masterClrMapping/>
  </p:clrMapOvr>
  <p:transition xmlns:p14="http://schemas.microsoft.com/office/powerpoint/2010/main" spd="med" advClick="1"/>
</p:sld>
</file>

<file path=ppt/slides/slide5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45" name="On May 4, 1996, The Seattle Times  publishes an article by syndicated columnist Alexander Cockburn in which he declares:  …there is, in emerging outline, a world government composed of the International Monetary Fund and the central banks of leading indu"/>
          <p:cNvSpPr txBox="1"/>
          <p:nvPr>
            <p:ph type="title"/>
          </p:nvPr>
        </p:nvSpPr>
        <p:spPr>
          <a:xfrm>
            <a:off x="159432" y="357187"/>
            <a:ext cx="23950074" cy="13001626"/>
          </a:xfrm>
          <a:prstGeom prst="rect">
            <a:avLst/>
          </a:prstGeom>
        </p:spPr>
        <p:txBody>
          <a:bodyPr/>
          <a:lstStyle/>
          <a:p>
            <a:pPr defTabSz="914400">
              <a:defRPr sz="7500">
                <a:solidFill>
                  <a:srgbClr val="FFC000"/>
                </a:solidFill>
                <a:effectLst>
                  <a:outerShdw sx="100000" sy="100000" kx="0" ky="0" algn="b" rotWithShape="0" blurRad="12700" dist="25400" dir="2700000">
                    <a:srgbClr val="000000"/>
                  </a:outerShdw>
                </a:effectLst>
                <a:latin typeface="Arial"/>
                <a:ea typeface="Arial"/>
                <a:cs typeface="Arial"/>
                <a:sym typeface="Arial"/>
              </a:defRPr>
            </a:pPr>
            <a:r>
              <a:rPr>
                <a:solidFill>
                  <a:srgbClr val="FFD479"/>
                </a:solidFill>
              </a:rPr>
              <a:t>On May 4, 1996, The Seattle Times </a:t>
            </a:r>
            <a:br>
              <a:rPr>
                <a:solidFill>
                  <a:srgbClr val="FFD479"/>
                </a:solidFill>
              </a:rPr>
            </a:br>
            <a:r>
              <a:rPr>
                <a:solidFill>
                  <a:srgbClr val="FFD479"/>
                </a:solidFill>
              </a:rPr>
              <a:t>publishes an article by syndicated columnist Alexander Cockburn in which he declares:</a:t>
            </a:r>
            <a:br/>
            <a:br/>
            <a:r>
              <a:rPr>
                <a:solidFill>
                  <a:srgbClr val="FFFFFF"/>
                </a:solidFill>
              </a:rPr>
              <a:t>…there is, in emerging outline, </a:t>
            </a:r>
            <a:r>
              <a:rPr>
                <a:solidFill>
                  <a:srgbClr val="FFD479"/>
                </a:solidFill>
              </a:rPr>
              <a:t>a world government composed of the International Monetary Fund and the central banks of leading industrial nations.</a:t>
            </a:r>
            <a:r>
              <a:t> </a:t>
            </a:r>
            <a:r>
              <a:rPr>
                <a:solidFill>
                  <a:srgbClr val="FFFFFF"/>
                </a:solidFill>
              </a:rPr>
              <a:t>National sovereignty is being eroded… </a:t>
            </a:r>
            <a:br>
              <a:rPr>
                <a:solidFill>
                  <a:srgbClr val="FFFFFF"/>
                </a:solidFill>
              </a:rPr>
            </a:br>
          </a:p>
        </p:txBody>
      </p:sp>
    </p:spTree>
  </p:cSld>
  <p:clrMapOvr>
    <a:masterClrMapping/>
  </p:clrMapOvr>
  <p:transition xmlns:p14="http://schemas.microsoft.com/office/powerpoint/2010/main" spd="med" advClick="1"/>
</p:sld>
</file>

<file path=ppt/slides/slide5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47" name="Ten Unions Now Being Discussed or Already in Existence  Source: http://ec.europa.eu/world/where/index_en.htm   North America Central America and Caribbean  South America Western Europe  Eastern Europe and Central Asia  Mediterranean and Middle-East Afric"/>
          <p:cNvSpPr txBox="1"/>
          <p:nvPr>
            <p:ph type="title"/>
          </p:nvPr>
        </p:nvSpPr>
        <p:spPr>
          <a:xfrm>
            <a:off x="101296" y="357187"/>
            <a:ext cx="24040487" cy="13099853"/>
          </a:xfrm>
          <a:prstGeom prst="rect">
            <a:avLst/>
          </a:prstGeom>
        </p:spPr>
        <p:txBody>
          <a:bodyPr/>
          <a:lstStyle/>
          <a:p>
            <a:pPr defTabSz="658368">
              <a:defRPr sz="5400">
                <a:solidFill>
                  <a:srgbClr val="FFC000"/>
                </a:solidFill>
                <a:effectLst>
                  <a:outerShdw sx="100000" sy="100000" kx="0" ky="0" algn="b" rotWithShape="0" blurRad="9144" dist="18288" dir="2700000">
                    <a:srgbClr val="000000"/>
                  </a:outerShdw>
                </a:effectLst>
                <a:latin typeface="Arial"/>
                <a:ea typeface="Arial"/>
                <a:cs typeface="Arial"/>
                <a:sym typeface="Arial"/>
              </a:defRPr>
            </a:pPr>
            <a:br/>
            <a:br>
              <a:rPr>
                <a:solidFill>
                  <a:srgbClr val="FFD479"/>
                </a:solidFill>
              </a:rPr>
            </a:br>
            <a:r>
              <a:rPr>
                <a:solidFill>
                  <a:srgbClr val="FFD479"/>
                </a:solidFill>
              </a:rPr>
              <a:t>Ten Unions Now Being Discussed or Already in Existence </a:t>
            </a:r>
            <a:br>
              <a:rPr>
                <a:solidFill>
                  <a:srgbClr val="FFD479"/>
                </a:solidFill>
              </a:rPr>
            </a:br>
            <a:r>
              <a:rPr>
                <a:solidFill>
                  <a:srgbClr val="FFD479"/>
                </a:solidFill>
              </a:rPr>
              <a:t>Source: http://ec.europa.eu/world/where/index_en.htm</a:t>
            </a:r>
            <a:br/>
            <a:r>
              <a:rPr>
                <a:solidFill>
                  <a:srgbClr val="FFFFFF"/>
                </a:solidFill>
              </a:rPr>
              <a:t> </a:t>
            </a:r>
            <a:br>
              <a:rPr>
                <a:solidFill>
                  <a:srgbClr val="FFFFFF"/>
                </a:solidFill>
              </a:rPr>
            </a:br>
            <a:r>
              <a:rPr>
                <a:solidFill>
                  <a:srgbClr val="FFFFFF"/>
                </a:solidFill>
              </a:rPr>
              <a:t>North America</a:t>
            </a:r>
            <a:br>
              <a:rPr>
                <a:solidFill>
                  <a:srgbClr val="FFFFFF"/>
                </a:solidFill>
              </a:rPr>
            </a:br>
            <a:r>
              <a:rPr>
                <a:solidFill>
                  <a:srgbClr val="FFFFFF"/>
                </a:solidFill>
              </a:rPr>
              <a:t>Central America and Caribbean </a:t>
            </a:r>
            <a:br>
              <a:rPr>
                <a:solidFill>
                  <a:srgbClr val="FFFFFF"/>
                </a:solidFill>
              </a:rPr>
            </a:br>
            <a:r>
              <a:rPr>
                <a:solidFill>
                  <a:srgbClr val="FFFFFF"/>
                </a:solidFill>
              </a:rPr>
              <a:t>South America</a:t>
            </a:r>
            <a:br>
              <a:rPr>
                <a:solidFill>
                  <a:srgbClr val="FFFFFF"/>
                </a:solidFill>
              </a:rPr>
            </a:br>
            <a:r>
              <a:rPr>
                <a:solidFill>
                  <a:srgbClr val="FFFFFF"/>
                </a:solidFill>
              </a:rPr>
              <a:t>Western Europe </a:t>
            </a:r>
            <a:br>
              <a:rPr>
                <a:solidFill>
                  <a:srgbClr val="FFFFFF"/>
                </a:solidFill>
              </a:rPr>
            </a:br>
            <a:r>
              <a:rPr>
                <a:solidFill>
                  <a:srgbClr val="FFFFFF"/>
                </a:solidFill>
              </a:rPr>
              <a:t>Eastern Europe and Central Asia </a:t>
            </a:r>
            <a:br>
              <a:rPr>
                <a:solidFill>
                  <a:srgbClr val="FFFFFF"/>
                </a:solidFill>
              </a:rPr>
            </a:br>
            <a:r>
              <a:rPr>
                <a:solidFill>
                  <a:srgbClr val="FFFFFF"/>
                </a:solidFill>
              </a:rPr>
              <a:t>Mediterranean and Middle-East</a:t>
            </a:r>
            <a:br>
              <a:rPr>
                <a:solidFill>
                  <a:srgbClr val="FFFFFF"/>
                </a:solidFill>
              </a:rPr>
            </a:br>
            <a:r>
              <a:rPr>
                <a:solidFill>
                  <a:srgbClr val="FFFFFF"/>
                </a:solidFill>
              </a:rPr>
              <a:t>Africa</a:t>
            </a:r>
            <a:br>
              <a:rPr>
                <a:solidFill>
                  <a:srgbClr val="FFFFFF"/>
                </a:solidFill>
              </a:rPr>
            </a:br>
            <a:r>
              <a:rPr>
                <a:solidFill>
                  <a:srgbClr val="FFFFFF"/>
                </a:solidFill>
              </a:rPr>
              <a:t>North-East and South Asia </a:t>
            </a:r>
            <a:br>
              <a:rPr>
                <a:solidFill>
                  <a:srgbClr val="FFFFFF"/>
                </a:solidFill>
              </a:rPr>
            </a:br>
            <a:r>
              <a:rPr>
                <a:solidFill>
                  <a:srgbClr val="FFFFFF"/>
                </a:solidFill>
              </a:rPr>
              <a:t>South-East Asia </a:t>
            </a:r>
            <a:br>
              <a:rPr>
                <a:solidFill>
                  <a:srgbClr val="FFFFFF"/>
                </a:solidFill>
              </a:rPr>
            </a:br>
            <a:r>
              <a:rPr>
                <a:solidFill>
                  <a:srgbClr val="FFFFFF"/>
                </a:solidFill>
              </a:rPr>
              <a:t>Australia and Pacific </a:t>
            </a:r>
            <a:br>
              <a:rPr>
                <a:solidFill>
                  <a:srgbClr val="FFFFFF"/>
                </a:solidFill>
              </a:rPr>
            </a:br>
          </a:p>
        </p:txBody>
      </p:sp>
    </p:spTree>
  </p:cSld>
  <p:clrMapOvr>
    <a:masterClrMapping/>
  </p:clrMapOvr>
  <p:transition xmlns:p14="http://schemas.microsoft.com/office/powerpoint/2010/main" spd="med" advClick="1"/>
</p:sld>
</file>

<file path=ppt/slides/slide5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6" name="4. Legal Positivism"/>
          <p:cNvSpPr txBox="1"/>
          <p:nvPr>
            <p:ph type="title"/>
          </p:nvPr>
        </p:nvSpPr>
        <p:spPr>
          <a:xfrm>
            <a:off x="260170" y="357187"/>
            <a:ext cx="23471622" cy="13130827"/>
          </a:xfrm>
          <a:prstGeom prst="rect">
            <a:avLst/>
          </a:prstGeom>
        </p:spPr>
        <p:txBody>
          <a:bodyPr/>
          <a:lstStyle/>
          <a:p>
            <a:pPr>
              <a:defRPr sz="9000">
                <a:latin typeface="Arial Narrow"/>
                <a:ea typeface="Arial Narrow"/>
                <a:cs typeface="Arial Narrow"/>
                <a:sym typeface="Arial Narrow"/>
              </a:defRPr>
            </a:pPr>
            <a:r>
              <a:t>4. Legal Positivism</a:t>
            </a:r>
          </a:p>
          <a:p>
            <a:pPr>
              <a:defRPr sz="9000">
                <a:latin typeface="Arial Narrow"/>
                <a:ea typeface="Arial Narrow"/>
                <a:cs typeface="Arial Narrow"/>
                <a:sym typeface="Arial Narrow"/>
              </a:defRPr>
            </a:pPr>
            <a:r>
              <a:t> </a:t>
            </a:r>
          </a:p>
        </p:txBody>
      </p:sp>
    </p:spTree>
  </p:cSld>
  <p:clrMapOvr>
    <a:masterClrMapping/>
  </p:clrMapOvr>
  <p:transition xmlns:p14="http://schemas.microsoft.com/office/powerpoint/2010/main" spd="med" advClick="1"/>
</p:sld>
</file>

<file path=ppt/slides/slide5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49" name="Revelation 17:12-13:…"/>
          <p:cNvSpPr txBox="1"/>
          <p:nvPr>
            <p:ph type="title"/>
          </p:nvPr>
        </p:nvSpPr>
        <p:spPr>
          <a:xfrm>
            <a:off x="176826" y="357187"/>
            <a:ext cx="23936214" cy="13001626"/>
          </a:xfrm>
          <a:prstGeom prst="rect">
            <a:avLst/>
          </a:prstGeom>
        </p:spPr>
        <p:txBody>
          <a:bodyPr/>
          <a:lstStyle/>
          <a:p>
            <a:pPr>
              <a:defRPr sz="7500">
                <a:solidFill>
                  <a:srgbClr val="FFD479"/>
                </a:solidFill>
                <a:latin typeface="Arial"/>
                <a:ea typeface="Arial"/>
                <a:cs typeface="Arial"/>
                <a:sym typeface="Arial"/>
              </a:defRPr>
            </a:pPr>
            <a:r>
              <a:t>Revelation 17:12-13:</a:t>
            </a:r>
          </a:p>
          <a:p>
            <a:pPr>
              <a:defRPr sz="7500">
                <a:latin typeface="Arial"/>
                <a:ea typeface="Arial"/>
                <a:cs typeface="Arial"/>
                <a:sym typeface="Arial"/>
              </a:defRPr>
            </a:pPr>
          </a:p>
          <a:p>
            <a:pPr>
              <a:defRPr sz="7500">
                <a:latin typeface="Arial"/>
                <a:ea typeface="Arial"/>
                <a:cs typeface="Arial"/>
                <a:sym typeface="Arial"/>
              </a:defRPr>
            </a:pPr>
            <a:r>
              <a:t>The ten horns which you saw are ten kings who have received no kingdoms as of yet, but they receive authority for one hour as kings with the beast. These are of one mind, and they will give their power and authority to the beast. </a:t>
            </a:r>
          </a:p>
        </p:txBody>
      </p:sp>
    </p:spTree>
  </p:cSld>
  <p:clrMapOvr>
    <a:masterClrMapping/>
  </p:clrMapOvr>
  <p:transition xmlns:p14="http://schemas.microsoft.com/office/powerpoint/2010/main" spd="med" advClick="1"/>
</p:sld>
</file>

<file path=ppt/slides/slide5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51" name="6. Apply punitive consequences on any worldview…"/>
          <p:cNvSpPr txBox="1"/>
          <p:nvPr>
            <p:ph type="title"/>
          </p:nvPr>
        </p:nvSpPr>
        <p:spPr>
          <a:xfrm>
            <a:off x="335700" y="357187"/>
            <a:ext cx="23458141" cy="13001626"/>
          </a:xfrm>
          <a:prstGeom prst="rect">
            <a:avLst/>
          </a:prstGeom>
        </p:spPr>
        <p:txBody>
          <a:bodyPr/>
          <a:lstStyle/>
          <a:p>
            <a:pPr lvl="2" algn="l" defTabSz="821531">
              <a:defRPr sz="9000">
                <a:solidFill>
                  <a:srgbClr val="FFD479"/>
                </a:solidFill>
                <a:latin typeface="Arial Narrow"/>
                <a:ea typeface="Arial Narrow"/>
                <a:cs typeface="Arial Narrow"/>
                <a:sym typeface="Arial Narrow"/>
              </a:defRPr>
            </a:pPr>
            <a:r>
              <a:t>  6. Apply punitive consequences on any worldview </a:t>
            </a:r>
          </a:p>
          <a:p>
            <a:pPr lvl="2" algn="l" defTabSz="821531">
              <a:defRPr sz="9000">
                <a:solidFill>
                  <a:srgbClr val="FFD479"/>
                </a:solidFill>
                <a:latin typeface="Arial Narrow"/>
                <a:ea typeface="Arial Narrow"/>
                <a:cs typeface="Arial Narrow"/>
                <a:sym typeface="Arial Narrow"/>
              </a:defRPr>
            </a:pPr>
            <a:r>
              <a:t>      &amp; values that are contrary to the chosen </a:t>
            </a:r>
          </a:p>
          <a:p>
            <a:pPr lvl="2" algn="l" defTabSz="821531">
              <a:defRPr sz="9000">
                <a:solidFill>
                  <a:srgbClr val="FFD479"/>
                </a:solidFill>
                <a:latin typeface="Arial Narrow"/>
                <a:ea typeface="Arial Narrow"/>
                <a:cs typeface="Arial Narrow"/>
                <a:sym typeface="Arial Narrow"/>
              </a:defRPr>
            </a:pPr>
            <a:r>
              <a:t>      worldview &amp; values being inculcated into the</a:t>
            </a:r>
          </a:p>
          <a:p>
            <a:pPr lvl="2" algn="l" defTabSz="821531">
              <a:defRPr sz="9000">
                <a:solidFill>
                  <a:srgbClr val="FFD479"/>
                </a:solidFill>
                <a:latin typeface="Arial Narrow"/>
                <a:ea typeface="Arial Narrow"/>
                <a:cs typeface="Arial Narrow"/>
                <a:sym typeface="Arial Narrow"/>
              </a:defRPr>
            </a:pPr>
            <a:r>
              <a:t>      brainwashing subjects. </a:t>
            </a:r>
          </a:p>
        </p:txBody>
      </p:sp>
    </p:spTree>
  </p:cSld>
  <p:clrMapOvr>
    <a:masterClrMapping/>
  </p:clrMapOvr>
  <p:transition xmlns:p14="http://schemas.microsoft.com/office/powerpoint/2010/main" spd="med" advClick="1"/>
</p:sld>
</file>

<file path=ppt/slides/slide5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53" name="Double-click to edit"/>
          <p:cNvSpPr txBox="1"/>
          <p:nvPr>
            <p:ph type="title"/>
          </p:nvPr>
        </p:nvSpPr>
        <p:spPr>
          <a:xfrm>
            <a:off x="211847" y="247845"/>
            <a:ext cx="23960306" cy="13220310"/>
          </a:xfrm>
          <a:prstGeom prst="rect">
            <a:avLst/>
          </a:prstGeom>
        </p:spPr>
        <p:txBody>
          <a:bodyPr/>
          <a:lstStyle/>
          <a:p>
            <a:pPr defTabSz="681870">
              <a:defRPr sz="9296"/>
            </a:pPr>
          </a:p>
          <a:p>
            <a:pPr defTabSz="681870">
              <a:defRPr sz="9296"/>
            </a:pPr>
          </a:p>
          <a:p>
            <a:pPr defTabSz="681870">
              <a:defRPr sz="9296"/>
            </a:pPr>
          </a:p>
          <a:p>
            <a:pPr defTabSz="681870">
              <a:defRPr sz="9296"/>
            </a:pPr>
          </a:p>
          <a:p>
            <a:pPr defTabSz="681870">
              <a:defRPr sz="9296"/>
            </a:pPr>
          </a:p>
          <a:p>
            <a:pPr defTabSz="681870">
              <a:defRPr sz="9296"/>
            </a:pPr>
          </a:p>
          <a:p>
            <a:pPr defTabSz="681870">
              <a:defRPr sz="9296"/>
            </a:pPr>
          </a:p>
          <a:p>
            <a:pPr defTabSz="681870">
              <a:defRPr sz="9296"/>
            </a:pPr>
          </a:p>
        </p:txBody>
      </p:sp>
      <p:pic>
        <p:nvPicPr>
          <p:cNvPr id="1454" name="indy#1.jpg" descr="indy#1.jpg"/>
          <p:cNvPicPr>
            <a:picLocks noChangeAspect="1"/>
          </p:cNvPicPr>
          <p:nvPr/>
        </p:nvPicPr>
        <p:blipFill>
          <a:blip r:embed="rId2">
            <a:extLst/>
          </a:blip>
          <a:stretch>
            <a:fillRect/>
          </a:stretch>
        </p:blipFill>
        <p:spPr>
          <a:xfrm>
            <a:off x="3724152" y="1231900"/>
            <a:ext cx="18154773" cy="2602498"/>
          </a:xfrm>
          <a:prstGeom prst="rect">
            <a:avLst/>
          </a:prstGeom>
          <a:ln w="12700">
            <a:miter lim="400000"/>
          </a:ln>
        </p:spPr>
      </p:pic>
      <p:pic>
        <p:nvPicPr>
          <p:cNvPr id="1455" name="indy#2.jpg" descr="indy#2.jpg"/>
          <p:cNvPicPr>
            <a:picLocks noChangeAspect="1"/>
          </p:cNvPicPr>
          <p:nvPr/>
        </p:nvPicPr>
        <p:blipFill>
          <a:blip r:embed="rId3">
            <a:extLst/>
          </a:blip>
          <a:stretch>
            <a:fillRect/>
          </a:stretch>
        </p:blipFill>
        <p:spPr>
          <a:xfrm>
            <a:off x="2317798" y="4827587"/>
            <a:ext cx="20967481" cy="6490417"/>
          </a:xfrm>
          <a:prstGeom prst="rect">
            <a:avLst/>
          </a:prstGeom>
          <a:ln w="12700">
            <a:miter lim="400000"/>
          </a:ln>
        </p:spPr>
      </p:pic>
    </p:spTree>
  </p:cSld>
  <p:clrMapOvr>
    <a:masterClrMapping/>
  </p:clrMapOvr>
  <p:transition xmlns:p14="http://schemas.microsoft.com/office/powerpoint/2010/main" spd="med" advClick="1"/>
</p:sld>
</file>

<file path=ppt/slides/slide5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57" name="Double-click to edit"/>
          <p:cNvSpPr txBox="1"/>
          <p:nvPr>
            <p:ph type="title"/>
          </p:nvPr>
        </p:nvSpPr>
        <p:spPr>
          <a:xfrm>
            <a:off x="160083" y="357187"/>
            <a:ext cx="23938633" cy="13120875"/>
          </a:xfrm>
          <a:prstGeom prst="rect">
            <a:avLst/>
          </a:prstGeom>
        </p:spPr>
        <p:txBody>
          <a:bodyPr/>
          <a:lstStyle/>
          <a:p>
            <a:pPr/>
          </a:p>
          <a:p>
            <a:pPr/>
          </a:p>
          <a:p>
            <a:pPr/>
          </a:p>
          <a:p>
            <a:pPr/>
          </a:p>
          <a:p>
            <a:pPr/>
          </a:p>
        </p:txBody>
      </p:sp>
      <p:pic>
        <p:nvPicPr>
          <p:cNvPr id="1458" name="indy#3.jpg" descr="indy#3.jpg"/>
          <p:cNvPicPr>
            <a:picLocks noChangeAspect="1"/>
          </p:cNvPicPr>
          <p:nvPr/>
        </p:nvPicPr>
        <p:blipFill>
          <a:blip r:embed="rId2">
            <a:extLst/>
          </a:blip>
          <a:stretch>
            <a:fillRect/>
          </a:stretch>
        </p:blipFill>
        <p:spPr>
          <a:xfrm>
            <a:off x="6319837" y="4549775"/>
            <a:ext cx="12317620" cy="8740534"/>
          </a:xfrm>
          <a:prstGeom prst="rect">
            <a:avLst/>
          </a:prstGeom>
          <a:ln w="12700">
            <a:miter lim="400000"/>
          </a:ln>
        </p:spPr>
      </p:pic>
      <p:pic>
        <p:nvPicPr>
          <p:cNvPr id="1459" name="indy#1.jpg" descr="indy#1.jpg"/>
          <p:cNvPicPr>
            <a:picLocks noChangeAspect="1"/>
          </p:cNvPicPr>
          <p:nvPr/>
        </p:nvPicPr>
        <p:blipFill>
          <a:blip r:embed="rId3">
            <a:extLst/>
          </a:blip>
          <a:stretch>
            <a:fillRect/>
          </a:stretch>
        </p:blipFill>
        <p:spPr>
          <a:xfrm>
            <a:off x="4838700" y="1493837"/>
            <a:ext cx="14706600" cy="2108201"/>
          </a:xfrm>
          <a:prstGeom prst="rect">
            <a:avLst/>
          </a:prstGeom>
          <a:ln w="12700">
            <a:miter lim="400000"/>
          </a:ln>
        </p:spPr>
      </p:pic>
    </p:spTree>
  </p:cSld>
  <p:clrMapOvr>
    <a:masterClrMapping/>
  </p:clrMapOvr>
  <p:transition xmlns:p14="http://schemas.microsoft.com/office/powerpoint/2010/main" spd="med" advClick="1"/>
</p:sld>
</file>

<file path=ppt/slides/slide5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61" name="Brainwashed America: Part 13"/>
          <p:cNvSpPr txBox="1"/>
          <p:nvPr>
            <p:ph type="title"/>
          </p:nvPr>
        </p:nvSpPr>
        <p:spPr>
          <a:xfrm>
            <a:off x="287331" y="357187"/>
            <a:ext cx="23809338" cy="13092318"/>
          </a:xfrm>
          <a:prstGeom prst="rect">
            <a:avLst/>
          </a:prstGeom>
        </p:spPr>
        <p:txBody>
          <a:bodyPr/>
          <a:lstStyle>
            <a:lvl1pPr>
              <a:defRPr b="1" sz="9500">
                <a:solidFill>
                  <a:srgbClr val="FFD479"/>
                </a:solidFill>
                <a:latin typeface="Arial Narrow"/>
                <a:ea typeface="Arial Narrow"/>
                <a:cs typeface="Arial Narrow"/>
                <a:sym typeface="Arial Narrow"/>
              </a:defRPr>
            </a:lvl1pPr>
          </a:lstStyle>
          <a:p>
            <a:pPr/>
            <a:r>
              <a:t>Brainwashed America: Part 13</a:t>
            </a:r>
          </a:p>
        </p:txBody>
      </p:sp>
    </p:spTree>
  </p:cSld>
  <p:clrMapOvr>
    <a:masterClrMapping/>
  </p:clrMapOvr>
  <p:transition xmlns:p14="http://schemas.microsoft.com/office/powerpoint/2010/main" spd="med" advClick="1"/>
</p:sld>
</file>

<file path=ppt/slides/slide5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63" name="6. Apply punitive consequences on any worldview…"/>
          <p:cNvSpPr txBox="1"/>
          <p:nvPr>
            <p:ph type="title"/>
          </p:nvPr>
        </p:nvSpPr>
        <p:spPr>
          <a:xfrm>
            <a:off x="335700" y="357187"/>
            <a:ext cx="23458141" cy="13001626"/>
          </a:xfrm>
          <a:prstGeom prst="rect">
            <a:avLst/>
          </a:prstGeom>
        </p:spPr>
        <p:txBody>
          <a:bodyPr/>
          <a:lstStyle/>
          <a:p>
            <a:pPr lvl="2" algn="l" defTabSz="821531">
              <a:defRPr sz="9000">
                <a:solidFill>
                  <a:srgbClr val="FFD479"/>
                </a:solidFill>
                <a:latin typeface="Arial Narrow"/>
                <a:ea typeface="Arial Narrow"/>
                <a:cs typeface="Arial Narrow"/>
                <a:sym typeface="Arial Narrow"/>
              </a:defRPr>
            </a:pPr>
            <a:r>
              <a:t>  6. Apply punitive consequences on any worldview </a:t>
            </a:r>
          </a:p>
          <a:p>
            <a:pPr lvl="2" algn="l" defTabSz="821531">
              <a:defRPr sz="9000">
                <a:solidFill>
                  <a:srgbClr val="FFD479"/>
                </a:solidFill>
                <a:latin typeface="Arial Narrow"/>
                <a:ea typeface="Arial Narrow"/>
                <a:cs typeface="Arial Narrow"/>
                <a:sym typeface="Arial Narrow"/>
              </a:defRPr>
            </a:pPr>
            <a:r>
              <a:t>      &amp; values that are contrary to the chosen </a:t>
            </a:r>
          </a:p>
          <a:p>
            <a:pPr lvl="2" algn="l" defTabSz="821531">
              <a:defRPr sz="9000">
                <a:solidFill>
                  <a:srgbClr val="FFD479"/>
                </a:solidFill>
                <a:latin typeface="Arial Narrow"/>
                <a:ea typeface="Arial Narrow"/>
                <a:cs typeface="Arial Narrow"/>
                <a:sym typeface="Arial Narrow"/>
              </a:defRPr>
            </a:pPr>
            <a:r>
              <a:t>      worldview &amp; values being inculcated into the</a:t>
            </a:r>
          </a:p>
          <a:p>
            <a:pPr lvl="2" algn="l" defTabSz="821531">
              <a:defRPr sz="9000">
                <a:solidFill>
                  <a:srgbClr val="FFD479"/>
                </a:solidFill>
                <a:latin typeface="Arial Narrow"/>
                <a:ea typeface="Arial Narrow"/>
                <a:cs typeface="Arial Narrow"/>
                <a:sym typeface="Arial Narrow"/>
              </a:defRPr>
            </a:pPr>
            <a:r>
              <a:t>      brainwashing subjects. </a:t>
            </a:r>
          </a:p>
        </p:txBody>
      </p:sp>
    </p:spTree>
  </p:cSld>
  <p:clrMapOvr>
    <a:masterClrMapping/>
  </p:clrMapOvr>
  <p:transition xmlns:p14="http://schemas.microsoft.com/office/powerpoint/2010/main" spd="med" advClick="1"/>
</p:sld>
</file>

<file path=ppt/slides/slide53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65" name="Double-click to edit"/>
          <p:cNvSpPr txBox="1"/>
          <p:nvPr>
            <p:ph type="title"/>
          </p:nvPr>
        </p:nvSpPr>
        <p:spPr>
          <a:xfrm>
            <a:off x="211847" y="247845"/>
            <a:ext cx="23960306" cy="13220310"/>
          </a:xfrm>
          <a:prstGeom prst="rect">
            <a:avLst/>
          </a:prstGeom>
        </p:spPr>
        <p:txBody>
          <a:bodyPr/>
          <a:lstStyle/>
          <a:p>
            <a:pPr defTabSz="681870">
              <a:defRPr sz="9296"/>
            </a:pPr>
          </a:p>
          <a:p>
            <a:pPr defTabSz="681870">
              <a:defRPr sz="9296"/>
            </a:pPr>
          </a:p>
          <a:p>
            <a:pPr defTabSz="681870">
              <a:defRPr sz="9296"/>
            </a:pPr>
          </a:p>
          <a:p>
            <a:pPr defTabSz="681870">
              <a:defRPr sz="9296"/>
            </a:pPr>
          </a:p>
          <a:p>
            <a:pPr defTabSz="681870">
              <a:defRPr sz="9296"/>
            </a:pPr>
          </a:p>
          <a:p>
            <a:pPr defTabSz="681870">
              <a:defRPr sz="9296"/>
            </a:pPr>
          </a:p>
          <a:p>
            <a:pPr defTabSz="681870">
              <a:defRPr sz="9296"/>
            </a:pPr>
          </a:p>
          <a:p>
            <a:pPr defTabSz="681870">
              <a:defRPr sz="9296"/>
            </a:pPr>
          </a:p>
        </p:txBody>
      </p:sp>
      <p:pic>
        <p:nvPicPr>
          <p:cNvPr id="1466" name="indy#1.jpg" descr="indy#1.jpg"/>
          <p:cNvPicPr>
            <a:picLocks noChangeAspect="1"/>
          </p:cNvPicPr>
          <p:nvPr/>
        </p:nvPicPr>
        <p:blipFill>
          <a:blip r:embed="rId2">
            <a:extLst/>
          </a:blip>
          <a:stretch>
            <a:fillRect/>
          </a:stretch>
        </p:blipFill>
        <p:spPr>
          <a:xfrm>
            <a:off x="3724152" y="1231900"/>
            <a:ext cx="18154773" cy="2602498"/>
          </a:xfrm>
          <a:prstGeom prst="rect">
            <a:avLst/>
          </a:prstGeom>
          <a:ln w="12700">
            <a:miter lim="400000"/>
          </a:ln>
        </p:spPr>
      </p:pic>
      <p:pic>
        <p:nvPicPr>
          <p:cNvPr id="1467" name="indy#2.jpg" descr="indy#2.jpg"/>
          <p:cNvPicPr>
            <a:picLocks noChangeAspect="1"/>
          </p:cNvPicPr>
          <p:nvPr/>
        </p:nvPicPr>
        <p:blipFill>
          <a:blip r:embed="rId3">
            <a:extLst/>
          </a:blip>
          <a:stretch>
            <a:fillRect/>
          </a:stretch>
        </p:blipFill>
        <p:spPr>
          <a:xfrm>
            <a:off x="2317798" y="4827587"/>
            <a:ext cx="20967481" cy="6490417"/>
          </a:xfrm>
          <a:prstGeom prst="rect">
            <a:avLst/>
          </a:prstGeom>
          <a:ln w="12700">
            <a:miter lim="400000"/>
          </a:ln>
        </p:spPr>
      </p:pic>
    </p:spTree>
  </p:cSld>
  <p:clrMapOvr>
    <a:masterClrMapping/>
  </p:clrMapOvr>
  <p:transition xmlns:p14="http://schemas.microsoft.com/office/powerpoint/2010/main" spd="med" advClick="1"/>
</p:sld>
</file>

<file path=ppt/slides/slide53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69" name="Double-click to edit"/>
          <p:cNvSpPr txBox="1"/>
          <p:nvPr>
            <p:ph type="title"/>
          </p:nvPr>
        </p:nvSpPr>
        <p:spPr>
          <a:xfrm>
            <a:off x="157571" y="357187"/>
            <a:ext cx="23879567" cy="13001626"/>
          </a:xfrm>
          <a:prstGeom prst="rect">
            <a:avLst/>
          </a:prstGeom>
        </p:spPr>
        <p:txBody>
          <a:bodyPr/>
          <a:lstStyle/>
          <a:p>
            <a:pPr/>
          </a:p>
          <a:p>
            <a:pPr/>
          </a:p>
          <a:p>
            <a:pPr/>
          </a:p>
          <a:p>
            <a:pPr/>
          </a:p>
          <a:p>
            <a:pPr/>
          </a:p>
        </p:txBody>
      </p:sp>
      <p:pic>
        <p:nvPicPr>
          <p:cNvPr id="1470" name="Cato#6.jpg" descr="Cato#6.jpg"/>
          <p:cNvPicPr>
            <a:picLocks noChangeAspect="1"/>
          </p:cNvPicPr>
          <p:nvPr/>
        </p:nvPicPr>
        <p:blipFill>
          <a:blip r:embed="rId2">
            <a:extLst/>
          </a:blip>
          <a:stretch>
            <a:fillRect/>
          </a:stretch>
        </p:blipFill>
        <p:spPr>
          <a:xfrm>
            <a:off x="2054569" y="2411412"/>
            <a:ext cx="20274862" cy="6067978"/>
          </a:xfrm>
          <a:prstGeom prst="rect">
            <a:avLst/>
          </a:prstGeom>
          <a:ln w="12700">
            <a:miter lim="400000"/>
          </a:ln>
        </p:spPr>
      </p:pic>
    </p:spTree>
  </p:cSld>
  <p:clrMapOvr>
    <a:masterClrMapping/>
  </p:clrMapOvr>
  <p:transition xmlns:p14="http://schemas.microsoft.com/office/powerpoint/2010/main" spd="med" advClick="1"/>
</p:sld>
</file>

<file path=ppt/slides/slide53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72" name="Double-click to edit"/>
          <p:cNvSpPr txBox="1"/>
          <p:nvPr>
            <p:ph type="title"/>
          </p:nvPr>
        </p:nvSpPr>
        <p:spPr>
          <a:xfrm>
            <a:off x="213754" y="357187"/>
            <a:ext cx="23736226" cy="13001626"/>
          </a:xfrm>
          <a:prstGeom prst="rect">
            <a:avLst/>
          </a:prstGeom>
        </p:spPr>
        <p:txBody>
          <a:bodyPr/>
          <a:lstStyle/>
          <a:p>
            <a:pPr defTabSz="665440">
              <a:defRPr sz="9072"/>
            </a:pPr>
          </a:p>
          <a:p>
            <a:pPr defTabSz="665440">
              <a:defRPr sz="9072"/>
            </a:pPr>
          </a:p>
          <a:p>
            <a:pPr defTabSz="665440">
              <a:defRPr sz="9072"/>
            </a:pPr>
          </a:p>
          <a:p>
            <a:pPr defTabSz="665440">
              <a:defRPr sz="9072"/>
            </a:pPr>
          </a:p>
          <a:p>
            <a:pPr defTabSz="665440">
              <a:defRPr sz="9072"/>
            </a:pPr>
          </a:p>
          <a:p>
            <a:pPr defTabSz="665440">
              <a:defRPr sz="9072"/>
            </a:pPr>
          </a:p>
          <a:p>
            <a:pPr defTabSz="665440">
              <a:defRPr sz="9072"/>
            </a:pPr>
          </a:p>
          <a:p>
            <a:pPr defTabSz="665440">
              <a:defRPr sz="9072"/>
            </a:pPr>
          </a:p>
        </p:txBody>
      </p:sp>
      <p:pic>
        <p:nvPicPr>
          <p:cNvPr id="1473" name="Cato#7.jpg" descr="Cato#7.jpg"/>
          <p:cNvPicPr>
            <a:picLocks noChangeAspect="1"/>
          </p:cNvPicPr>
          <p:nvPr/>
        </p:nvPicPr>
        <p:blipFill>
          <a:blip r:embed="rId2">
            <a:extLst/>
          </a:blip>
          <a:stretch>
            <a:fillRect/>
          </a:stretch>
        </p:blipFill>
        <p:spPr>
          <a:xfrm>
            <a:off x="583896" y="4413250"/>
            <a:ext cx="22995942" cy="3473964"/>
          </a:xfrm>
          <a:prstGeom prst="rect">
            <a:avLst/>
          </a:prstGeom>
          <a:ln w="12700">
            <a:miter lim="400000"/>
          </a:ln>
        </p:spPr>
      </p:pic>
    </p:spTree>
  </p:cSld>
  <p:clrMapOvr>
    <a:masterClrMapping/>
  </p:clrMapOvr>
  <p:transition xmlns:p14="http://schemas.microsoft.com/office/powerpoint/2010/main" spd="med" advClick="1"/>
</p:sld>
</file>

<file path=ppt/slides/slide53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75" name="Double-click to edit"/>
          <p:cNvSpPr txBox="1"/>
          <p:nvPr>
            <p:ph type="title"/>
          </p:nvPr>
        </p:nvSpPr>
        <p:spPr>
          <a:xfrm>
            <a:off x="244078" y="357187"/>
            <a:ext cx="23895844" cy="13148501"/>
          </a:xfrm>
          <a:prstGeom prst="rect">
            <a:avLst/>
          </a:prstGeom>
        </p:spPr>
        <p:txBody>
          <a:bodyPr/>
          <a:lstStyle/>
          <a:p>
            <a:pPr/>
          </a:p>
        </p:txBody>
      </p:sp>
      <p:pic>
        <p:nvPicPr>
          <p:cNvPr id="1476" name="CATO#5.jpg" descr="CATO#5.jpg"/>
          <p:cNvPicPr>
            <a:picLocks noChangeAspect="1"/>
          </p:cNvPicPr>
          <p:nvPr/>
        </p:nvPicPr>
        <p:blipFill>
          <a:blip r:embed="rId2">
            <a:extLst/>
          </a:blip>
          <a:stretch>
            <a:fillRect/>
          </a:stretch>
        </p:blipFill>
        <p:spPr>
          <a:xfrm>
            <a:off x="922337" y="2374900"/>
            <a:ext cx="21872334" cy="5827705"/>
          </a:xfrm>
          <a:prstGeom prst="rect">
            <a:avLst/>
          </a:prstGeom>
          <a:ln w="12700">
            <a:miter lim="400000"/>
          </a:ln>
        </p:spPr>
      </p:pic>
    </p:spTree>
  </p:cSld>
  <p:clrMapOvr>
    <a:masterClrMapping/>
  </p:clrMapOvr>
  <p:transition xmlns:p14="http://schemas.microsoft.com/office/powerpoint/2010/main" spd="med" advClick="1"/>
</p:sld>
</file>

<file path=ppt/slides/slide5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8" name="5. Feminism"/>
          <p:cNvSpPr txBox="1"/>
          <p:nvPr>
            <p:ph type="title"/>
          </p:nvPr>
        </p:nvSpPr>
        <p:spPr>
          <a:xfrm>
            <a:off x="346862" y="357187"/>
            <a:ext cx="23163052" cy="13001626"/>
          </a:xfrm>
          <a:prstGeom prst="rect">
            <a:avLst/>
          </a:prstGeom>
        </p:spPr>
        <p:txBody>
          <a:bodyPr/>
          <a:lstStyle/>
          <a:p>
            <a:pPr>
              <a:defRPr sz="9000">
                <a:latin typeface="Arial Narrow"/>
                <a:ea typeface="Arial Narrow"/>
                <a:cs typeface="Arial Narrow"/>
                <a:sym typeface="Arial Narrow"/>
              </a:defRPr>
            </a:pPr>
            <a:r>
              <a:t>5. Feminism</a:t>
            </a:r>
          </a:p>
          <a:p>
            <a:pPr>
              <a:defRPr sz="9000">
                <a:latin typeface="Arial Narrow"/>
                <a:ea typeface="Arial Narrow"/>
                <a:cs typeface="Arial Narrow"/>
                <a:sym typeface="Arial Narrow"/>
              </a:defRPr>
            </a:pPr>
            <a:r>
              <a:t> </a:t>
            </a:r>
          </a:p>
        </p:txBody>
      </p:sp>
    </p:spTree>
  </p:cSld>
  <p:clrMapOvr>
    <a:masterClrMapping/>
  </p:clrMapOvr>
  <p:transition xmlns:p14="http://schemas.microsoft.com/office/powerpoint/2010/main" spd="med" advClick="1"/>
</p:sld>
</file>

<file path=ppt/slides/slide54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78" name="Double-click to edit"/>
          <p:cNvSpPr txBox="1"/>
          <p:nvPr>
            <p:ph type="title"/>
          </p:nvPr>
        </p:nvSpPr>
        <p:spPr>
          <a:xfrm>
            <a:off x="198871" y="357187"/>
            <a:ext cx="23986258" cy="13001626"/>
          </a:xfrm>
          <a:prstGeom prst="rect">
            <a:avLst/>
          </a:prstGeom>
        </p:spPr>
        <p:txBody>
          <a:bodyPr/>
          <a:lstStyle/>
          <a:p>
            <a:pPr defTabSz="665440">
              <a:defRPr sz="9072"/>
            </a:pPr>
          </a:p>
          <a:p>
            <a:pPr defTabSz="665440">
              <a:defRPr sz="9072"/>
            </a:pPr>
          </a:p>
          <a:p>
            <a:pPr defTabSz="665440">
              <a:defRPr sz="9072"/>
            </a:pPr>
          </a:p>
          <a:p>
            <a:pPr defTabSz="665440">
              <a:defRPr sz="9072"/>
            </a:pPr>
          </a:p>
          <a:p>
            <a:pPr defTabSz="665440">
              <a:defRPr sz="9072"/>
            </a:pPr>
          </a:p>
          <a:p>
            <a:pPr defTabSz="665440">
              <a:defRPr sz="9072"/>
            </a:pPr>
          </a:p>
          <a:p>
            <a:pPr defTabSz="665440">
              <a:defRPr sz="9072"/>
            </a:pPr>
          </a:p>
          <a:p>
            <a:pPr defTabSz="665440">
              <a:defRPr sz="9072"/>
            </a:pPr>
          </a:p>
        </p:txBody>
      </p:sp>
      <p:pic>
        <p:nvPicPr>
          <p:cNvPr id="1479" name="Cato#1.jpg" descr="Cato#1.jpg"/>
          <p:cNvPicPr>
            <a:picLocks noChangeAspect="1"/>
          </p:cNvPicPr>
          <p:nvPr/>
        </p:nvPicPr>
        <p:blipFill>
          <a:blip r:embed="rId2">
            <a:extLst/>
          </a:blip>
          <a:stretch>
            <a:fillRect/>
          </a:stretch>
        </p:blipFill>
        <p:spPr>
          <a:xfrm>
            <a:off x="1487196" y="4375503"/>
            <a:ext cx="20569254" cy="4964993"/>
          </a:xfrm>
          <a:prstGeom prst="rect">
            <a:avLst/>
          </a:prstGeom>
          <a:ln w="12700">
            <a:miter lim="400000"/>
          </a:ln>
        </p:spPr>
      </p:pic>
    </p:spTree>
  </p:cSld>
  <p:clrMapOvr>
    <a:masterClrMapping/>
  </p:clrMapOvr>
  <p:transition xmlns:p14="http://schemas.microsoft.com/office/powerpoint/2010/main" spd="med" advClick="1"/>
</p:sld>
</file>

<file path=ppt/slides/slide54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81" name="Double-click to edit"/>
          <p:cNvSpPr txBox="1"/>
          <p:nvPr>
            <p:ph type="title"/>
          </p:nvPr>
        </p:nvSpPr>
        <p:spPr>
          <a:xfrm>
            <a:off x="171710" y="357187"/>
            <a:ext cx="23905519" cy="13001626"/>
          </a:xfrm>
          <a:prstGeom prst="rect">
            <a:avLst/>
          </a:prstGeom>
        </p:spPr>
        <p:txBody>
          <a:bodyPr/>
          <a:lstStyle/>
          <a:p>
            <a:pPr/>
          </a:p>
          <a:p>
            <a:pPr/>
          </a:p>
          <a:p>
            <a:pPr/>
          </a:p>
          <a:p>
            <a:pPr/>
          </a:p>
          <a:p>
            <a:pPr/>
          </a:p>
        </p:txBody>
      </p:sp>
      <p:pic>
        <p:nvPicPr>
          <p:cNvPr id="1482" name="Cato#2.jpg" descr="Cato#2.jpg"/>
          <p:cNvPicPr>
            <a:picLocks noChangeAspect="1"/>
          </p:cNvPicPr>
          <p:nvPr/>
        </p:nvPicPr>
        <p:blipFill>
          <a:blip r:embed="rId2">
            <a:extLst/>
          </a:blip>
          <a:stretch>
            <a:fillRect/>
          </a:stretch>
        </p:blipFill>
        <p:spPr>
          <a:xfrm>
            <a:off x="1812925" y="2643187"/>
            <a:ext cx="21368280" cy="7775520"/>
          </a:xfrm>
          <a:prstGeom prst="rect">
            <a:avLst/>
          </a:prstGeom>
          <a:ln w="12700">
            <a:miter lim="400000"/>
          </a:ln>
        </p:spPr>
      </p:pic>
    </p:spTree>
  </p:cSld>
  <p:clrMapOvr>
    <a:masterClrMapping/>
  </p:clrMapOvr>
  <p:transition xmlns:p14="http://schemas.microsoft.com/office/powerpoint/2010/main" spd="med" advClick="1"/>
</p:sld>
</file>

<file path=ppt/slides/slide54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84" name="Double-click to edit"/>
          <p:cNvSpPr txBox="1"/>
          <p:nvPr>
            <p:ph type="title"/>
          </p:nvPr>
        </p:nvSpPr>
        <p:spPr>
          <a:xfrm>
            <a:off x="302307" y="357187"/>
            <a:ext cx="23779386" cy="13098736"/>
          </a:xfrm>
          <a:prstGeom prst="rect">
            <a:avLst/>
          </a:prstGeom>
        </p:spPr>
        <p:txBody>
          <a:bodyPr/>
          <a:lstStyle/>
          <a:p>
            <a:pPr/>
          </a:p>
          <a:p>
            <a:pPr/>
          </a:p>
          <a:p>
            <a:pPr/>
          </a:p>
          <a:p>
            <a:pPr/>
          </a:p>
          <a:p>
            <a:pPr/>
          </a:p>
          <a:p>
            <a:pPr/>
          </a:p>
        </p:txBody>
      </p:sp>
      <p:pic>
        <p:nvPicPr>
          <p:cNvPr id="1485" name="CATO#3.jpg" descr="CATO#3.jpg"/>
          <p:cNvPicPr>
            <a:picLocks noChangeAspect="1"/>
          </p:cNvPicPr>
          <p:nvPr/>
        </p:nvPicPr>
        <p:blipFill>
          <a:blip r:embed="rId2">
            <a:extLst/>
          </a:blip>
          <a:stretch>
            <a:fillRect/>
          </a:stretch>
        </p:blipFill>
        <p:spPr>
          <a:xfrm>
            <a:off x="2430462" y="3641725"/>
            <a:ext cx="20674417" cy="4683615"/>
          </a:xfrm>
          <a:prstGeom prst="rect">
            <a:avLst/>
          </a:prstGeom>
          <a:ln w="12700">
            <a:miter lim="400000"/>
          </a:ln>
        </p:spPr>
      </p:pic>
    </p:spTree>
  </p:cSld>
  <p:clrMapOvr>
    <a:masterClrMapping/>
  </p:clrMapOvr>
  <p:transition xmlns:p14="http://schemas.microsoft.com/office/powerpoint/2010/main" spd="med" advClick="1"/>
</p:sld>
</file>

<file path=ppt/slides/slide54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87" name="Double-click to edit"/>
          <p:cNvSpPr txBox="1"/>
          <p:nvPr>
            <p:ph type="title"/>
          </p:nvPr>
        </p:nvSpPr>
        <p:spPr>
          <a:xfrm>
            <a:off x="240636" y="357187"/>
            <a:ext cx="23902728" cy="13001626"/>
          </a:xfrm>
          <a:prstGeom prst="rect">
            <a:avLst/>
          </a:prstGeom>
        </p:spPr>
        <p:txBody>
          <a:bodyPr/>
          <a:lstStyle/>
          <a:p>
            <a:pPr defTabSz="665440">
              <a:defRPr sz="9072"/>
            </a:pPr>
          </a:p>
          <a:p>
            <a:pPr defTabSz="665440">
              <a:defRPr sz="9072"/>
            </a:pPr>
          </a:p>
          <a:p>
            <a:pPr defTabSz="665440">
              <a:defRPr sz="9072"/>
            </a:pPr>
          </a:p>
          <a:p>
            <a:pPr defTabSz="665440">
              <a:defRPr sz="9072"/>
            </a:pPr>
          </a:p>
          <a:p>
            <a:pPr defTabSz="665440">
              <a:defRPr sz="9072"/>
            </a:pPr>
          </a:p>
          <a:p>
            <a:pPr defTabSz="665440">
              <a:defRPr sz="9072"/>
            </a:pPr>
          </a:p>
          <a:p>
            <a:pPr defTabSz="665440">
              <a:defRPr sz="9072"/>
            </a:pPr>
          </a:p>
          <a:p>
            <a:pPr defTabSz="665440">
              <a:defRPr sz="9072"/>
            </a:pPr>
          </a:p>
        </p:txBody>
      </p:sp>
      <p:pic>
        <p:nvPicPr>
          <p:cNvPr id="1488" name="CATO#4.jpg" descr="CATO#4.jpg"/>
          <p:cNvPicPr>
            <a:picLocks noChangeAspect="1"/>
          </p:cNvPicPr>
          <p:nvPr/>
        </p:nvPicPr>
        <p:blipFill>
          <a:blip r:embed="rId2">
            <a:extLst/>
          </a:blip>
          <a:stretch>
            <a:fillRect/>
          </a:stretch>
        </p:blipFill>
        <p:spPr>
          <a:xfrm>
            <a:off x="1196975" y="3887787"/>
            <a:ext cx="20929463" cy="3025613"/>
          </a:xfrm>
          <a:prstGeom prst="rect">
            <a:avLst/>
          </a:prstGeom>
          <a:ln w="12700">
            <a:miter lim="400000"/>
          </a:ln>
        </p:spPr>
      </p:pic>
    </p:spTree>
  </p:cSld>
  <p:clrMapOvr>
    <a:masterClrMapping/>
  </p:clrMapOvr>
  <p:transition xmlns:p14="http://schemas.microsoft.com/office/powerpoint/2010/main" spd="med" advClick="1"/>
</p:sld>
</file>

<file path=ppt/slides/slide54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90" name="South China Morning Post…"/>
          <p:cNvSpPr txBox="1"/>
          <p:nvPr>
            <p:ph type="title"/>
          </p:nvPr>
        </p:nvSpPr>
        <p:spPr>
          <a:xfrm>
            <a:off x="141107" y="357187"/>
            <a:ext cx="24101786" cy="13001626"/>
          </a:xfrm>
          <a:prstGeom prst="rect">
            <a:avLst/>
          </a:prstGeom>
        </p:spPr>
        <p:txBody>
          <a:bodyPr/>
          <a:lstStyle/>
          <a:p>
            <a:pPr/>
          </a:p>
          <a:p>
            <a:pPr/>
          </a:p>
          <a:p>
            <a:pPr/>
          </a:p>
          <a:p>
            <a:pPr/>
          </a:p>
          <a:p>
            <a:pPr/>
          </a:p>
          <a:p>
            <a:pPr>
              <a:defRPr sz="7500">
                <a:latin typeface="Arial"/>
                <a:ea typeface="Arial"/>
                <a:cs typeface="Arial"/>
                <a:sym typeface="Arial"/>
              </a:defRPr>
            </a:pPr>
            <a:r>
              <a:t>South China Morning Post </a:t>
            </a:r>
          </a:p>
          <a:p>
            <a:pPr>
              <a:defRPr sz="7500">
                <a:latin typeface="Arial"/>
                <a:ea typeface="Arial"/>
                <a:cs typeface="Arial"/>
                <a:sym typeface="Arial"/>
              </a:defRPr>
            </a:pPr>
            <a:r>
              <a:t>June 2, 2019</a:t>
            </a:r>
          </a:p>
        </p:txBody>
      </p:sp>
      <p:pic>
        <p:nvPicPr>
          <p:cNvPr id="1491" name="postmag#1.jpg" descr="postmag#1.jpg"/>
          <p:cNvPicPr>
            <a:picLocks noChangeAspect="1"/>
          </p:cNvPicPr>
          <p:nvPr/>
        </p:nvPicPr>
        <p:blipFill>
          <a:blip r:embed="rId2">
            <a:extLst/>
          </a:blip>
          <a:stretch>
            <a:fillRect/>
          </a:stretch>
        </p:blipFill>
        <p:spPr>
          <a:xfrm>
            <a:off x="2533234" y="1647825"/>
            <a:ext cx="19713991" cy="6902086"/>
          </a:xfrm>
          <a:prstGeom prst="rect">
            <a:avLst/>
          </a:prstGeom>
          <a:ln w="12700">
            <a:miter lim="400000"/>
          </a:ln>
        </p:spPr>
      </p:pic>
    </p:spTree>
  </p:cSld>
  <p:clrMapOvr>
    <a:masterClrMapping/>
  </p:clrMapOvr>
  <p:transition xmlns:p14="http://schemas.microsoft.com/office/powerpoint/2010/main" spd="med" advClick="1"/>
</p:sld>
</file>

<file path=ppt/slides/slide54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93" name="Double-click to edit"/>
          <p:cNvSpPr txBox="1"/>
          <p:nvPr>
            <p:ph type="title"/>
          </p:nvPr>
        </p:nvSpPr>
        <p:spPr>
          <a:xfrm>
            <a:off x="201476" y="357187"/>
            <a:ext cx="23981048" cy="13001626"/>
          </a:xfrm>
          <a:prstGeom prst="rect">
            <a:avLst/>
          </a:prstGeom>
        </p:spPr>
        <p:txBody>
          <a:bodyPr/>
          <a:lstStyle/>
          <a:p>
            <a:pPr>
              <a:defRPr sz="7500">
                <a:latin typeface="Arial"/>
                <a:ea typeface="Arial"/>
                <a:cs typeface="Arial"/>
                <a:sym typeface="Arial"/>
              </a:defRPr>
            </a:pPr>
          </a:p>
          <a:p>
            <a:pPr>
              <a:defRPr sz="7500">
                <a:latin typeface="Arial"/>
                <a:ea typeface="Arial"/>
                <a:cs typeface="Arial"/>
                <a:sym typeface="Arial"/>
              </a:defRPr>
            </a:pPr>
          </a:p>
          <a:p>
            <a:pPr>
              <a:defRPr sz="7500">
                <a:latin typeface="Arial"/>
                <a:ea typeface="Arial"/>
                <a:cs typeface="Arial"/>
                <a:sym typeface="Arial"/>
              </a:defRPr>
            </a:pPr>
          </a:p>
          <a:p>
            <a:pPr>
              <a:defRPr sz="7500">
                <a:latin typeface="Arial"/>
                <a:ea typeface="Arial"/>
                <a:cs typeface="Arial"/>
                <a:sym typeface="Arial"/>
              </a:defRPr>
            </a:pPr>
          </a:p>
          <a:p>
            <a:pPr>
              <a:defRPr sz="7500">
                <a:latin typeface="Arial"/>
                <a:ea typeface="Arial"/>
                <a:cs typeface="Arial"/>
                <a:sym typeface="Arial"/>
              </a:defRPr>
            </a:pPr>
          </a:p>
          <a:p>
            <a:pPr>
              <a:defRPr sz="7500">
                <a:latin typeface="Arial"/>
                <a:ea typeface="Arial"/>
                <a:cs typeface="Arial"/>
                <a:sym typeface="Arial"/>
              </a:defRPr>
            </a:pPr>
          </a:p>
          <a:p>
            <a:pPr>
              <a:defRPr sz="7500">
                <a:latin typeface="Arial"/>
                <a:ea typeface="Arial"/>
                <a:cs typeface="Arial"/>
                <a:sym typeface="Arial"/>
              </a:defRPr>
            </a:pPr>
          </a:p>
          <a:p>
            <a:pPr>
              <a:defRPr sz="7500">
                <a:latin typeface="Arial"/>
                <a:ea typeface="Arial"/>
                <a:cs typeface="Arial"/>
                <a:sym typeface="Arial"/>
              </a:defRPr>
            </a:pPr>
          </a:p>
          <a:p>
            <a:pPr>
              <a:defRPr sz="7500">
                <a:latin typeface="Arial"/>
                <a:ea typeface="Arial"/>
                <a:cs typeface="Arial"/>
                <a:sym typeface="Arial"/>
              </a:defRPr>
            </a:pPr>
          </a:p>
          <a:p>
            <a:pPr>
              <a:defRPr sz="7500">
                <a:latin typeface="Arial"/>
                <a:ea typeface="Arial"/>
                <a:cs typeface="Arial"/>
                <a:sym typeface="Arial"/>
              </a:defRPr>
            </a:pPr>
          </a:p>
        </p:txBody>
      </p:sp>
      <p:pic>
        <p:nvPicPr>
          <p:cNvPr id="1494" name="postmag#2.jpg" descr="postmag#2.jpg"/>
          <p:cNvPicPr>
            <a:picLocks noChangeAspect="1"/>
          </p:cNvPicPr>
          <p:nvPr/>
        </p:nvPicPr>
        <p:blipFill>
          <a:blip r:embed="rId2">
            <a:extLst/>
          </a:blip>
          <a:stretch>
            <a:fillRect/>
          </a:stretch>
        </p:blipFill>
        <p:spPr>
          <a:xfrm>
            <a:off x="3174451" y="2416781"/>
            <a:ext cx="18035098" cy="7548938"/>
          </a:xfrm>
          <a:prstGeom prst="rect">
            <a:avLst/>
          </a:prstGeom>
          <a:ln w="12700">
            <a:miter lim="400000"/>
          </a:ln>
        </p:spPr>
      </p:pic>
    </p:spTree>
  </p:cSld>
  <p:clrMapOvr>
    <a:masterClrMapping/>
  </p:clrMapOvr>
  <p:transition xmlns:p14="http://schemas.microsoft.com/office/powerpoint/2010/main" spd="med" advClick="1"/>
</p:sld>
</file>

<file path=ppt/slides/slide54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96" name="Double-click to edit"/>
          <p:cNvSpPr txBox="1"/>
          <p:nvPr>
            <p:ph type="title"/>
          </p:nvPr>
        </p:nvSpPr>
        <p:spPr>
          <a:xfrm>
            <a:off x="241845" y="357187"/>
            <a:ext cx="23761155" cy="13001626"/>
          </a:xfrm>
          <a:prstGeom prst="rect">
            <a:avLst/>
          </a:prstGeom>
        </p:spPr>
        <p:txBody>
          <a:bodyPr/>
          <a:lstStyle/>
          <a:p>
            <a:pPr defTabSz="755808">
              <a:defRPr sz="10304"/>
            </a:pPr>
          </a:p>
          <a:p>
            <a:pPr defTabSz="755808">
              <a:defRPr sz="10304"/>
            </a:pPr>
          </a:p>
          <a:p>
            <a:pPr defTabSz="755808">
              <a:defRPr sz="10304"/>
            </a:pPr>
          </a:p>
          <a:p>
            <a:pPr defTabSz="755808">
              <a:defRPr sz="10304"/>
            </a:pPr>
          </a:p>
          <a:p>
            <a:pPr defTabSz="755808">
              <a:defRPr sz="10304"/>
            </a:pPr>
          </a:p>
          <a:p>
            <a:pPr defTabSz="755808">
              <a:defRPr sz="10304"/>
            </a:pPr>
          </a:p>
          <a:p>
            <a:pPr defTabSz="755808">
              <a:defRPr sz="10304"/>
            </a:pPr>
          </a:p>
        </p:txBody>
      </p:sp>
      <p:pic>
        <p:nvPicPr>
          <p:cNvPr id="1497" name="postmag#3.jpg" descr="postmag#3.jpg"/>
          <p:cNvPicPr>
            <a:picLocks noChangeAspect="1"/>
          </p:cNvPicPr>
          <p:nvPr/>
        </p:nvPicPr>
        <p:blipFill>
          <a:blip r:embed="rId2">
            <a:extLst/>
          </a:blip>
          <a:stretch>
            <a:fillRect/>
          </a:stretch>
        </p:blipFill>
        <p:spPr>
          <a:xfrm>
            <a:off x="3163887" y="3126126"/>
            <a:ext cx="18680011" cy="6177873"/>
          </a:xfrm>
          <a:prstGeom prst="rect">
            <a:avLst/>
          </a:prstGeom>
          <a:ln w="12700">
            <a:miter lim="400000"/>
          </a:ln>
        </p:spPr>
      </p:pic>
    </p:spTree>
  </p:cSld>
  <p:clrMapOvr>
    <a:masterClrMapping/>
  </p:clrMapOvr>
  <p:transition xmlns:p14="http://schemas.microsoft.com/office/powerpoint/2010/main" spd="med" advClick="1"/>
</p:sld>
</file>

<file path=ppt/slides/slide54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99" name="Double-click to edit"/>
          <p:cNvSpPr txBox="1"/>
          <p:nvPr>
            <p:ph type="title"/>
          </p:nvPr>
        </p:nvSpPr>
        <p:spPr>
          <a:xfrm>
            <a:off x="280634" y="357187"/>
            <a:ext cx="23822732" cy="13001626"/>
          </a:xfrm>
          <a:prstGeom prst="rect">
            <a:avLst/>
          </a:prstGeom>
        </p:spPr>
        <p:txBody>
          <a:bodyPr/>
          <a:lstStyle/>
          <a:p>
            <a:pPr defTabSz="665440">
              <a:defRPr sz="9072"/>
            </a:pPr>
          </a:p>
          <a:p>
            <a:pPr defTabSz="665440">
              <a:defRPr sz="9072"/>
            </a:pPr>
          </a:p>
          <a:p>
            <a:pPr defTabSz="665440">
              <a:defRPr sz="9072"/>
            </a:pPr>
          </a:p>
          <a:p>
            <a:pPr defTabSz="665440">
              <a:defRPr sz="9072"/>
            </a:pPr>
          </a:p>
          <a:p>
            <a:pPr defTabSz="665440">
              <a:defRPr sz="9072"/>
            </a:pPr>
          </a:p>
          <a:p>
            <a:pPr defTabSz="665440">
              <a:defRPr sz="9072"/>
            </a:pPr>
          </a:p>
          <a:p>
            <a:pPr defTabSz="665440">
              <a:defRPr sz="9072"/>
            </a:pPr>
          </a:p>
          <a:p>
            <a:pPr defTabSz="665440">
              <a:defRPr sz="9072"/>
            </a:pPr>
          </a:p>
        </p:txBody>
      </p:sp>
      <p:pic>
        <p:nvPicPr>
          <p:cNvPr id="1500" name="postmag#4.jpg" descr="postmag#4.jpg"/>
          <p:cNvPicPr>
            <a:picLocks noChangeAspect="1"/>
          </p:cNvPicPr>
          <p:nvPr/>
        </p:nvPicPr>
        <p:blipFill>
          <a:blip r:embed="rId2">
            <a:extLst/>
          </a:blip>
          <a:stretch>
            <a:fillRect/>
          </a:stretch>
        </p:blipFill>
        <p:spPr>
          <a:xfrm>
            <a:off x="3676650" y="3695700"/>
            <a:ext cx="17601668" cy="5044380"/>
          </a:xfrm>
          <a:prstGeom prst="rect">
            <a:avLst/>
          </a:prstGeom>
          <a:ln w="12700">
            <a:miter lim="400000"/>
          </a:ln>
        </p:spPr>
      </p:pic>
    </p:spTree>
  </p:cSld>
  <p:clrMapOvr>
    <a:masterClrMapping/>
  </p:clrMapOvr>
  <p:transition xmlns:p14="http://schemas.microsoft.com/office/powerpoint/2010/main" spd="med" advClick="1"/>
</p:sld>
</file>

<file path=ppt/slides/slide54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02" name="Double-click to edit"/>
          <p:cNvSpPr txBox="1"/>
          <p:nvPr>
            <p:ph type="title"/>
          </p:nvPr>
        </p:nvSpPr>
        <p:spPr>
          <a:xfrm>
            <a:off x="188825" y="223521"/>
            <a:ext cx="24006350" cy="13268957"/>
          </a:xfrm>
          <a:prstGeom prst="rect">
            <a:avLst/>
          </a:prstGeom>
        </p:spPr>
        <p:txBody>
          <a:bodyPr/>
          <a:lstStyle/>
          <a:p>
            <a:pPr/>
          </a:p>
          <a:p>
            <a:pPr/>
          </a:p>
          <a:p>
            <a:pPr/>
          </a:p>
          <a:p>
            <a:pPr/>
          </a:p>
          <a:p>
            <a:pPr/>
          </a:p>
          <a:p>
            <a:pPr/>
          </a:p>
        </p:txBody>
      </p:sp>
      <p:pic>
        <p:nvPicPr>
          <p:cNvPr id="1503" name="postmag#5.jpg" descr="postmag#5.jpg"/>
          <p:cNvPicPr>
            <a:picLocks noChangeAspect="1"/>
          </p:cNvPicPr>
          <p:nvPr/>
        </p:nvPicPr>
        <p:blipFill>
          <a:blip r:embed="rId2">
            <a:extLst/>
          </a:blip>
          <a:stretch>
            <a:fillRect/>
          </a:stretch>
        </p:blipFill>
        <p:spPr>
          <a:xfrm>
            <a:off x="3030537" y="2335212"/>
            <a:ext cx="19309557" cy="8317069"/>
          </a:xfrm>
          <a:prstGeom prst="rect">
            <a:avLst/>
          </a:prstGeom>
          <a:ln w="12700">
            <a:miter lim="400000"/>
          </a:ln>
        </p:spPr>
      </p:pic>
    </p:spTree>
  </p:cSld>
  <p:clrMapOvr>
    <a:masterClrMapping/>
  </p:clrMapOvr>
  <p:transition xmlns:p14="http://schemas.microsoft.com/office/powerpoint/2010/main" spd="med" advClick="1"/>
</p:sld>
</file>

<file path=ppt/slides/slide54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05" name="Double-click to edit"/>
          <p:cNvSpPr txBox="1"/>
          <p:nvPr>
            <p:ph type="title"/>
          </p:nvPr>
        </p:nvSpPr>
        <p:spPr>
          <a:xfrm>
            <a:off x="173291" y="357187"/>
            <a:ext cx="24037418" cy="13001626"/>
          </a:xfrm>
          <a:prstGeom prst="rect">
            <a:avLst/>
          </a:prstGeom>
        </p:spPr>
        <p:txBody>
          <a:bodyPr/>
          <a:lstStyle/>
          <a:p>
            <a:pPr defTabSz="755808">
              <a:defRPr sz="10304"/>
            </a:pPr>
          </a:p>
          <a:p>
            <a:pPr defTabSz="755808">
              <a:defRPr sz="10304"/>
            </a:pPr>
          </a:p>
          <a:p>
            <a:pPr defTabSz="755808">
              <a:defRPr sz="10304"/>
            </a:pPr>
          </a:p>
          <a:p>
            <a:pPr defTabSz="755808">
              <a:defRPr sz="10304"/>
            </a:pPr>
          </a:p>
          <a:p>
            <a:pPr defTabSz="755808">
              <a:defRPr sz="10304"/>
            </a:pPr>
          </a:p>
          <a:p>
            <a:pPr defTabSz="755808">
              <a:defRPr sz="10304"/>
            </a:pPr>
          </a:p>
          <a:p>
            <a:pPr defTabSz="755808">
              <a:defRPr sz="10304"/>
            </a:pPr>
          </a:p>
        </p:txBody>
      </p:sp>
      <p:pic>
        <p:nvPicPr>
          <p:cNvPr id="1506" name="postmag#6.jpg" descr="postmag#6.jpg"/>
          <p:cNvPicPr>
            <a:picLocks noChangeAspect="1"/>
          </p:cNvPicPr>
          <p:nvPr/>
        </p:nvPicPr>
        <p:blipFill>
          <a:blip r:embed="rId2">
            <a:extLst/>
          </a:blip>
          <a:stretch>
            <a:fillRect/>
          </a:stretch>
        </p:blipFill>
        <p:spPr>
          <a:xfrm>
            <a:off x="1895087" y="2629550"/>
            <a:ext cx="20593826" cy="6221700"/>
          </a:xfrm>
          <a:prstGeom prst="rect">
            <a:avLst/>
          </a:prstGeom>
          <a:ln w="12700">
            <a:miter lim="400000"/>
          </a:ln>
        </p:spPr>
      </p:pic>
    </p:spTree>
  </p:cSld>
  <p:clrMapOvr>
    <a:masterClrMapping/>
  </p:clrMapOvr>
  <p:transition xmlns:p14="http://schemas.microsoft.com/office/powerpoint/2010/main" spd="med" advClick="1"/>
</p:sld>
</file>

<file path=ppt/slides/slide5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0" name="6. Sexual Liberation"/>
          <p:cNvSpPr txBox="1"/>
          <p:nvPr>
            <p:ph type="title"/>
          </p:nvPr>
        </p:nvSpPr>
        <p:spPr>
          <a:xfrm>
            <a:off x="283238" y="357187"/>
            <a:ext cx="23509481" cy="13001626"/>
          </a:xfrm>
          <a:prstGeom prst="rect">
            <a:avLst/>
          </a:prstGeom>
        </p:spPr>
        <p:txBody>
          <a:bodyPr/>
          <a:lstStyle>
            <a:lvl1pPr>
              <a:defRPr sz="9000">
                <a:latin typeface="Arial Narrow"/>
                <a:ea typeface="Arial Narrow"/>
                <a:cs typeface="Arial Narrow"/>
                <a:sym typeface="Arial Narrow"/>
              </a:defRPr>
            </a:lvl1pPr>
          </a:lstStyle>
          <a:p>
            <a:pPr/>
            <a:r>
              <a:t>6. Sexual Liberation </a:t>
            </a:r>
          </a:p>
        </p:txBody>
      </p:sp>
    </p:spTree>
  </p:cSld>
  <p:clrMapOvr>
    <a:masterClrMapping/>
  </p:clrMapOvr>
  <p:transition xmlns:p14="http://schemas.microsoft.com/office/powerpoint/2010/main" spd="med" advClick="1"/>
</p:sld>
</file>

<file path=ppt/slides/slide55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08" name="Double-click to edit"/>
          <p:cNvSpPr txBox="1"/>
          <p:nvPr>
            <p:ph type="title"/>
          </p:nvPr>
        </p:nvSpPr>
        <p:spPr>
          <a:xfrm>
            <a:off x="201476" y="357187"/>
            <a:ext cx="23981048" cy="13001626"/>
          </a:xfrm>
          <a:prstGeom prst="rect">
            <a:avLst/>
          </a:prstGeom>
        </p:spPr>
        <p:txBody>
          <a:bodyPr/>
          <a:lstStyle/>
          <a:p>
            <a:pPr/>
          </a:p>
          <a:p>
            <a:pPr/>
          </a:p>
          <a:p>
            <a:pPr/>
          </a:p>
          <a:p>
            <a:pPr/>
          </a:p>
          <a:p>
            <a:pPr/>
          </a:p>
        </p:txBody>
      </p:sp>
      <p:pic>
        <p:nvPicPr>
          <p:cNvPr id="1509" name="postmag#7.jpg" descr="postmag#7.jpg"/>
          <p:cNvPicPr>
            <a:picLocks noChangeAspect="1"/>
          </p:cNvPicPr>
          <p:nvPr/>
        </p:nvPicPr>
        <p:blipFill>
          <a:blip r:embed="rId2">
            <a:extLst/>
          </a:blip>
          <a:stretch>
            <a:fillRect/>
          </a:stretch>
        </p:blipFill>
        <p:spPr>
          <a:xfrm>
            <a:off x="2347942" y="3604527"/>
            <a:ext cx="20382329" cy="4271746"/>
          </a:xfrm>
          <a:prstGeom prst="rect">
            <a:avLst/>
          </a:prstGeom>
          <a:ln w="12700">
            <a:miter lim="400000"/>
          </a:ln>
        </p:spPr>
      </p:pic>
    </p:spTree>
  </p:cSld>
  <p:clrMapOvr>
    <a:masterClrMapping/>
  </p:clrMapOvr>
  <p:transition xmlns:p14="http://schemas.microsoft.com/office/powerpoint/2010/main" spd="med" advClick="1"/>
</p:sld>
</file>

<file path=ppt/slides/slide55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11" name="Double-click to edit"/>
          <p:cNvSpPr txBox="1"/>
          <p:nvPr>
            <p:ph type="title"/>
          </p:nvPr>
        </p:nvSpPr>
        <p:spPr>
          <a:xfrm>
            <a:off x="165199" y="357187"/>
            <a:ext cx="24053602" cy="13218915"/>
          </a:xfrm>
          <a:prstGeom prst="rect">
            <a:avLst/>
          </a:prstGeom>
        </p:spPr>
        <p:txBody>
          <a:bodyPr/>
          <a:lstStyle/>
          <a:p>
            <a:pPr defTabSz="772239">
              <a:defRPr sz="10528"/>
            </a:pPr>
          </a:p>
          <a:p>
            <a:pPr defTabSz="772239">
              <a:defRPr sz="10528"/>
            </a:pPr>
          </a:p>
          <a:p>
            <a:pPr defTabSz="772239">
              <a:defRPr sz="10528"/>
            </a:pPr>
          </a:p>
          <a:p>
            <a:pPr defTabSz="772239">
              <a:defRPr sz="10528"/>
            </a:pPr>
          </a:p>
          <a:p>
            <a:pPr defTabSz="772239">
              <a:defRPr sz="10528"/>
            </a:pPr>
          </a:p>
          <a:p>
            <a:pPr defTabSz="772239">
              <a:defRPr sz="10528"/>
            </a:pPr>
          </a:p>
          <a:p>
            <a:pPr defTabSz="772239">
              <a:defRPr sz="10528"/>
            </a:pPr>
          </a:p>
        </p:txBody>
      </p:sp>
      <p:pic>
        <p:nvPicPr>
          <p:cNvPr id="1512" name="postmag#8.jpg" descr="postmag#8.jpg"/>
          <p:cNvPicPr>
            <a:picLocks noChangeAspect="1"/>
          </p:cNvPicPr>
          <p:nvPr/>
        </p:nvPicPr>
        <p:blipFill>
          <a:blip r:embed="rId2">
            <a:extLst/>
          </a:blip>
          <a:stretch>
            <a:fillRect/>
          </a:stretch>
        </p:blipFill>
        <p:spPr>
          <a:xfrm>
            <a:off x="2230437" y="2541587"/>
            <a:ext cx="20405509" cy="7094839"/>
          </a:xfrm>
          <a:prstGeom prst="rect">
            <a:avLst/>
          </a:prstGeom>
          <a:ln w="12700">
            <a:miter lim="400000"/>
          </a:ln>
        </p:spPr>
      </p:pic>
    </p:spTree>
  </p:cSld>
  <p:clrMapOvr>
    <a:masterClrMapping/>
  </p:clrMapOvr>
  <p:transition xmlns:p14="http://schemas.microsoft.com/office/powerpoint/2010/main" spd="med" advClick="1"/>
</p:sld>
</file>

<file path=ppt/slides/slide55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14" name="Double-click to edit"/>
          <p:cNvSpPr txBox="1"/>
          <p:nvPr>
            <p:ph type="title"/>
          </p:nvPr>
        </p:nvSpPr>
        <p:spPr>
          <a:xfrm>
            <a:off x="162315" y="174780"/>
            <a:ext cx="24059370" cy="13366440"/>
          </a:xfrm>
          <a:prstGeom prst="rect">
            <a:avLst/>
          </a:prstGeom>
        </p:spPr>
        <p:txBody>
          <a:bodyPr/>
          <a:lstStyle/>
          <a:p>
            <a:pPr/>
          </a:p>
          <a:p>
            <a:pPr/>
          </a:p>
          <a:p>
            <a:pPr/>
          </a:p>
          <a:p>
            <a:pPr/>
          </a:p>
          <a:p>
            <a:pPr/>
          </a:p>
          <a:p>
            <a:pPr/>
          </a:p>
        </p:txBody>
      </p:sp>
      <p:pic>
        <p:nvPicPr>
          <p:cNvPr id="1515" name="postmag#9.jpg" descr="postmag#9.jpg"/>
          <p:cNvPicPr>
            <a:picLocks noChangeAspect="1"/>
          </p:cNvPicPr>
          <p:nvPr/>
        </p:nvPicPr>
        <p:blipFill>
          <a:blip r:embed="rId2">
            <a:extLst/>
          </a:blip>
          <a:stretch>
            <a:fillRect/>
          </a:stretch>
        </p:blipFill>
        <p:spPr>
          <a:xfrm>
            <a:off x="2095086" y="3468687"/>
            <a:ext cx="20193828" cy="5403548"/>
          </a:xfrm>
          <a:prstGeom prst="rect">
            <a:avLst/>
          </a:prstGeom>
          <a:ln w="12700">
            <a:miter lim="400000"/>
          </a:ln>
        </p:spPr>
      </p:pic>
    </p:spTree>
  </p:cSld>
  <p:clrMapOvr>
    <a:masterClrMapping/>
  </p:clrMapOvr>
  <p:transition xmlns:p14="http://schemas.microsoft.com/office/powerpoint/2010/main" spd="med" advClick="1"/>
</p:sld>
</file>

<file path=ppt/slides/slide55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17" name="Double-click to edit"/>
          <p:cNvSpPr txBox="1"/>
          <p:nvPr>
            <p:ph type="title"/>
          </p:nvPr>
        </p:nvSpPr>
        <p:spPr>
          <a:xfrm>
            <a:off x="248356" y="357187"/>
            <a:ext cx="23887288" cy="13001626"/>
          </a:xfrm>
          <a:prstGeom prst="rect">
            <a:avLst/>
          </a:prstGeom>
        </p:spPr>
        <p:txBody>
          <a:bodyPr/>
          <a:lstStyle/>
          <a:p>
            <a:pPr defTabSz="755808">
              <a:defRPr sz="10304"/>
            </a:pPr>
          </a:p>
          <a:p>
            <a:pPr defTabSz="755808">
              <a:defRPr sz="10304"/>
            </a:pPr>
          </a:p>
          <a:p>
            <a:pPr defTabSz="755808">
              <a:defRPr sz="10304"/>
            </a:pPr>
          </a:p>
          <a:p>
            <a:pPr defTabSz="755808">
              <a:defRPr sz="10304"/>
            </a:pPr>
          </a:p>
          <a:p>
            <a:pPr defTabSz="755808">
              <a:defRPr sz="10304"/>
            </a:pPr>
          </a:p>
          <a:p>
            <a:pPr defTabSz="755808">
              <a:defRPr sz="10304"/>
            </a:pPr>
          </a:p>
          <a:p>
            <a:pPr defTabSz="755808">
              <a:defRPr sz="10304"/>
            </a:pPr>
          </a:p>
        </p:txBody>
      </p:sp>
      <p:pic>
        <p:nvPicPr>
          <p:cNvPr id="1518" name="postmag#11.jpg" descr="postmag#11.jpg"/>
          <p:cNvPicPr>
            <a:picLocks noChangeAspect="1"/>
          </p:cNvPicPr>
          <p:nvPr/>
        </p:nvPicPr>
        <p:blipFill>
          <a:blip r:embed="rId2">
            <a:extLst/>
          </a:blip>
          <a:stretch>
            <a:fillRect/>
          </a:stretch>
        </p:blipFill>
        <p:spPr>
          <a:xfrm>
            <a:off x="3643955" y="1033341"/>
            <a:ext cx="17096090" cy="11649318"/>
          </a:xfrm>
          <a:prstGeom prst="rect">
            <a:avLst/>
          </a:prstGeom>
          <a:ln w="12700">
            <a:miter lim="400000"/>
          </a:ln>
        </p:spPr>
      </p:pic>
    </p:spTree>
  </p:cSld>
  <p:clrMapOvr>
    <a:masterClrMapping/>
  </p:clrMapOvr>
  <p:transition xmlns:p14="http://schemas.microsoft.com/office/powerpoint/2010/main" spd="med" advClick="1"/>
</p:sld>
</file>

<file path=ppt/slides/slide55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20" name="Double-click to edit"/>
          <p:cNvSpPr txBox="1"/>
          <p:nvPr>
            <p:ph type="title"/>
          </p:nvPr>
        </p:nvSpPr>
        <p:spPr>
          <a:xfrm>
            <a:off x="136177" y="357187"/>
            <a:ext cx="24111646" cy="13196870"/>
          </a:xfrm>
          <a:prstGeom prst="rect">
            <a:avLst/>
          </a:prstGeom>
        </p:spPr>
        <p:txBody>
          <a:bodyPr/>
          <a:lstStyle/>
          <a:p>
            <a:pPr/>
          </a:p>
          <a:p>
            <a:pPr/>
          </a:p>
          <a:p>
            <a:pPr/>
          </a:p>
          <a:p>
            <a:pPr/>
          </a:p>
          <a:p>
            <a:pPr/>
          </a:p>
          <a:p>
            <a:pPr/>
          </a:p>
        </p:txBody>
      </p:sp>
      <p:pic>
        <p:nvPicPr>
          <p:cNvPr id="1521" name="postmag#12.jpg" descr="postmag#12.jpg"/>
          <p:cNvPicPr>
            <a:picLocks noChangeAspect="1"/>
          </p:cNvPicPr>
          <p:nvPr/>
        </p:nvPicPr>
        <p:blipFill>
          <a:blip r:embed="rId2">
            <a:extLst/>
          </a:blip>
          <a:stretch>
            <a:fillRect/>
          </a:stretch>
        </p:blipFill>
        <p:spPr>
          <a:xfrm>
            <a:off x="2735262" y="3565525"/>
            <a:ext cx="19542064" cy="5416713"/>
          </a:xfrm>
          <a:prstGeom prst="rect">
            <a:avLst/>
          </a:prstGeom>
          <a:ln w="12700">
            <a:miter lim="400000"/>
          </a:ln>
        </p:spPr>
      </p:pic>
    </p:spTree>
  </p:cSld>
  <p:clrMapOvr>
    <a:masterClrMapping/>
  </p:clrMapOvr>
  <p:transition xmlns:p14="http://schemas.microsoft.com/office/powerpoint/2010/main" spd="med" advClick="1"/>
</p:sld>
</file>

<file path=ppt/slides/slide55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23" name="Chester Finn Former Assistant Secretary of Education:…"/>
          <p:cNvSpPr txBox="1"/>
          <p:nvPr>
            <p:ph type="title"/>
          </p:nvPr>
        </p:nvSpPr>
        <p:spPr>
          <a:xfrm>
            <a:off x="249287" y="357187"/>
            <a:ext cx="23885426" cy="13114270"/>
          </a:xfrm>
          <a:prstGeom prst="rect">
            <a:avLst/>
          </a:prstGeom>
        </p:spPr>
        <p:txBody>
          <a:bodyPr/>
          <a:lstStyle/>
          <a:p>
            <a:pPr marL="964406" indent="-1307306" defTabSz="1285875">
              <a:spcBef>
                <a:spcPts val="6700"/>
              </a:spcBef>
              <a:defRPr sz="8500">
                <a:solidFill>
                  <a:srgbClr val="FFD479"/>
                </a:solidFill>
                <a:latin typeface="Arial Narrow"/>
                <a:ea typeface="Arial Narrow"/>
                <a:cs typeface="Arial Narrow"/>
                <a:sym typeface="Arial Narrow"/>
              </a:defRPr>
            </a:pPr>
            <a:r>
              <a:t>Chester Finn</a:t>
            </a:r>
            <a:br/>
            <a:r>
              <a:t>Former Assistant Secretary of Education:</a:t>
            </a:r>
          </a:p>
          <a:p>
            <a:pPr marL="964406" indent="-1307306" defTabSz="1285875">
              <a:spcBef>
                <a:spcPts val="6700"/>
              </a:spcBef>
              <a:defRPr sz="8500">
                <a:latin typeface="Arial Narrow"/>
                <a:ea typeface="Arial Narrow"/>
                <a:cs typeface="Arial Narrow"/>
                <a:sym typeface="Arial Narrow"/>
              </a:defRPr>
            </a:pPr>
            <a:r>
              <a:t>Perhaps the best way to enforce this standard is to confer valuable benefits and privileges on people who meet it, and to withhold them from those who do not. Work permits, good jobs and college admission are the most obvious, but there is ample scope here for imagination in devising carrots and sticks. </a:t>
            </a:r>
          </a:p>
        </p:txBody>
      </p:sp>
    </p:spTree>
  </p:cSld>
  <p:clrMapOvr>
    <a:masterClrMapping/>
  </p:clrMapOvr>
  <p:transition xmlns:p14="http://schemas.microsoft.com/office/powerpoint/2010/main" spd="med" advClick="1"/>
</p:sld>
</file>

<file path=ppt/slides/slide55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25" name="Chester Finn  Former Assistant Secretary of Education:…"/>
          <p:cNvSpPr txBox="1"/>
          <p:nvPr>
            <p:ph type="title"/>
          </p:nvPr>
        </p:nvSpPr>
        <p:spPr>
          <a:xfrm>
            <a:off x="140177" y="357187"/>
            <a:ext cx="23939284" cy="13162174"/>
          </a:xfrm>
          <a:prstGeom prst="rect">
            <a:avLst/>
          </a:prstGeom>
        </p:spPr>
        <p:txBody>
          <a:bodyPr/>
          <a:lstStyle/>
          <a:p>
            <a:pPr marL="964406" indent="-1307306" defTabSz="1285875">
              <a:spcBef>
                <a:spcPts val="6700"/>
              </a:spcBef>
              <a:defRPr sz="9600">
                <a:solidFill>
                  <a:srgbClr val="FFD479"/>
                </a:solidFill>
                <a:latin typeface="Arial Narrow"/>
                <a:ea typeface="Arial Narrow"/>
                <a:cs typeface="Arial Narrow"/>
                <a:sym typeface="Arial Narrow"/>
              </a:defRPr>
            </a:pPr>
            <a:r>
              <a:t>Chester Finn </a:t>
            </a:r>
            <a:br/>
            <a:r>
              <a:t>Former Assistant Secretary of Education:</a:t>
            </a:r>
          </a:p>
          <a:p>
            <a:pPr marL="964406" indent="-1307306" defTabSz="1285875">
              <a:spcBef>
                <a:spcPts val="6700"/>
              </a:spcBef>
              <a:defRPr sz="9600">
                <a:latin typeface="Arial Narrow"/>
                <a:ea typeface="Arial Narrow"/>
                <a:cs typeface="Arial Narrow"/>
                <a:sym typeface="Arial Narrow"/>
              </a:defRPr>
            </a:pPr>
            <a:r>
              <a:t>Driver's licenses could be deferred, so could eligibility for professional athletic teams. The minimum wage paid to those who earn their certificates [of mastery] might be a dollar higher.</a:t>
            </a:r>
          </a:p>
        </p:txBody>
      </p:sp>
    </p:spTree>
  </p:cSld>
  <p:clrMapOvr>
    <a:masterClrMapping/>
  </p:clrMapOvr>
  <p:transition xmlns:p14="http://schemas.microsoft.com/office/powerpoint/2010/main" spd="med" advClick="1"/>
</p:sld>
</file>

<file path=ppt/slides/slide55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27" name="In 1997, then Governor Roy Romer of Colorado, while serving as a board member of the Goals 2000 panel, was asked how to enforce national standards. He replied:"/>
          <p:cNvSpPr txBox="1"/>
          <p:nvPr>
            <p:ph type="title"/>
          </p:nvPr>
        </p:nvSpPr>
        <p:spPr>
          <a:xfrm>
            <a:off x="296074" y="357187"/>
            <a:ext cx="23902915" cy="13001626"/>
          </a:xfrm>
          <a:prstGeom prst="rect">
            <a:avLst/>
          </a:prstGeom>
        </p:spPr>
        <p:txBody>
          <a:bodyPr/>
          <a:lstStyle>
            <a:lvl1pPr marL="964406" indent="-1307306" defTabSz="1285875">
              <a:spcBef>
                <a:spcPts val="6700"/>
              </a:spcBef>
              <a:defRPr sz="8700">
                <a:solidFill>
                  <a:srgbClr val="FFD479"/>
                </a:solidFill>
                <a:latin typeface="Arial Narrow"/>
                <a:ea typeface="Arial Narrow"/>
                <a:cs typeface="Arial Narrow"/>
                <a:sym typeface="Arial Narrow"/>
              </a:defRPr>
            </a:lvl1pPr>
          </a:lstStyle>
          <a:p>
            <a:pPr/>
            <a:r>
              <a:t>In 1997, then Governor Roy Romer of Colorado, while serving as a board member of the Goals 2000 panel, was asked how to enforce national standards. He replied:</a:t>
            </a:r>
            <a:endParaRPr b="1">
              <a:solidFill>
                <a:srgbClr val="FFC000"/>
              </a:solidFill>
              <a:latin typeface="Gill Sans"/>
              <a:ea typeface="Gill Sans"/>
              <a:cs typeface="Gill Sans"/>
              <a:sym typeface="Gill Sans"/>
            </a:endParaRPr>
          </a:p>
        </p:txBody>
      </p:sp>
    </p:spTree>
  </p:cSld>
  <p:clrMapOvr>
    <a:masterClrMapping/>
  </p:clrMapOvr>
  <p:transition xmlns:p14="http://schemas.microsoft.com/office/powerpoint/2010/main" spd="med" advClick="1"/>
</p:sld>
</file>

<file path=ppt/slides/slide55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29" name="Governor Roy Romer of Colorado, While Serving as a Board Member of the Goals 2000 Panel:…"/>
          <p:cNvSpPr txBox="1"/>
          <p:nvPr>
            <p:ph type="title"/>
          </p:nvPr>
        </p:nvSpPr>
        <p:spPr>
          <a:xfrm>
            <a:off x="146781" y="357187"/>
            <a:ext cx="24090438" cy="13001626"/>
          </a:xfrm>
          <a:prstGeom prst="rect">
            <a:avLst/>
          </a:prstGeom>
        </p:spPr>
        <p:txBody>
          <a:bodyPr/>
          <a:lstStyle/>
          <a:p>
            <a:pPr marL="964406" indent="-1307306" defTabSz="1285875">
              <a:spcBef>
                <a:spcPts val="6700"/>
              </a:spcBef>
              <a:defRPr sz="8000">
                <a:solidFill>
                  <a:srgbClr val="FFD479"/>
                </a:solidFill>
                <a:latin typeface="Arial Narrow"/>
                <a:ea typeface="Arial Narrow"/>
                <a:cs typeface="Arial Narrow"/>
                <a:sym typeface="Arial Narrow"/>
              </a:defRPr>
            </a:pPr>
            <a:r>
              <a:t>Governor Roy Romer of Colorado, While Serving as a Board Member of the Goals 2000 Panel:</a:t>
            </a:r>
          </a:p>
          <a:p>
            <a:pPr marL="964406" indent="-1307306" defTabSz="1285875">
              <a:spcBef>
                <a:spcPts val="6700"/>
              </a:spcBef>
              <a:defRPr sz="8000">
                <a:latin typeface="Arial Narrow"/>
                <a:ea typeface="Arial Narrow"/>
                <a:cs typeface="Arial Narrow"/>
                <a:sym typeface="Arial Narrow"/>
              </a:defRPr>
            </a:pPr>
            <a:r>
              <a:t>I believe if you were to get all employers of this country saying that we would not hire anybody unless we see a high school graduate certificate that has on it the results of this potential employee’s record.…Then I think this nation will come to the realization that there is no job for them, there is no life for them.…There is the motivation.</a:t>
            </a:r>
          </a:p>
        </p:txBody>
      </p:sp>
    </p:spTree>
  </p:cSld>
  <p:clrMapOvr>
    <a:masterClrMapping/>
  </p:clrMapOvr>
  <p:transition xmlns:p14="http://schemas.microsoft.com/office/powerpoint/2010/main" spd="med" advClick="1"/>
</p:sld>
</file>

<file path=ppt/slides/slide55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31" name="Breitbart, September 18, 2018…"/>
          <p:cNvSpPr txBox="1"/>
          <p:nvPr>
            <p:ph type="title"/>
          </p:nvPr>
        </p:nvSpPr>
        <p:spPr>
          <a:xfrm>
            <a:off x="174035" y="357187"/>
            <a:ext cx="23882916" cy="13222264"/>
          </a:xfrm>
          <a:prstGeom prst="rect">
            <a:avLst/>
          </a:prstGeom>
        </p:spPr>
        <p:txBody>
          <a:bodyPr/>
          <a:lstStyle/>
          <a:p>
            <a:pPr/>
          </a:p>
          <a:p>
            <a:pPr/>
          </a:p>
          <a:p>
            <a:pPr/>
          </a:p>
          <a:p>
            <a:pPr/>
          </a:p>
          <a:p>
            <a:pPr>
              <a:defRPr sz="9500">
                <a:latin typeface="Arial Narrow"/>
                <a:ea typeface="Arial Narrow"/>
                <a:cs typeface="Arial Narrow"/>
                <a:sym typeface="Arial Narrow"/>
              </a:defRPr>
            </a:pPr>
          </a:p>
          <a:p>
            <a:pPr>
              <a:defRPr sz="9500">
                <a:latin typeface="Arial Narrow"/>
                <a:ea typeface="Arial Narrow"/>
                <a:cs typeface="Arial Narrow"/>
                <a:sym typeface="Arial Narrow"/>
              </a:defRPr>
            </a:pPr>
          </a:p>
          <a:p>
            <a:pPr>
              <a:defRPr sz="9500">
                <a:latin typeface="Arial Narrow"/>
                <a:ea typeface="Arial Narrow"/>
                <a:cs typeface="Arial Narrow"/>
                <a:sym typeface="Arial Narrow"/>
              </a:defRPr>
            </a:pPr>
            <a:r>
              <a:t>Breitbart, September 18, 2018 </a:t>
            </a:r>
          </a:p>
          <a:p>
            <a:pPr>
              <a:defRPr sz="9500">
                <a:latin typeface="Arial Narrow"/>
                <a:ea typeface="Arial Narrow"/>
                <a:cs typeface="Arial Narrow"/>
                <a:sym typeface="Arial Narrow"/>
              </a:defRPr>
            </a:pPr>
            <a:r>
              <a:t>By Dr. Susan Berry </a:t>
            </a:r>
          </a:p>
        </p:txBody>
      </p:sp>
      <p:pic>
        <p:nvPicPr>
          <p:cNvPr id="1532" name="2030#3.jpg" descr="2030#3.jpg"/>
          <p:cNvPicPr>
            <a:picLocks noChangeAspect="1"/>
          </p:cNvPicPr>
          <p:nvPr/>
        </p:nvPicPr>
        <p:blipFill>
          <a:blip r:embed="rId2">
            <a:extLst/>
          </a:blip>
          <a:stretch>
            <a:fillRect/>
          </a:stretch>
        </p:blipFill>
        <p:spPr>
          <a:xfrm>
            <a:off x="2951162" y="954087"/>
            <a:ext cx="19019622" cy="8117261"/>
          </a:xfrm>
          <a:prstGeom prst="rect">
            <a:avLst/>
          </a:prstGeom>
          <a:ln w="12700">
            <a:miter lim="400000"/>
          </a:ln>
        </p:spPr>
      </p:pic>
    </p:spTree>
  </p:cSld>
  <p:clrMapOvr>
    <a:masterClrMapping/>
  </p:clrMapOvr>
  <p:transition xmlns:p14="http://schemas.microsoft.com/office/powerpoint/2010/main" spd="med" advClick="1"/>
</p:sld>
</file>

<file path=ppt/slides/slide5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2" name="7. Abortion"/>
          <p:cNvSpPr txBox="1"/>
          <p:nvPr>
            <p:ph type="title"/>
          </p:nvPr>
        </p:nvSpPr>
        <p:spPr>
          <a:xfrm>
            <a:off x="225846" y="357187"/>
            <a:ext cx="23429064" cy="13001626"/>
          </a:xfrm>
          <a:prstGeom prst="rect">
            <a:avLst/>
          </a:prstGeom>
        </p:spPr>
        <p:txBody>
          <a:bodyPr/>
          <a:lstStyle/>
          <a:p>
            <a:pPr>
              <a:defRPr sz="9000">
                <a:latin typeface="Arial Narrow"/>
                <a:ea typeface="Arial Narrow"/>
                <a:cs typeface="Arial Narrow"/>
                <a:sym typeface="Arial Narrow"/>
              </a:defRPr>
            </a:pPr>
            <a:r>
              <a:t>7. Abortion</a:t>
            </a:r>
          </a:p>
          <a:p>
            <a:pPr>
              <a:defRPr sz="9000">
                <a:latin typeface="Arial Narrow"/>
                <a:ea typeface="Arial Narrow"/>
                <a:cs typeface="Arial Narrow"/>
                <a:sym typeface="Arial Narrow"/>
              </a:defRPr>
            </a:pPr>
            <a:r>
              <a:t> </a:t>
            </a:r>
          </a:p>
        </p:txBody>
      </p:sp>
    </p:spTree>
  </p:cSld>
  <p:clrMapOvr>
    <a:masterClrMapping/>
  </p:clrMapOvr>
  <p:transition xmlns:p14="http://schemas.microsoft.com/office/powerpoint/2010/main" spd="med" advClick="1"/>
</p:sld>
</file>

<file path=ppt/slides/slide56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34" name="Breitbart, September 18, 2018…"/>
          <p:cNvSpPr txBox="1"/>
          <p:nvPr>
            <p:ph type="title"/>
          </p:nvPr>
        </p:nvSpPr>
        <p:spPr>
          <a:xfrm>
            <a:off x="202127" y="357187"/>
            <a:ext cx="23979746" cy="13001626"/>
          </a:xfrm>
          <a:prstGeom prst="rect">
            <a:avLst/>
          </a:prstGeom>
        </p:spPr>
        <p:txBody>
          <a:bodyPr/>
          <a:lstStyle/>
          <a:p>
            <a:pPr/>
          </a:p>
          <a:p>
            <a:pPr/>
          </a:p>
          <a:p>
            <a:pPr/>
          </a:p>
          <a:p>
            <a:pPr/>
          </a:p>
          <a:p>
            <a:pPr/>
          </a:p>
          <a:p>
            <a:pPr>
              <a:defRPr sz="9500">
                <a:latin typeface="Arial Narrow"/>
                <a:ea typeface="Arial Narrow"/>
                <a:cs typeface="Arial Narrow"/>
                <a:sym typeface="Arial Narrow"/>
              </a:defRPr>
            </a:pPr>
            <a:r>
              <a:t>Breitbart, September 18, 2018 </a:t>
            </a:r>
          </a:p>
          <a:p>
            <a:pPr>
              <a:defRPr sz="9500">
                <a:latin typeface="Arial Narrow"/>
                <a:ea typeface="Arial Narrow"/>
                <a:cs typeface="Arial Narrow"/>
                <a:sym typeface="Arial Narrow"/>
              </a:defRPr>
            </a:pPr>
            <a:r>
              <a:t>By Dr. Susan Berry </a:t>
            </a:r>
          </a:p>
        </p:txBody>
      </p:sp>
      <p:pic>
        <p:nvPicPr>
          <p:cNvPr id="1535" name="2030#4.jpg" descr="2030#4.jpg"/>
          <p:cNvPicPr>
            <a:picLocks noChangeAspect="1"/>
          </p:cNvPicPr>
          <p:nvPr/>
        </p:nvPicPr>
        <p:blipFill>
          <a:blip r:embed="rId2">
            <a:extLst/>
          </a:blip>
          <a:stretch>
            <a:fillRect/>
          </a:stretch>
        </p:blipFill>
        <p:spPr>
          <a:xfrm>
            <a:off x="2559050" y="2417762"/>
            <a:ext cx="20052583" cy="6262758"/>
          </a:xfrm>
          <a:prstGeom prst="rect">
            <a:avLst/>
          </a:prstGeom>
          <a:ln w="12700">
            <a:miter lim="400000"/>
          </a:ln>
        </p:spPr>
      </p:pic>
    </p:spTree>
  </p:cSld>
  <p:clrMapOvr>
    <a:masterClrMapping/>
  </p:clrMapOvr>
  <p:transition xmlns:p14="http://schemas.microsoft.com/office/powerpoint/2010/main" spd="med" advClick="1"/>
</p:sld>
</file>

<file path=ppt/slides/slide56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37" name="Breitbart, September 18, 2018…"/>
          <p:cNvSpPr txBox="1"/>
          <p:nvPr>
            <p:ph type="title"/>
          </p:nvPr>
        </p:nvSpPr>
        <p:spPr>
          <a:xfrm>
            <a:off x="228544" y="357187"/>
            <a:ext cx="23822640" cy="13106829"/>
          </a:xfrm>
          <a:prstGeom prst="rect">
            <a:avLst/>
          </a:prstGeom>
        </p:spPr>
        <p:txBody>
          <a:bodyPr/>
          <a:lstStyle/>
          <a:p>
            <a:pPr defTabSz="805100">
              <a:defRPr sz="10976"/>
            </a:pPr>
          </a:p>
          <a:p>
            <a:pPr defTabSz="805100">
              <a:defRPr sz="10976"/>
            </a:pPr>
          </a:p>
          <a:p>
            <a:pPr defTabSz="805100">
              <a:defRPr sz="10976"/>
            </a:pPr>
          </a:p>
          <a:p>
            <a:pPr defTabSz="805100">
              <a:defRPr sz="10976"/>
            </a:pPr>
          </a:p>
          <a:p>
            <a:pPr defTabSz="805100">
              <a:defRPr sz="10976"/>
            </a:pPr>
          </a:p>
          <a:p>
            <a:pPr defTabSz="805100">
              <a:defRPr sz="10976"/>
            </a:pPr>
          </a:p>
          <a:p>
            <a:pPr defTabSz="805100">
              <a:defRPr sz="9310">
                <a:latin typeface="Arial Narrow"/>
                <a:ea typeface="Arial Narrow"/>
                <a:cs typeface="Arial Narrow"/>
                <a:sym typeface="Arial Narrow"/>
              </a:defRPr>
            </a:pPr>
            <a:r>
              <a:t>Breitbart, September 18, 2018 </a:t>
            </a:r>
          </a:p>
          <a:p>
            <a:pPr defTabSz="805100">
              <a:defRPr sz="9310">
                <a:latin typeface="Arial Narrow"/>
                <a:ea typeface="Arial Narrow"/>
                <a:cs typeface="Arial Narrow"/>
                <a:sym typeface="Arial Narrow"/>
              </a:defRPr>
            </a:pPr>
            <a:r>
              <a:t>By Dr. Susan Berry </a:t>
            </a:r>
          </a:p>
        </p:txBody>
      </p:sp>
      <p:pic>
        <p:nvPicPr>
          <p:cNvPr id="1538" name="2030#5.jpg" descr="2030#5.jpg"/>
          <p:cNvPicPr>
            <a:picLocks noChangeAspect="1"/>
          </p:cNvPicPr>
          <p:nvPr/>
        </p:nvPicPr>
        <p:blipFill>
          <a:blip r:embed="rId2">
            <a:extLst/>
          </a:blip>
          <a:stretch>
            <a:fillRect/>
          </a:stretch>
        </p:blipFill>
        <p:spPr>
          <a:xfrm>
            <a:off x="2815416" y="2011362"/>
            <a:ext cx="19319302" cy="6602476"/>
          </a:xfrm>
          <a:prstGeom prst="rect">
            <a:avLst/>
          </a:prstGeom>
          <a:ln w="12700">
            <a:miter lim="400000"/>
          </a:ln>
        </p:spPr>
      </p:pic>
    </p:spTree>
  </p:cSld>
  <p:clrMapOvr>
    <a:masterClrMapping/>
  </p:clrMapOvr>
  <p:transition xmlns:p14="http://schemas.microsoft.com/office/powerpoint/2010/main" spd="med" advClick="1"/>
</p:sld>
</file>

<file path=ppt/slides/slide56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40" name="Breitbart, September 18, 2018…"/>
          <p:cNvSpPr txBox="1"/>
          <p:nvPr>
            <p:ph type="title"/>
          </p:nvPr>
        </p:nvSpPr>
        <p:spPr>
          <a:xfrm>
            <a:off x="307330" y="357187"/>
            <a:ext cx="23769340" cy="13001626"/>
          </a:xfrm>
          <a:prstGeom prst="rect">
            <a:avLst/>
          </a:prstGeom>
        </p:spPr>
        <p:txBody>
          <a:bodyPr/>
          <a:lstStyle/>
          <a:p>
            <a:pPr/>
          </a:p>
          <a:p>
            <a:pPr/>
          </a:p>
          <a:p>
            <a:pPr/>
          </a:p>
          <a:p>
            <a:pPr/>
          </a:p>
          <a:p>
            <a:pPr>
              <a:defRPr sz="9500">
                <a:latin typeface="Arial Narrow"/>
                <a:ea typeface="Arial Narrow"/>
                <a:cs typeface="Arial Narrow"/>
                <a:sym typeface="Arial Narrow"/>
              </a:defRPr>
            </a:pPr>
            <a:r>
              <a:t>Breitbart, September 18, 2018 </a:t>
            </a:r>
          </a:p>
          <a:p>
            <a:pPr>
              <a:defRPr sz="9500">
                <a:latin typeface="Arial Narrow"/>
                <a:ea typeface="Arial Narrow"/>
                <a:cs typeface="Arial Narrow"/>
                <a:sym typeface="Arial Narrow"/>
              </a:defRPr>
            </a:pPr>
            <a:r>
              <a:t>By Dr. Susan Berry </a:t>
            </a:r>
          </a:p>
        </p:txBody>
      </p:sp>
      <p:pic>
        <p:nvPicPr>
          <p:cNvPr id="1541" name="2030#7.jpg" descr="2030#7.jpg"/>
          <p:cNvPicPr>
            <a:picLocks noChangeAspect="1"/>
          </p:cNvPicPr>
          <p:nvPr/>
        </p:nvPicPr>
        <p:blipFill>
          <a:blip r:embed="rId2">
            <a:extLst/>
          </a:blip>
          <a:stretch>
            <a:fillRect/>
          </a:stretch>
        </p:blipFill>
        <p:spPr>
          <a:xfrm>
            <a:off x="3417887" y="4629150"/>
            <a:ext cx="19165197" cy="1656252"/>
          </a:xfrm>
          <a:prstGeom prst="rect">
            <a:avLst/>
          </a:prstGeom>
          <a:ln w="12700">
            <a:miter lim="400000"/>
          </a:ln>
        </p:spPr>
      </p:pic>
    </p:spTree>
  </p:cSld>
  <p:clrMapOvr>
    <a:masterClrMapping/>
  </p:clrMapOvr>
  <p:transition xmlns:p14="http://schemas.microsoft.com/office/powerpoint/2010/main" spd="med" advClick="1"/>
</p:sld>
</file>

<file path=ppt/slides/slide56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43" name="Breitbart, September 18, 2018…"/>
          <p:cNvSpPr txBox="1"/>
          <p:nvPr>
            <p:ph type="title"/>
          </p:nvPr>
        </p:nvSpPr>
        <p:spPr>
          <a:xfrm>
            <a:off x="341281" y="357187"/>
            <a:ext cx="23701438" cy="13001626"/>
          </a:xfrm>
          <a:prstGeom prst="rect">
            <a:avLst/>
          </a:prstGeom>
        </p:spPr>
        <p:txBody>
          <a:bodyPr/>
          <a:lstStyle/>
          <a:p>
            <a:pPr>
              <a:defRPr sz="9500">
                <a:latin typeface="Arial Narrow"/>
                <a:ea typeface="Arial Narrow"/>
                <a:cs typeface="Arial Narrow"/>
                <a:sym typeface="Arial Narrow"/>
              </a:defRPr>
            </a:pPr>
          </a:p>
          <a:p>
            <a:pPr>
              <a:defRPr sz="9500">
                <a:latin typeface="Arial Narrow"/>
                <a:ea typeface="Arial Narrow"/>
                <a:cs typeface="Arial Narrow"/>
                <a:sym typeface="Arial Narrow"/>
              </a:defRPr>
            </a:pPr>
          </a:p>
          <a:p>
            <a:pPr>
              <a:defRPr sz="9500">
                <a:latin typeface="Arial Narrow"/>
                <a:ea typeface="Arial Narrow"/>
                <a:cs typeface="Arial Narrow"/>
                <a:sym typeface="Arial Narrow"/>
              </a:defRPr>
            </a:pPr>
          </a:p>
          <a:p>
            <a:pPr>
              <a:defRPr sz="9500">
                <a:latin typeface="Arial Narrow"/>
                <a:ea typeface="Arial Narrow"/>
                <a:cs typeface="Arial Narrow"/>
                <a:sym typeface="Arial Narrow"/>
              </a:defRPr>
            </a:pPr>
          </a:p>
          <a:p>
            <a:pPr>
              <a:defRPr sz="9500">
                <a:latin typeface="Arial Narrow"/>
                <a:ea typeface="Arial Narrow"/>
                <a:cs typeface="Arial Narrow"/>
                <a:sym typeface="Arial Narrow"/>
              </a:defRPr>
            </a:pPr>
          </a:p>
          <a:p>
            <a:pPr>
              <a:defRPr sz="9500">
                <a:latin typeface="Arial Narrow"/>
                <a:ea typeface="Arial Narrow"/>
                <a:cs typeface="Arial Narrow"/>
                <a:sym typeface="Arial Narrow"/>
              </a:defRPr>
            </a:pPr>
          </a:p>
          <a:p>
            <a:pPr>
              <a:defRPr sz="9500">
                <a:latin typeface="Arial Narrow"/>
                <a:ea typeface="Arial Narrow"/>
                <a:cs typeface="Arial Narrow"/>
                <a:sym typeface="Arial Narrow"/>
              </a:defRPr>
            </a:pPr>
            <a:r>
              <a:t>Breitbart, September 18, 2018 </a:t>
            </a:r>
          </a:p>
          <a:p>
            <a:pPr>
              <a:defRPr sz="9500">
                <a:latin typeface="Arial Narrow"/>
                <a:ea typeface="Arial Narrow"/>
                <a:cs typeface="Arial Narrow"/>
                <a:sym typeface="Arial Narrow"/>
              </a:defRPr>
            </a:pPr>
            <a:r>
              <a:t>By Dr. Susan Berry </a:t>
            </a:r>
          </a:p>
        </p:txBody>
      </p:sp>
      <p:pic>
        <p:nvPicPr>
          <p:cNvPr id="1544" name="2030#9.jpg" descr="2030#9.jpg"/>
          <p:cNvPicPr>
            <a:picLocks noChangeAspect="1"/>
          </p:cNvPicPr>
          <p:nvPr/>
        </p:nvPicPr>
        <p:blipFill>
          <a:blip r:embed="rId2">
            <a:extLst/>
          </a:blip>
          <a:stretch>
            <a:fillRect/>
          </a:stretch>
        </p:blipFill>
        <p:spPr>
          <a:xfrm>
            <a:off x="3490912" y="4583855"/>
            <a:ext cx="18620369" cy="2313090"/>
          </a:xfrm>
          <a:prstGeom prst="rect">
            <a:avLst/>
          </a:prstGeom>
          <a:ln w="12700">
            <a:miter lim="400000"/>
          </a:ln>
        </p:spPr>
      </p:pic>
    </p:spTree>
  </p:cSld>
  <p:clrMapOvr>
    <a:masterClrMapping/>
  </p:clrMapOvr>
  <p:transition xmlns:p14="http://schemas.microsoft.com/office/powerpoint/2010/main" spd="med" advClick="1"/>
</p:sld>
</file>

<file path=ppt/slides/slide56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46" name="7. Teach a revisionist history that portrays America’s…"/>
          <p:cNvSpPr txBox="1"/>
          <p:nvPr>
            <p:ph type="title"/>
          </p:nvPr>
        </p:nvSpPr>
        <p:spPr>
          <a:xfrm>
            <a:off x="219893" y="357187"/>
            <a:ext cx="23788093" cy="13202637"/>
          </a:xfrm>
          <a:prstGeom prst="rect">
            <a:avLst/>
          </a:prstGeom>
        </p:spPr>
        <p:txBody>
          <a:bodyPr/>
          <a:lstStyle/>
          <a:p>
            <a:pPr algn="l">
              <a:defRPr sz="9000">
                <a:latin typeface="Arial Narrow"/>
                <a:ea typeface="Arial Narrow"/>
                <a:cs typeface="Arial Narrow"/>
                <a:sym typeface="Arial Narrow"/>
              </a:defRPr>
            </a:pPr>
            <a:r>
              <a:t>  </a:t>
            </a:r>
            <a:r>
              <a:rPr>
                <a:solidFill>
                  <a:srgbClr val="FFD479"/>
                </a:solidFill>
              </a:rPr>
              <a:t>7. Teach a revisionist history that portrays America’s</a:t>
            </a:r>
            <a:endParaRPr>
              <a:solidFill>
                <a:srgbClr val="FFD479"/>
              </a:solidFill>
            </a:endParaRPr>
          </a:p>
          <a:p>
            <a:pPr algn="l">
              <a:defRPr sz="9000">
                <a:solidFill>
                  <a:srgbClr val="FFD479"/>
                </a:solidFill>
                <a:latin typeface="Arial Narrow"/>
                <a:ea typeface="Arial Narrow"/>
                <a:cs typeface="Arial Narrow"/>
                <a:sym typeface="Arial Narrow"/>
              </a:defRPr>
            </a:pPr>
            <a:r>
              <a:t>      capitalist free market system as the source of all </a:t>
            </a:r>
          </a:p>
          <a:p>
            <a:pPr algn="l">
              <a:defRPr sz="9000">
                <a:solidFill>
                  <a:srgbClr val="FFD479"/>
                </a:solidFill>
                <a:latin typeface="Arial Narrow"/>
                <a:ea typeface="Arial Narrow"/>
                <a:cs typeface="Arial Narrow"/>
                <a:sym typeface="Arial Narrow"/>
              </a:defRPr>
            </a:pPr>
            <a:r>
              <a:t>      suffering &amp; oppression. </a:t>
            </a:r>
          </a:p>
        </p:txBody>
      </p:sp>
    </p:spTree>
  </p:cSld>
  <p:clrMapOvr>
    <a:masterClrMapping/>
  </p:clrMapOvr>
  <p:transition xmlns:p14="http://schemas.microsoft.com/office/powerpoint/2010/main" spd="med" advClick="1"/>
</p:sld>
</file>

<file path=ppt/slides/slide56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48" name="Statement of Ed Hunter on March 13, 1958 U.S. Congressional Committee on Un-American Activities…"/>
          <p:cNvSpPr txBox="1"/>
          <p:nvPr>
            <p:ph type="title"/>
          </p:nvPr>
        </p:nvSpPr>
        <p:spPr>
          <a:xfrm>
            <a:off x="302958" y="357187"/>
            <a:ext cx="23682369" cy="13107759"/>
          </a:xfrm>
          <a:prstGeom prst="rect">
            <a:avLst/>
          </a:prstGeom>
        </p:spPr>
        <p:txBody>
          <a:bodyPr/>
          <a:lstStyle/>
          <a:p>
            <a:pPr defTabSz="328612">
              <a:defRPr sz="8080">
                <a:solidFill>
                  <a:srgbClr val="FFD479"/>
                </a:solidFill>
                <a:latin typeface="Arial Narrow"/>
                <a:ea typeface="Arial Narrow"/>
                <a:cs typeface="Arial Narrow"/>
                <a:sym typeface="Arial Narrow"/>
              </a:defRPr>
            </a:pPr>
            <a:r>
              <a:t>Statement of Ed Hunter on March 13, 1958</a:t>
            </a:r>
            <a:br/>
            <a:r>
              <a:t>U.S. Congressional Committee on Un-American Activities </a:t>
            </a:r>
          </a:p>
          <a:p>
            <a:pPr defTabSz="328612">
              <a:defRPr sz="8080">
                <a:solidFill>
                  <a:srgbClr val="FFD479"/>
                </a:solidFill>
                <a:latin typeface="Arial Narrow"/>
                <a:ea typeface="Arial Narrow"/>
                <a:cs typeface="Arial Narrow"/>
                <a:sym typeface="Arial Narrow"/>
              </a:defRPr>
            </a:pPr>
          </a:p>
          <a:p>
            <a:pPr defTabSz="328612">
              <a:defRPr sz="8080">
                <a:latin typeface="Arial Narrow"/>
                <a:ea typeface="Arial Narrow"/>
                <a:cs typeface="Arial Narrow"/>
                <a:sym typeface="Arial Narrow"/>
              </a:defRPr>
            </a:pPr>
            <a:r>
              <a:t>They sized up each prisoner’s character to find out whether he </a:t>
            </a:r>
            <a:r>
              <a:rPr>
                <a:solidFill>
                  <a:srgbClr val="FFD479"/>
                </a:solidFill>
              </a:rPr>
              <a:t>carried a grudge against </a:t>
            </a:r>
            <a:r>
              <a:t>his superiors, his neighbors, or </a:t>
            </a:r>
            <a:r>
              <a:rPr>
                <a:solidFill>
                  <a:srgbClr val="FFD479"/>
                </a:solidFill>
              </a:rPr>
              <a:t>society in general</a:t>
            </a:r>
            <a:r>
              <a:t>…The Communist interrogators, as the brainwashers called themselves, sought to remove a man’s trust in his own side, and to convince him that he was being l</a:t>
            </a:r>
            <a:r>
              <a:rPr>
                <a:solidFill>
                  <a:srgbClr val="FFD479"/>
                </a:solidFill>
              </a:rPr>
              <a:t>et down and even betrayed by his own country…</a:t>
            </a:r>
            <a:endParaRPr>
              <a:solidFill>
                <a:srgbClr val="FFD479"/>
              </a:solidFill>
            </a:endParaRPr>
          </a:p>
          <a:p>
            <a:pPr defTabSz="328612">
              <a:defRPr sz="3000">
                <a:solidFill>
                  <a:srgbClr val="FFD479"/>
                </a:solidFill>
                <a:latin typeface="Arial Narrow"/>
                <a:ea typeface="Arial Narrow"/>
                <a:cs typeface="Arial Narrow"/>
                <a:sym typeface="Arial Narrow"/>
              </a:defRPr>
            </a:pPr>
          </a:p>
          <a:p>
            <a:pPr defTabSz="328612">
              <a:defRPr sz="3000">
                <a:solidFill>
                  <a:srgbClr val="FFD479"/>
                </a:solidFill>
                <a:latin typeface="Arial Narrow"/>
                <a:ea typeface="Arial Narrow"/>
                <a:cs typeface="Arial Narrow"/>
                <a:sym typeface="Arial Narrow"/>
              </a:defRPr>
            </a:pPr>
          </a:p>
          <a:p>
            <a:pPr defTabSz="328612">
              <a:defRPr sz="3000">
                <a:solidFill>
                  <a:srgbClr val="FFD479"/>
                </a:solidFill>
                <a:latin typeface="Arial Narrow"/>
                <a:ea typeface="Arial Narrow"/>
                <a:cs typeface="Arial Narrow"/>
                <a:sym typeface="Arial Narrow"/>
              </a:defRPr>
            </a:pPr>
          </a:p>
          <a:p>
            <a:pPr defTabSz="328612">
              <a:defRPr sz="3000">
                <a:solidFill>
                  <a:srgbClr val="FFD479"/>
                </a:solidFill>
                <a:latin typeface="Arial Narrow"/>
                <a:ea typeface="Arial Narrow"/>
                <a:cs typeface="Arial Narrow"/>
                <a:sym typeface="Arial Narrow"/>
              </a:defRPr>
            </a:pPr>
          </a:p>
          <a:p>
            <a:pPr defTabSz="328612">
              <a:defRPr sz="3000">
                <a:solidFill>
                  <a:srgbClr val="FFD479"/>
                </a:solidFill>
                <a:latin typeface="Arial Narrow"/>
                <a:ea typeface="Arial Narrow"/>
                <a:cs typeface="Arial Narrow"/>
                <a:sym typeface="Arial Narrow"/>
              </a:defRPr>
            </a:pPr>
          </a:p>
        </p:txBody>
      </p:sp>
    </p:spTree>
  </p:cSld>
  <p:clrMapOvr>
    <a:masterClrMapping/>
  </p:clrMapOvr>
  <p:transition xmlns:p14="http://schemas.microsoft.com/office/powerpoint/2010/main" spd="med" advClick="1"/>
</p:sld>
</file>

<file path=ppt/slides/slide56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50" name="Herbert Marcuse  of the Frankfurt School"/>
          <p:cNvSpPr txBox="1"/>
          <p:nvPr>
            <p:ph type="title"/>
          </p:nvPr>
        </p:nvSpPr>
        <p:spPr>
          <a:xfrm>
            <a:off x="556803" y="309562"/>
            <a:ext cx="23820128" cy="13096876"/>
          </a:xfrm>
          <a:prstGeom prst="rect">
            <a:avLst/>
          </a:prstGeom>
        </p:spPr>
        <p:txBody>
          <a:bodyPr/>
          <a:lstStyle/>
          <a:p>
            <a:pPr/>
          </a:p>
          <a:p>
            <a:pPr/>
          </a:p>
          <a:p>
            <a:pPr/>
          </a:p>
          <a:p>
            <a:pPr/>
          </a:p>
          <a:p>
            <a:pPr/>
          </a:p>
          <a:p>
            <a:pPr>
              <a:defRPr sz="7500">
                <a:latin typeface="Arial"/>
                <a:ea typeface="Arial"/>
                <a:cs typeface="Arial"/>
                <a:sym typeface="Arial"/>
              </a:defRPr>
            </a:pPr>
            <a:r>
              <a:rPr>
                <a:solidFill>
                  <a:srgbClr val="FFD479"/>
                </a:solidFill>
              </a:rPr>
              <a:t>Herbert Marcuse </a:t>
            </a:r>
            <a:br>
              <a:rPr>
                <a:solidFill>
                  <a:srgbClr val="FFD479"/>
                </a:solidFill>
              </a:rPr>
            </a:br>
            <a:r>
              <a:rPr>
                <a:solidFill>
                  <a:srgbClr val="FFD479"/>
                </a:solidFill>
              </a:rPr>
              <a:t>of the Frankfurt School </a:t>
            </a:r>
            <a:r>
              <a:t> </a:t>
            </a:r>
          </a:p>
        </p:txBody>
      </p:sp>
      <p:pic>
        <p:nvPicPr>
          <p:cNvPr id="1551" name="Herbert Marcuse.jpg" descr="Herbert Marcuse.jpg"/>
          <p:cNvPicPr>
            <a:picLocks noChangeAspect="1"/>
          </p:cNvPicPr>
          <p:nvPr/>
        </p:nvPicPr>
        <p:blipFill>
          <a:blip r:embed="rId2">
            <a:extLst/>
          </a:blip>
          <a:stretch>
            <a:fillRect/>
          </a:stretch>
        </p:blipFill>
        <p:spPr>
          <a:xfrm>
            <a:off x="6517185" y="666870"/>
            <a:ext cx="11232613" cy="8575435"/>
          </a:xfrm>
          <a:prstGeom prst="rect">
            <a:avLst/>
          </a:prstGeom>
          <a:ln w="12700">
            <a:miter lim="400000"/>
          </a:ln>
        </p:spPr>
      </p:pic>
    </p:spTree>
  </p:cSld>
  <p:clrMapOvr>
    <a:masterClrMapping/>
  </p:clrMapOvr>
  <p:transition xmlns:p14="http://schemas.microsoft.com/office/powerpoint/2010/main" spd="med" advClick="1"/>
</p:sld>
</file>

<file path=ppt/slides/slide56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53" name="Herbert Marcuse’s “Victim Coalition”:…"/>
          <p:cNvSpPr txBox="1"/>
          <p:nvPr>
            <p:ph type="title"/>
          </p:nvPr>
        </p:nvSpPr>
        <p:spPr>
          <a:xfrm>
            <a:off x="118039" y="357187"/>
            <a:ext cx="23964399" cy="13001626"/>
          </a:xfrm>
          <a:prstGeom prst="rect">
            <a:avLst/>
          </a:prstGeom>
        </p:spPr>
        <p:txBody>
          <a:bodyPr/>
          <a:lstStyle/>
          <a:p>
            <a:pPr defTabSz="796885">
              <a:defRPr sz="7275">
                <a:solidFill>
                  <a:srgbClr val="FFD479"/>
                </a:solidFill>
                <a:latin typeface="Arial"/>
                <a:ea typeface="Arial"/>
                <a:cs typeface="Arial"/>
                <a:sym typeface="Arial"/>
              </a:defRPr>
            </a:pPr>
            <a:r>
              <a:t>Herbert Marcuse’s “Victim Coalition”:</a:t>
            </a:r>
          </a:p>
          <a:p>
            <a:pPr defTabSz="796885">
              <a:defRPr sz="7275">
                <a:solidFill>
                  <a:srgbClr val="FFD479"/>
                </a:solidFill>
                <a:latin typeface="Arial"/>
                <a:ea typeface="Arial"/>
                <a:cs typeface="Arial"/>
                <a:sym typeface="Arial"/>
              </a:defRPr>
            </a:pPr>
          </a:p>
          <a:p>
            <a:pPr defTabSz="796885">
              <a:defRPr sz="7275">
                <a:solidFill>
                  <a:srgbClr val="FFD479"/>
                </a:solidFill>
                <a:latin typeface="Arial"/>
                <a:ea typeface="Arial"/>
                <a:cs typeface="Arial"/>
                <a:sym typeface="Arial"/>
              </a:defRPr>
            </a:pPr>
          </a:p>
          <a:p>
            <a:pPr defTabSz="796885">
              <a:defRPr sz="7275">
                <a:latin typeface="Arial"/>
                <a:ea typeface="Arial"/>
                <a:cs typeface="Arial"/>
                <a:sym typeface="Arial"/>
              </a:defRPr>
            </a:pPr>
            <a:r>
              <a:t>Non-Whites</a:t>
            </a:r>
            <a:br/>
            <a:r>
              <a:t>Poor </a:t>
            </a:r>
            <a:br/>
            <a:r>
              <a:t>Sexual Liberation Movement </a:t>
            </a:r>
          </a:p>
          <a:p>
            <a:pPr defTabSz="796885">
              <a:defRPr sz="7275">
                <a:solidFill>
                  <a:srgbClr val="FFD479"/>
                </a:solidFill>
                <a:latin typeface="Arial"/>
                <a:ea typeface="Arial"/>
                <a:cs typeface="Arial"/>
                <a:sym typeface="Arial"/>
              </a:defRPr>
            </a:pPr>
            <a:r>
              <a:rPr>
                <a:solidFill>
                  <a:srgbClr val="FFFFFF"/>
                </a:solidFill>
              </a:rPr>
              <a:t>Illegal Immigrants</a:t>
            </a:r>
            <a:br>
              <a:rPr>
                <a:solidFill>
                  <a:srgbClr val="FFFFFF"/>
                </a:solidFill>
              </a:rPr>
            </a:br>
            <a:r>
              <a:rPr>
                <a:solidFill>
                  <a:srgbClr val="FFFFFF"/>
                </a:solidFill>
              </a:rPr>
              <a:t>Radical Feminist Marxists</a:t>
            </a:r>
            <a:br/>
          </a:p>
          <a:p>
            <a:pPr defTabSz="796885">
              <a:defRPr sz="10864"/>
            </a:pPr>
          </a:p>
        </p:txBody>
      </p:sp>
    </p:spTree>
  </p:cSld>
  <p:clrMapOvr>
    <a:masterClrMapping/>
  </p:clrMapOvr>
  <p:transition xmlns:p14="http://schemas.microsoft.com/office/powerpoint/2010/main" spd="med" advClick="1"/>
</p:sld>
</file>

<file path=ppt/slides/slide56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55" name="The Oppressors of Hubert Marcuse’s  Victim Coalition:…"/>
          <p:cNvSpPr txBox="1"/>
          <p:nvPr>
            <p:ph type="title"/>
          </p:nvPr>
        </p:nvSpPr>
        <p:spPr>
          <a:xfrm>
            <a:off x="373279" y="357187"/>
            <a:ext cx="23727018" cy="13119200"/>
          </a:xfrm>
          <a:prstGeom prst="rect">
            <a:avLst/>
          </a:prstGeom>
        </p:spPr>
        <p:txBody>
          <a:bodyPr/>
          <a:lstStyle/>
          <a:p>
            <a:pPr defTabSz="525779">
              <a:defRPr sz="6528">
                <a:solidFill>
                  <a:srgbClr val="FFD479"/>
                </a:solidFill>
                <a:latin typeface="Arial"/>
                <a:ea typeface="Arial"/>
                <a:cs typeface="Arial"/>
                <a:sym typeface="Arial"/>
              </a:defRPr>
            </a:pPr>
          </a:p>
          <a:p>
            <a:pPr defTabSz="525779">
              <a:defRPr sz="6528">
                <a:solidFill>
                  <a:srgbClr val="FFD479"/>
                </a:solidFill>
                <a:latin typeface="Arial"/>
                <a:ea typeface="Arial"/>
                <a:cs typeface="Arial"/>
                <a:sym typeface="Arial"/>
              </a:defRPr>
            </a:pPr>
            <a:r>
              <a:t>The Oppressors of Hubert Marcuse’s </a:t>
            </a:r>
            <a:br/>
            <a:r>
              <a:t>Victim Coalition:</a:t>
            </a:r>
          </a:p>
          <a:p>
            <a:pPr defTabSz="525779">
              <a:defRPr sz="6528">
                <a:latin typeface="Arial"/>
                <a:ea typeface="Arial"/>
                <a:cs typeface="Arial"/>
                <a:sym typeface="Arial"/>
              </a:defRPr>
            </a:pPr>
          </a:p>
          <a:p>
            <a:pPr defTabSz="525779">
              <a:defRPr sz="6528"/>
            </a:pPr>
            <a:r>
              <a:rPr>
                <a:latin typeface="Arial"/>
                <a:ea typeface="Arial"/>
                <a:cs typeface="Arial"/>
                <a:sym typeface="Arial"/>
              </a:rPr>
              <a:t>White Males</a:t>
            </a:r>
            <a:endParaRPr>
              <a:latin typeface="Arial"/>
              <a:ea typeface="Arial"/>
              <a:cs typeface="Arial"/>
              <a:sym typeface="Arial"/>
            </a:endParaRPr>
          </a:p>
          <a:p>
            <a:pPr defTabSz="525779">
              <a:defRPr sz="6528"/>
            </a:pPr>
            <a:endParaRPr>
              <a:latin typeface="Arial"/>
              <a:ea typeface="Arial"/>
              <a:cs typeface="Arial"/>
              <a:sym typeface="Arial"/>
            </a:endParaRPr>
          </a:p>
          <a:p>
            <a:pPr defTabSz="525779">
              <a:defRPr sz="6528"/>
            </a:pPr>
            <a:r>
              <a:rPr>
                <a:latin typeface="Arial"/>
                <a:ea typeface="Arial"/>
                <a:cs typeface="Arial"/>
                <a:sym typeface="Arial"/>
              </a:rPr>
              <a:t>White Capitalist</a:t>
            </a:r>
            <a:endParaRPr>
              <a:latin typeface="Arial"/>
              <a:ea typeface="Arial"/>
              <a:cs typeface="Arial"/>
              <a:sym typeface="Arial"/>
            </a:endParaRPr>
          </a:p>
          <a:p>
            <a:pPr defTabSz="525779">
              <a:defRPr sz="7168"/>
            </a:pPr>
            <a:r>
              <a:rPr sz="6528">
                <a:latin typeface="Arial"/>
                <a:ea typeface="Arial"/>
                <a:cs typeface="Arial"/>
                <a:sym typeface="Arial"/>
              </a:rPr>
              <a:t> </a:t>
            </a:r>
            <a:br>
              <a:rPr sz="6528">
                <a:latin typeface="Arial"/>
                <a:ea typeface="Arial"/>
                <a:cs typeface="Arial"/>
                <a:sym typeface="Arial"/>
              </a:rPr>
            </a:br>
            <a:r>
              <a:rPr sz="6528">
                <a:latin typeface="Arial"/>
                <a:ea typeface="Arial"/>
                <a:cs typeface="Arial"/>
                <a:sym typeface="Arial"/>
              </a:rPr>
              <a:t>White Christians</a:t>
            </a:r>
            <a:endParaRPr sz="6528">
              <a:latin typeface="Arial"/>
              <a:ea typeface="Arial"/>
              <a:cs typeface="Arial"/>
              <a:sym typeface="Arial"/>
            </a:endParaRPr>
          </a:p>
          <a:p>
            <a:pPr defTabSz="525779">
              <a:defRPr sz="7168"/>
            </a:pPr>
            <a:br>
              <a:rPr sz="6528">
                <a:latin typeface="Arial"/>
                <a:ea typeface="Arial"/>
                <a:cs typeface="Arial"/>
                <a:sym typeface="Arial"/>
              </a:rPr>
            </a:br>
            <a:r>
              <a:rPr sz="6528">
                <a:latin typeface="Arial"/>
                <a:ea typeface="Arial"/>
                <a:cs typeface="Arial"/>
                <a:sym typeface="Arial"/>
              </a:rPr>
              <a:t>White Conservatives</a:t>
            </a:r>
            <a:br/>
          </a:p>
          <a:p>
            <a:pPr defTabSz="525779">
              <a:defRPr sz="7168"/>
            </a:pPr>
            <a:r>
              <a:t> </a:t>
            </a:r>
          </a:p>
        </p:txBody>
      </p:sp>
    </p:spTree>
  </p:cSld>
  <p:clrMapOvr>
    <a:masterClrMapping/>
  </p:clrMapOvr>
  <p:transition xmlns:p14="http://schemas.microsoft.com/office/powerpoint/2010/main" spd="med" advClick="1"/>
</p:sld>
</file>

<file path=ppt/slides/slide56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57" name="'Favors' to Blacks…"/>
          <p:cNvSpPr txBox="1"/>
          <p:nvPr>
            <p:ph type="title"/>
          </p:nvPr>
        </p:nvSpPr>
        <p:spPr>
          <a:xfrm>
            <a:off x="265472" y="357187"/>
            <a:ext cx="23853056" cy="13154826"/>
          </a:xfrm>
          <a:prstGeom prst="rect">
            <a:avLst/>
          </a:prstGeom>
        </p:spPr>
        <p:txBody>
          <a:bodyPr/>
          <a:lstStyle/>
          <a:p>
            <a:pPr defTabSz="457200">
              <a:defRPr sz="7800">
                <a:solidFill>
                  <a:srgbClr val="FFD479"/>
                </a:solidFill>
                <a:latin typeface="Arial"/>
                <a:ea typeface="Arial"/>
                <a:cs typeface="Arial"/>
                <a:sym typeface="Arial"/>
              </a:defRPr>
            </a:pPr>
            <a:r>
              <a:t>'Favors' to Blacks</a:t>
            </a:r>
          </a:p>
          <a:p>
            <a:pPr defTabSz="457200">
              <a:defRPr sz="7800">
                <a:solidFill>
                  <a:srgbClr val="FFD479"/>
                </a:solidFill>
                <a:latin typeface="Arial"/>
                <a:ea typeface="Arial"/>
                <a:cs typeface="Arial"/>
                <a:sym typeface="Arial"/>
              </a:defRPr>
            </a:pPr>
            <a:r>
              <a:t>By Thomas Sowell, September 27, 2016</a:t>
            </a:r>
            <a:br/>
          </a:p>
          <a:p>
            <a:pPr defTabSz="457200">
              <a:defRPr sz="7800">
                <a:latin typeface="Arial"/>
                <a:ea typeface="Arial"/>
                <a:cs typeface="Arial"/>
                <a:sym typeface="Arial"/>
              </a:defRPr>
            </a:pPr>
          </a:p>
          <a:p>
            <a:pPr defTabSz="457200">
              <a:defRPr sz="7800">
                <a:latin typeface="Arial"/>
                <a:ea typeface="Arial"/>
                <a:cs typeface="Arial"/>
                <a:sym typeface="Arial"/>
              </a:defRPr>
            </a:pPr>
            <a:r>
              <a:t>In 1960, before this expansion of the welfare state, 22 percent of black children were raised with only one parent. By 1985, 67 percent of black children were raised with either one parent or no parent.</a:t>
            </a:r>
          </a:p>
        </p:txBody>
      </p:sp>
    </p:spTree>
  </p:cSld>
  <p:clrMapOvr>
    <a:masterClrMapping/>
  </p:clrMapOvr>
  <p:transition xmlns:p14="http://schemas.microsoft.com/office/powerpoint/2010/main" spd="med" advClick="1"/>
</p:sld>
</file>

<file path=ppt/slides/slide5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4" name="8. National Healthcare"/>
          <p:cNvSpPr txBox="1"/>
          <p:nvPr>
            <p:ph type="title"/>
          </p:nvPr>
        </p:nvSpPr>
        <p:spPr>
          <a:xfrm>
            <a:off x="401649" y="357187"/>
            <a:ext cx="23015713" cy="13001626"/>
          </a:xfrm>
          <a:prstGeom prst="rect">
            <a:avLst/>
          </a:prstGeom>
        </p:spPr>
        <p:txBody>
          <a:bodyPr/>
          <a:lstStyle/>
          <a:p>
            <a:pPr>
              <a:defRPr sz="9000">
                <a:latin typeface="Arial Narrow"/>
                <a:ea typeface="Arial Narrow"/>
                <a:cs typeface="Arial Narrow"/>
                <a:sym typeface="Arial Narrow"/>
              </a:defRPr>
            </a:pPr>
            <a:r>
              <a:t>8. National Healthcare</a:t>
            </a:r>
          </a:p>
          <a:p>
            <a:pPr>
              <a:defRPr sz="9000">
                <a:latin typeface="Arial Narrow"/>
                <a:ea typeface="Arial Narrow"/>
                <a:cs typeface="Arial Narrow"/>
                <a:sym typeface="Arial Narrow"/>
              </a:defRPr>
            </a:pPr>
            <a:r>
              <a:t> </a:t>
            </a:r>
          </a:p>
        </p:txBody>
      </p:sp>
    </p:spTree>
  </p:cSld>
  <p:clrMapOvr>
    <a:masterClrMapping/>
  </p:clrMapOvr>
  <p:transition xmlns:p14="http://schemas.microsoft.com/office/powerpoint/2010/main" spd="med" advClick="1"/>
</p:sld>
</file>

<file path=ppt/slides/slide57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59" name="Herbert Marcuse:…"/>
          <p:cNvSpPr txBox="1"/>
          <p:nvPr>
            <p:ph type="title"/>
          </p:nvPr>
        </p:nvSpPr>
        <p:spPr>
          <a:xfrm>
            <a:off x="178779" y="484187"/>
            <a:ext cx="24026442" cy="13212404"/>
          </a:xfrm>
          <a:prstGeom prst="rect">
            <a:avLst/>
          </a:prstGeom>
        </p:spPr>
        <p:txBody>
          <a:bodyPr/>
          <a:lstStyle/>
          <a:p>
            <a:pPr marL="457200" marR="457200" defTabSz="457200">
              <a:defRPr sz="7100">
                <a:solidFill>
                  <a:srgbClr val="FFD479"/>
                </a:solidFill>
                <a:uFill>
                  <a:solidFill>
                    <a:srgbClr val="000000"/>
                  </a:solidFill>
                </a:uFill>
                <a:latin typeface="Arial"/>
                <a:ea typeface="Arial"/>
                <a:cs typeface="Arial"/>
                <a:sym typeface="Arial"/>
              </a:defRPr>
            </a:pPr>
            <a:r>
              <a:t>Herbert Marcuse:</a:t>
            </a:r>
            <a:br/>
          </a:p>
          <a:p>
            <a:pPr marL="457200" marR="457200" defTabSz="457200">
              <a:defRPr sz="7100">
                <a:uFill>
                  <a:solidFill>
                    <a:srgbClr val="000000"/>
                  </a:solidFill>
                </a:uFill>
                <a:latin typeface="Calibri"/>
                <a:ea typeface="Calibri"/>
                <a:cs typeface="Calibri"/>
                <a:sym typeface="Calibri"/>
              </a:defRPr>
            </a:pPr>
            <a:r>
              <a:rPr>
                <a:latin typeface="Arial"/>
                <a:ea typeface="Arial"/>
                <a:cs typeface="Arial"/>
                <a:sym typeface="Arial"/>
              </a:rPr>
              <a:t>One can rightfully speak of a cultural revolution, since the protest is directed toward the whole </a:t>
            </a:r>
            <a:r>
              <a:rPr u="sng">
                <a:solidFill>
                  <a:srgbClr val="FFD479"/>
                </a:solidFill>
                <a:latin typeface="Arial"/>
                <a:ea typeface="Arial"/>
                <a:cs typeface="Arial"/>
                <a:sym typeface="Arial"/>
              </a:rPr>
              <a:t>cultural establishment</a:t>
            </a:r>
            <a:r>
              <a:rPr>
                <a:latin typeface="Arial"/>
                <a:ea typeface="Arial"/>
                <a:cs typeface="Arial"/>
                <a:sym typeface="Arial"/>
              </a:rPr>
              <a:t>; </a:t>
            </a:r>
            <a:r>
              <a:rPr>
                <a:solidFill>
                  <a:srgbClr val="FFD479"/>
                </a:solidFill>
                <a:latin typeface="Arial"/>
                <a:ea typeface="Arial"/>
                <a:cs typeface="Arial"/>
                <a:sym typeface="Arial"/>
              </a:rPr>
              <a:t>including the morality of existing society</a:t>
            </a:r>
            <a:r>
              <a:rPr>
                <a:latin typeface="Arial"/>
                <a:ea typeface="Arial"/>
                <a:cs typeface="Arial"/>
                <a:sym typeface="Arial"/>
              </a:rPr>
              <a:t>…there is one thing we can say with complete assurance. The traditional idea of revolution and the traditional strategy of revolution has ended. These ideas are old-fashioned…</a:t>
            </a:r>
            <a:r>
              <a:rPr>
                <a:solidFill>
                  <a:srgbClr val="FFD479"/>
                </a:solidFill>
                <a:latin typeface="Arial"/>
                <a:ea typeface="Arial"/>
                <a:cs typeface="Arial"/>
                <a:sym typeface="Arial"/>
              </a:rPr>
              <a:t>what we must undertake is a type of diffuse and dispersed disintegration of the system.</a:t>
            </a:r>
            <a:endParaRPr>
              <a:solidFill>
                <a:srgbClr val="FFD479"/>
              </a:solidFill>
              <a:latin typeface="Arial"/>
              <a:ea typeface="Arial"/>
              <a:cs typeface="Arial"/>
              <a:sym typeface="Arial"/>
            </a:endParaRPr>
          </a:p>
        </p:txBody>
      </p:sp>
    </p:spTree>
  </p:cSld>
  <p:clrMapOvr>
    <a:masterClrMapping/>
  </p:clrMapOvr>
  <p:transition xmlns:p14="http://schemas.microsoft.com/office/powerpoint/2010/main" spd="med" advClick="1"/>
</p:sld>
</file>

<file path=ppt/slides/slide57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61" name="Repressive Tolerance…"/>
          <p:cNvSpPr txBox="1"/>
          <p:nvPr>
            <p:ph type="title"/>
          </p:nvPr>
        </p:nvSpPr>
        <p:spPr>
          <a:xfrm>
            <a:off x="441461" y="357187"/>
            <a:ext cx="23667673" cy="13272772"/>
          </a:xfrm>
          <a:prstGeom prst="rect">
            <a:avLst/>
          </a:prstGeom>
        </p:spPr>
        <p:txBody>
          <a:bodyPr/>
          <a:lstStyle/>
          <a:p>
            <a:pPr defTabSz="457200">
              <a:defRPr sz="7500">
                <a:solidFill>
                  <a:srgbClr val="FFD479"/>
                </a:solidFill>
                <a:latin typeface="Arial"/>
                <a:ea typeface="Arial"/>
                <a:cs typeface="Arial"/>
                <a:sym typeface="Arial"/>
              </a:defRPr>
            </a:pPr>
            <a:r>
              <a:t>Repressive Tolerance</a:t>
            </a:r>
          </a:p>
          <a:p>
            <a:pPr defTabSz="457200">
              <a:defRPr sz="7500">
                <a:solidFill>
                  <a:srgbClr val="FFD479"/>
                </a:solidFill>
                <a:latin typeface="Arial"/>
                <a:ea typeface="Arial"/>
                <a:cs typeface="Arial"/>
                <a:sym typeface="Arial"/>
              </a:defRPr>
            </a:pPr>
            <a:r>
              <a:t>by Herbert Marcuse (1965)</a:t>
            </a:r>
          </a:p>
          <a:p>
            <a:pPr>
              <a:defRPr sz="7500">
                <a:solidFill>
                  <a:srgbClr val="FFD479"/>
                </a:solidFill>
                <a:latin typeface="Arial"/>
                <a:ea typeface="Arial"/>
                <a:cs typeface="Arial"/>
                <a:sym typeface="Arial"/>
              </a:defRPr>
            </a:pPr>
          </a:p>
          <a:p>
            <a:pPr>
              <a:defRPr sz="7500">
                <a:latin typeface="Arial"/>
                <a:ea typeface="Arial"/>
                <a:cs typeface="Arial"/>
                <a:sym typeface="Arial"/>
              </a:defRPr>
            </a:pPr>
            <a:r>
              <a:t>They would include the </a:t>
            </a:r>
            <a:r>
              <a:rPr>
                <a:solidFill>
                  <a:srgbClr val="FFD479"/>
                </a:solidFill>
              </a:rPr>
              <a:t>withdrawal of toleration of speech and assembly from groups </a:t>
            </a:r>
            <a:r>
              <a:t>and movements which promote aggressive policies, </a:t>
            </a:r>
            <a:r>
              <a:rPr u="sng"/>
              <a:t>armament</a:t>
            </a:r>
            <a:r>
              <a:t>, </a:t>
            </a:r>
            <a:r>
              <a:rPr u="sng"/>
              <a:t>chauvinism,</a:t>
            </a:r>
            <a:r>
              <a:t> </a:t>
            </a:r>
            <a:r>
              <a:rPr u="sng"/>
              <a:t>discrimination on the grounds of race</a:t>
            </a:r>
            <a:r>
              <a:t> and religion, or which </a:t>
            </a:r>
            <a:r>
              <a:rPr u="sng"/>
              <a:t>oppose the extension of public services</a:t>
            </a:r>
            <a:r>
              <a:t>, social security, medical care, etc. </a:t>
            </a:r>
          </a:p>
        </p:txBody>
      </p:sp>
    </p:spTree>
  </p:cSld>
  <p:clrMapOvr>
    <a:masterClrMapping/>
  </p:clrMapOvr>
  <p:transition xmlns:p14="http://schemas.microsoft.com/office/powerpoint/2010/main" spd="med" advClick="1"/>
</p:sld>
</file>

<file path=ppt/slides/slide57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63" name="Instructor at the 15th Annual White Privilege  Conference in Madison, Wisconsin:…"/>
          <p:cNvSpPr txBox="1"/>
          <p:nvPr>
            <p:ph type="title"/>
          </p:nvPr>
        </p:nvSpPr>
        <p:spPr>
          <a:xfrm>
            <a:off x="249938" y="357187"/>
            <a:ext cx="23884124" cy="13257517"/>
          </a:xfrm>
          <a:prstGeom prst="rect">
            <a:avLst/>
          </a:prstGeom>
        </p:spPr>
        <p:txBody>
          <a:bodyPr/>
          <a:lstStyle/>
          <a:p>
            <a:pPr defTabSz="429768">
              <a:defRPr sz="7050">
                <a:solidFill>
                  <a:srgbClr val="FFD479"/>
                </a:solidFill>
                <a:latin typeface="Arial"/>
                <a:ea typeface="Arial"/>
                <a:cs typeface="Arial"/>
                <a:sym typeface="Arial"/>
              </a:defRPr>
            </a:pPr>
            <a:r>
              <a:t>Instructor at the 15th Annual White Privilege </a:t>
            </a:r>
            <a:br/>
            <a:r>
              <a:t>Conference in Madison, Wisconsin:</a:t>
            </a:r>
          </a:p>
          <a:p>
            <a:pPr defTabSz="429768">
              <a:defRPr sz="7050">
                <a:latin typeface="Arial"/>
                <a:ea typeface="Arial"/>
                <a:cs typeface="Arial"/>
                <a:sym typeface="Arial"/>
              </a:defRPr>
            </a:pPr>
            <a:br/>
            <a:br/>
            <a:r>
              <a:rPr>
                <a:solidFill>
                  <a:srgbClr val="FFD479"/>
                </a:solidFill>
              </a:rPr>
              <a:t>Female:</a:t>
            </a:r>
            <a:r>
              <a:t> “So in this particular study, it showed that if you were more inclined to free-market capitalism, you had higher tendency of holding ethnocentric values.  For me, capitalism is like the all-consuming thing: capitalism maintains white supremacy, white privilege, racism, sexism, patriarchy, heteronormativity.  You name it – capitalism.”</a:t>
            </a:r>
          </a:p>
          <a:p>
            <a:pPr defTabSz="429768">
              <a:defRPr b="1" sz="5170">
                <a:latin typeface="Helvetica"/>
                <a:ea typeface="Helvetica"/>
                <a:cs typeface="Helvetica"/>
                <a:sym typeface="Helvetica"/>
              </a:defRPr>
            </a:pPr>
          </a:p>
          <a:p>
            <a:pPr defTabSz="429768">
              <a:defRPr b="1" sz="5170">
                <a:latin typeface="Helvetica"/>
                <a:ea typeface="Helvetica"/>
                <a:cs typeface="Helvetica"/>
                <a:sym typeface="Helvetica"/>
              </a:defRPr>
            </a:pPr>
          </a:p>
        </p:txBody>
      </p:sp>
    </p:spTree>
  </p:cSld>
  <p:clrMapOvr>
    <a:masterClrMapping/>
  </p:clrMapOvr>
  <p:transition xmlns:p14="http://schemas.microsoft.com/office/powerpoint/2010/main" spd="med" advClick="1"/>
</p:sld>
</file>

<file path=ppt/slides/slide57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65" name="CNBC.com"/>
          <p:cNvSpPr txBox="1"/>
          <p:nvPr>
            <p:ph type="title"/>
          </p:nvPr>
        </p:nvSpPr>
        <p:spPr>
          <a:xfrm>
            <a:off x="144828" y="357187"/>
            <a:ext cx="24094344" cy="13001626"/>
          </a:xfrm>
          <a:prstGeom prst="rect">
            <a:avLst/>
          </a:prstGeom>
        </p:spPr>
        <p:txBody>
          <a:bodyPr/>
          <a:lstStyle/>
          <a:p>
            <a:pPr>
              <a:defRPr sz="7500">
                <a:latin typeface="Arial"/>
                <a:ea typeface="Arial"/>
                <a:cs typeface="Arial"/>
                <a:sym typeface="Arial"/>
              </a:defRPr>
            </a:pPr>
          </a:p>
          <a:p>
            <a:pPr>
              <a:defRPr sz="7500">
                <a:latin typeface="Arial"/>
                <a:ea typeface="Arial"/>
                <a:cs typeface="Arial"/>
                <a:sym typeface="Arial"/>
              </a:defRPr>
            </a:pPr>
          </a:p>
          <a:p>
            <a:pPr>
              <a:defRPr sz="7500">
                <a:latin typeface="Arial"/>
                <a:ea typeface="Arial"/>
                <a:cs typeface="Arial"/>
                <a:sym typeface="Arial"/>
              </a:defRPr>
            </a:pPr>
          </a:p>
          <a:p>
            <a:pPr>
              <a:defRPr sz="7500">
                <a:latin typeface="Arial"/>
                <a:ea typeface="Arial"/>
                <a:cs typeface="Arial"/>
                <a:sym typeface="Arial"/>
              </a:defRPr>
            </a:pPr>
          </a:p>
          <a:p>
            <a:pPr>
              <a:defRPr sz="7500">
                <a:latin typeface="Arial"/>
                <a:ea typeface="Arial"/>
                <a:cs typeface="Arial"/>
                <a:sym typeface="Arial"/>
              </a:defRPr>
            </a:pPr>
          </a:p>
          <a:p>
            <a:pPr>
              <a:defRPr sz="7500">
                <a:latin typeface="Arial"/>
                <a:ea typeface="Arial"/>
                <a:cs typeface="Arial"/>
                <a:sym typeface="Arial"/>
              </a:defRPr>
            </a:pPr>
          </a:p>
          <a:p>
            <a:pPr>
              <a:defRPr sz="7500">
                <a:latin typeface="Arial"/>
                <a:ea typeface="Arial"/>
                <a:cs typeface="Arial"/>
                <a:sym typeface="Arial"/>
              </a:defRPr>
            </a:pPr>
          </a:p>
          <a:p>
            <a:pPr>
              <a:defRPr sz="7500">
                <a:latin typeface="Arial"/>
                <a:ea typeface="Arial"/>
                <a:cs typeface="Arial"/>
                <a:sym typeface="Arial"/>
              </a:defRPr>
            </a:pPr>
          </a:p>
          <a:p>
            <a:pPr>
              <a:defRPr sz="7500">
                <a:latin typeface="Arial"/>
                <a:ea typeface="Arial"/>
                <a:cs typeface="Arial"/>
                <a:sym typeface="Arial"/>
              </a:defRPr>
            </a:pPr>
            <a:r>
              <a:t>CNBC.com</a:t>
            </a:r>
          </a:p>
        </p:txBody>
      </p:sp>
      <p:pic>
        <p:nvPicPr>
          <p:cNvPr id="1566" name="asian americans#1.jpg" descr="asian americans#1.jpg"/>
          <p:cNvPicPr>
            <a:picLocks noChangeAspect="1"/>
          </p:cNvPicPr>
          <p:nvPr/>
        </p:nvPicPr>
        <p:blipFill>
          <a:blip r:embed="rId2">
            <a:extLst/>
          </a:blip>
          <a:stretch>
            <a:fillRect/>
          </a:stretch>
        </p:blipFill>
        <p:spPr>
          <a:xfrm>
            <a:off x="3866853" y="2005012"/>
            <a:ext cx="16650294" cy="6702312"/>
          </a:xfrm>
          <a:prstGeom prst="rect">
            <a:avLst/>
          </a:prstGeom>
          <a:ln w="12700">
            <a:miter lim="400000"/>
          </a:ln>
        </p:spPr>
      </p:pic>
    </p:spTree>
  </p:cSld>
  <p:clrMapOvr>
    <a:masterClrMapping/>
  </p:clrMapOvr>
  <p:transition xmlns:p14="http://schemas.microsoft.com/office/powerpoint/2010/main" spd="med" advClick="1"/>
</p:sld>
</file>

<file path=ppt/slides/slide57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68" name="CNBC.com"/>
          <p:cNvSpPr txBox="1"/>
          <p:nvPr>
            <p:ph type="title"/>
          </p:nvPr>
        </p:nvSpPr>
        <p:spPr>
          <a:xfrm>
            <a:off x="171989" y="357187"/>
            <a:ext cx="24040022" cy="13001626"/>
          </a:xfrm>
          <a:prstGeom prst="rect">
            <a:avLst/>
          </a:prstGeom>
        </p:spPr>
        <p:txBody>
          <a:bodyPr/>
          <a:lstStyle/>
          <a:p>
            <a:pPr defTabSz="665440">
              <a:defRPr sz="9072">
                <a:latin typeface="Arial"/>
                <a:ea typeface="Arial"/>
                <a:cs typeface="Arial"/>
                <a:sym typeface="Arial"/>
              </a:defRPr>
            </a:pPr>
          </a:p>
          <a:p>
            <a:pPr defTabSz="665440">
              <a:defRPr sz="9072">
                <a:latin typeface="Arial"/>
                <a:ea typeface="Arial"/>
                <a:cs typeface="Arial"/>
                <a:sym typeface="Arial"/>
              </a:defRPr>
            </a:pPr>
          </a:p>
          <a:p>
            <a:pPr defTabSz="665440">
              <a:defRPr sz="9072">
                <a:latin typeface="Arial"/>
                <a:ea typeface="Arial"/>
                <a:cs typeface="Arial"/>
                <a:sym typeface="Arial"/>
              </a:defRPr>
            </a:pPr>
          </a:p>
          <a:p>
            <a:pPr defTabSz="665440">
              <a:defRPr sz="6075">
                <a:latin typeface="Arial"/>
                <a:ea typeface="Arial"/>
                <a:cs typeface="Arial"/>
                <a:sym typeface="Arial"/>
              </a:defRPr>
            </a:pPr>
          </a:p>
          <a:p>
            <a:pPr defTabSz="665440">
              <a:defRPr sz="6075">
                <a:latin typeface="Arial"/>
                <a:ea typeface="Arial"/>
                <a:cs typeface="Arial"/>
                <a:sym typeface="Arial"/>
              </a:defRPr>
            </a:pPr>
          </a:p>
          <a:p>
            <a:pPr defTabSz="665440">
              <a:defRPr sz="6075">
                <a:latin typeface="Arial"/>
                <a:ea typeface="Arial"/>
                <a:cs typeface="Arial"/>
                <a:sym typeface="Arial"/>
              </a:defRPr>
            </a:pPr>
          </a:p>
          <a:p>
            <a:pPr defTabSz="665440">
              <a:defRPr sz="6075">
                <a:latin typeface="Arial"/>
                <a:ea typeface="Arial"/>
                <a:cs typeface="Arial"/>
                <a:sym typeface="Arial"/>
              </a:defRPr>
            </a:pPr>
          </a:p>
          <a:p>
            <a:pPr defTabSz="665440">
              <a:defRPr sz="6075">
                <a:latin typeface="Arial"/>
                <a:ea typeface="Arial"/>
                <a:cs typeface="Arial"/>
                <a:sym typeface="Arial"/>
              </a:defRPr>
            </a:pPr>
          </a:p>
          <a:p>
            <a:pPr defTabSz="665440">
              <a:defRPr sz="6075">
                <a:latin typeface="Arial"/>
                <a:ea typeface="Arial"/>
                <a:cs typeface="Arial"/>
                <a:sym typeface="Arial"/>
              </a:defRPr>
            </a:pPr>
          </a:p>
          <a:p>
            <a:pPr defTabSz="665440">
              <a:defRPr sz="6075">
                <a:latin typeface="Arial"/>
                <a:ea typeface="Arial"/>
                <a:cs typeface="Arial"/>
                <a:sym typeface="Arial"/>
              </a:defRPr>
            </a:pPr>
            <a:r>
              <a:t>CNBC.com</a:t>
            </a:r>
          </a:p>
          <a:p>
            <a:pPr defTabSz="665440">
              <a:defRPr sz="9072">
                <a:latin typeface="Arial"/>
                <a:ea typeface="Arial"/>
                <a:cs typeface="Arial"/>
                <a:sym typeface="Arial"/>
              </a:defRPr>
            </a:pPr>
          </a:p>
        </p:txBody>
      </p:sp>
      <p:pic>
        <p:nvPicPr>
          <p:cNvPr id="1569" name="asian americans #2.jpg" descr="asian americans #2.jpg"/>
          <p:cNvPicPr>
            <a:picLocks noChangeAspect="1"/>
          </p:cNvPicPr>
          <p:nvPr/>
        </p:nvPicPr>
        <p:blipFill>
          <a:blip r:embed="rId2">
            <a:extLst/>
          </a:blip>
          <a:stretch>
            <a:fillRect/>
          </a:stretch>
        </p:blipFill>
        <p:spPr>
          <a:xfrm>
            <a:off x="3982439" y="2453304"/>
            <a:ext cx="16752497" cy="5999517"/>
          </a:xfrm>
          <a:prstGeom prst="rect">
            <a:avLst/>
          </a:prstGeom>
          <a:ln w="12700">
            <a:miter lim="400000"/>
          </a:ln>
        </p:spPr>
      </p:pic>
    </p:spTree>
  </p:cSld>
  <p:clrMapOvr>
    <a:masterClrMapping/>
  </p:clrMapOvr>
  <p:transition xmlns:p14="http://schemas.microsoft.com/office/powerpoint/2010/main" spd="med" advClick="1"/>
</p:sld>
</file>

<file path=ppt/slides/slide57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71" name="From The Gospel Coalition Website"/>
          <p:cNvSpPr txBox="1"/>
          <p:nvPr>
            <p:ph type="title"/>
          </p:nvPr>
        </p:nvSpPr>
        <p:spPr>
          <a:xfrm>
            <a:off x="200566" y="357187"/>
            <a:ext cx="23888349" cy="13107914"/>
          </a:xfrm>
          <a:prstGeom prst="rect">
            <a:avLst/>
          </a:prstGeom>
        </p:spPr>
        <p:txBody>
          <a:bodyPr/>
          <a:lstStyle/>
          <a:p>
            <a:pPr/>
          </a:p>
          <a:p>
            <a:pPr/>
          </a:p>
          <a:p>
            <a:pPr/>
          </a:p>
          <a:p>
            <a:pPr/>
          </a:p>
          <a:p>
            <a:pPr/>
          </a:p>
          <a:p>
            <a:pPr>
              <a:defRPr sz="7500">
                <a:latin typeface="Arial Narrow"/>
                <a:ea typeface="Arial Narrow"/>
                <a:cs typeface="Arial Narrow"/>
                <a:sym typeface="Arial Narrow"/>
              </a:defRPr>
            </a:pPr>
            <a:r>
              <a:t>From The Gospel Coalition Website</a:t>
            </a:r>
          </a:p>
        </p:txBody>
      </p:sp>
      <p:pic>
        <p:nvPicPr>
          <p:cNvPr id="1572" name="reparations#1.jpg" descr="reparations#1.jpg"/>
          <p:cNvPicPr>
            <a:picLocks noChangeAspect="1"/>
          </p:cNvPicPr>
          <p:nvPr/>
        </p:nvPicPr>
        <p:blipFill>
          <a:blip r:embed="rId2">
            <a:extLst/>
          </a:blip>
          <a:stretch>
            <a:fillRect/>
          </a:stretch>
        </p:blipFill>
        <p:spPr>
          <a:xfrm>
            <a:off x="2807150" y="3906921"/>
            <a:ext cx="18350593" cy="3666958"/>
          </a:xfrm>
          <a:prstGeom prst="rect">
            <a:avLst/>
          </a:prstGeom>
          <a:ln w="12700">
            <a:miter lim="400000"/>
          </a:ln>
        </p:spPr>
      </p:pic>
    </p:spTree>
  </p:cSld>
  <p:clrMapOvr>
    <a:masterClrMapping/>
  </p:clrMapOvr>
  <p:transition xmlns:p14="http://schemas.microsoft.com/office/powerpoint/2010/main" spd="med" advClick="1"/>
</p:sld>
</file>

<file path=ppt/slides/slide57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74" name="From The Gospel Coalition Website"/>
          <p:cNvSpPr txBox="1"/>
          <p:nvPr>
            <p:ph type="title"/>
          </p:nvPr>
        </p:nvSpPr>
        <p:spPr>
          <a:xfrm>
            <a:off x="128992" y="357187"/>
            <a:ext cx="24030858" cy="13258651"/>
          </a:xfrm>
          <a:prstGeom prst="rect">
            <a:avLst/>
          </a:prstGeom>
        </p:spPr>
        <p:txBody>
          <a:bodyPr/>
          <a:lstStyle/>
          <a:p>
            <a:pPr/>
          </a:p>
          <a:p>
            <a:pPr/>
          </a:p>
          <a:p>
            <a:pPr/>
          </a:p>
          <a:p>
            <a:pPr/>
          </a:p>
          <a:p>
            <a:pPr/>
          </a:p>
          <a:p>
            <a:pPr/>
          </a:p>
          <a:p>
            <a:pPr>
              <a:defRPr sz="7500">
                <a:latin typeface="Arial Narrow"/>
                <a:ea typeface="Arial Narrow"/>
                <a:cs typeface="Arial Narrow"/>
                <a:sym typeface="Arial Narrow"/>
              </a:defRPr>
            </a:pPr>
            <a:r>
              <a:t>From The Gospel Coalition Website</a:t>
            </a:r>
          </a:p>
        </p:txBody>
      </p:sp>
      <p:pic>
        <p:nvPicPr>
          <p:cNvPr id="1575" name="reparations#2.jpg" descr="reparations#2.jpg"/>
          <p:cNvPicPr>
            <a:picLocks noChangeAspect="1"/>
          </p:cNvPicPr>
          <p:nvPr/>
        </p:nvPicPr>
        <p:blipFill>
          <a:blip r:embed="rId2">
            <a:extLst/>
          </a:blip>
          <a:stretch>
            <a:fillRect/>
          </a:stretch>
        </p:blipFill>
        <p:spPr>
          <a:xfrm>
            <a:off x="2808752" y="5182830"/>
            <a:ext cx="18766496" cy="2025514"/>
          </a:xfrm>
          <a:prstGeom prst="rect">
            <a:avLst/>
          </a:prstGeom>
          <a:ln w="12700">
            <a:miter lim="400000"/>
          </a:ln>
        </p:spPr>
      </p:pic>
    </p:spTree>
  </p:cSld>
  <p:clrMapOvr>
    <a:masterClrMapping/>
  </p:clrMapOvr>
  <p:transition xmlns:p14="http://schemas.microsoft.com/office/powerpoint/2010/main" spd="med" advClick="1"/>
</p:sld>
</file>

<file path=ppt/slides/slide57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577" name="teenvogue#1.jpg" descr="teenvogue#1.jpg"/>
          <p:cNvPicPr>
            <a:picLocks noChangeAspect="1"/>
          </p:cNvPicPr>
          <p:nvPr/>
        </p:nvPicPr>
        <p:blipFill>
          <a:blip r:embed="rId2">
            <a:extLst/>
          </a:blip>
          <a:stretch>
            <a:fillRect/>
          </a:stretch>
        </p:blipFill>
        <p:spPr>
          <a:xfrm>
            <a:off x="1304925" y="3044825"/>
            <a:ext cx="21336024" cy="6066591"/>
          </a:xfrm>
          <a:prstGeom prst="rect">
            <a:avLst/>
          </a:prstGeom>
          <a:ln w="12700">
            <a:miter lim="400000"/>
          </a:ln>
        </p:spPr>
      </p:pic>
    </p:spTree>
  </p:cSld>
  <p:clrMapOvr>
    <a:masterClrMapping/>
  </p:clrMapOvr>
  <p:transition xmlns:p14="http://schemas.microsoft.com/office/powerpoint/2010/main" spd="med" advClick="1"/>
</p:sld>
</file>

<file path=ppt/slides/slide57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579" name="teenvogue#2.jpg" descr="teenvogue#2.jpg"/>
          <p:cNvPicPr>
            <a:picLocks noChangeAspect="1"/>
          </p:cNvPicPr>
          <p:nvPr/>
        </p:nvPicPr>
        <p:blipFill>
          <a:blip r:embed="rId2">
            <a:extLst/>
          </a:blip>
          <a:stretch>
            <a:fillRect/>
          </a:stretch>
        </p:blipFill>
        <p:spPr>
          <a:xfrm>
            <a:off x="2449301" y="4395787"/>
            <a:ext cx="19485398" cy="3334961"/>
          </a:xfrm>
          <a:prstGeom prst="rect">
            <a:avLst/>
          </a:prstGeom>
          <a:ln w="12700">
            <a:miter lim="400000"/>
          </a:ln>
        </p:spPr>
      </p:pic>
    </p:spTree>
  </p:cSld>
  <p:clrMapOvr>
    <a:masterClrMapping/>
  </p:clrMapOvr>
  <p:transition xmlns:p14="http://schemas.microsoft.com/office/powerpoint/2010/main" spd="med" advClick="1"/>
</p:sld>
</file>

<file path=ppt/slides/slide57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581" name="teenvogue#3.jpg" descr="teenvogue#3.jpg"/>
          <p:cNvPicPr>
            <a:picLocks noChangeAspect="1"/>
          </p:cNvPicPr>
          <p:nvPr/>
        </p:nvPicPr>
        <p:blipFill>
          <a:blip r:embed="rId2">
            <a:extLst/>
          </a:blip>
          <a:stretch>
            <a:fillRect/>
          </a:stretch>
        </p:blipFill>
        <p:spPr>
          <a:xfrm>
            <a:off x="1680691" y="3878262"/>
            <a:ext cx="21022618" cy="4520754"/>
          </a:xfrm>
          <a:prstGeom prst="rect">
            <a:avLst/>
          </a:prstGeom>
          <a:ln w="12700">
            <a:miter lim="400000"/>
          </a:ln>
        </p:spPr>
      </p:pic>
    </p:spTree>
  </p:cSld>
  <p:clrMapOvr>
    <a:masterClrMapping/>
  </p:clrMapOvr>
  <p:transition xmlns:p14="http://schemas.microsoft.com/office/powerpoint/2010/main" spd="med" advClick="1"/>
</p:sld>
</file>

<file path=ppt/slides/slide5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6" name="9. Socialism"/>
          <p:cNvSpPr txBox="1"/>
          <p:nvPr>
            <p:ph type="title"/>
          </p:nvPr>
        </p:nvSpPr>
        <p:spPr>
          <a:xfrm>
            <a:off x="349001" y="357187"/>
            <a:ext cx="23124916" cy="12778849"/>
          </a:xfrm>
          <a:prstGeom prst="rect">
            <a:avLst/>
          </a:prstGeom>
        </p:spPr>
        <p:txBody>
          <a:bodyPr/>
          <a:lstStyle/>
          <a:p>
            <a:pPr>
              <a:defRPr sz="9000">
                <a:latin typeface="Arial Narrow"/>
                <a:ea typeface="Arial Narrow"/>
                <a:cs typeface="Arial Narrow"/>
                <a:sym typeface="Arial Narrow"/>
              </a:defRPr>
            </a:pPr>
            <a:r>
              <a:t>9. Socialism</a:t>
            </a:r>
          </a:p>
          <a:p>
            <a:pPr>
              <a:defRPr sz="9000">
                <a:latin typeface="Arial Narrow"/>
                <a:ea typeface="Arial Narrow"/>
                <a:cs typeface="Arial Narrow"/>
                <a:sym typeface="Arial Narrow"/>
              </a:defRPr>
            </a:pPr>
            <a:r>
              <a:t> </a:t>
            </a:r>
          </a:p>
        </p:txBody>
      </p:sp>
    </p:spTree>
  </p:cSld>
  <p:clrMapOvr>
    <a:masterClrMapping/>
  </p:clrMapOvr>
  <p:transition xmlns:p14="http://schemas.microsoft.com/office/powerpoint/2010/main" spd="med" advClick="1"/>
</p:sld>
</file>

<file path=ppt/slides/slide58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583" name="thomassowellslavery#1.jpg" descr="thomassowellslavery#1.jpg"/>
          <p:cNvPicPr>
            <a:picLocks noChangeAspect="1"/>
          </p:cNvPicPr>
          <p:nvPr/>
        </p:nvPicPr>
        <p:blipFill>
          <a:blip r:embed="rId2">
            <a:extLst/>
          </a:blip>
          <a:stretch>
            <a:fillRect/>
          </a:stretch>
        </p:blipFill>
        <p:spPr>
          <a:xfrm>
            <a:off x="5141912" y="954087"/>
            <a:ext cx="14453610" cy="2807035"/>
          </a:xfrm>
          <a:prstGeom prst="rect">
            <a:avLst/>
          </a:prstGeom>
          <a:ln w="12700">
            <a:miter lim="400000"/>
          </a:ln>
        </p:spPr>
      </p:pic>
      <p:pic>
        <p:nvPicPr>
          <p:cNvPr id="1584" name="thomassowellonslavery#2.jpg" descr="thomassowellonslavery#2.jpg"/>
          <p:cNvPicPr>
            <a:picLocks noChangeAspect="1"/>
          </p:cNvPicPr>
          <p:nvPr/>
        </p:nvPicPr>
        <p:blipFill>
          <a:blip r:embed="rId3">
            <a:extLst/>
          </a:blip>
          <a:stretch>
            <a:fillRect/>
          </a:stretch>
        </p:blipFill>
        <p:spPr>
          <a:xfrm>
            <a:off x="3109388" y="6226175"/>
            <a:ext cx="19155341" cy="3399329"/>
          </a:xfrm>
          <a:prstGeom prst="rect">
            <a:avLst/>
          </a:prstGeom>
          <a:ln w="12700">
            <a:miter lim="400000"/>
          </a:ln>
        </p:spPr>
      </p:pic>
    </p:spTree>
  </p:cSld>
  <p:clrMapOvr>
    <a:masterClrMapping/>
  </p:clrMapOvr>
  <p:transition xmlns:p14="http://schemas.microsoft.com/office/powerpoint/2010/main" spd="med" advClick="1"/>
</p:sld>
</file>

<file path=ppt/slides/slide58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586" name="thomassowellonslavery#3.jpg" descr="thomassowellonslavery#3.jpg"/>
          <p:cNvPicPr>
            <a:picLocks noChangeAspect="1"/>
          </p:cNvPicPr>
          <p:nvPr/>
        </p:nvPicPr>
        <p:blipFill>
          <a:blip r:embed="rId2">
            <a:extLst/>
          </a:blip>
          <a:stretch>
            <a:fillRect/>
          </a:stretch>
        </p:blipFill>
        <p:spPr>
          <a:xfrm>
            <a:off x="3333750" y="3449637"/>
            <a:ext cx="18244729" cy="6032925"/>
          </a:xfrm>
          <a:prstGeom prst="rect">
            <a:avLst/>
          </a:prstGeom>
          <a:ln w="12700">
            <a:miter lim="400000"/>
          </a:ln>
        </p:spPr>
      </p:pic>
    </p:spTree>
  </p:cSld>
  <p:clrMapOvr>
    <a:masterClrMapping/>
  </p:clrMapOvr>
  <p:transition xmlns:p14="http://schemas.microsoft.com/office/powerpoint/2010/main" spd="med" advClick="1"/>
</p:sld>
</file>

<file path=ppt/slides/slide58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588" name="thomassowellonslavery#3.jpg" descr="thomassowellonslavery#3.jpg"/>
          <p:cNvPicPr>
            <a:picLocks noChangeAspect="1"/>
          </p:cNvPicPr>
          <p:nvPr/>
        </p:nvPicPr>
        <p:blipFill>
          <a:blip r:embed="rId2">
            <a:extLst/>
          </a:blip>
          <a:stretch>
            <a:fillRect/>
          </a:stretch>
        </p:blipFill>
        <p:spPr>
          <a:xfrm>
            <a:off x="2857500" y="3068637"/>
            <a:ext cx="17841053" cy="5899442"/>
          </a:xfrm>
          <a:prstGeom prst="rect">
            <a:avLst/>
          </a:prstGeom>
          <a:ln w="12700">
            <a:miter lim="400000"/>
          </a:ln>
        </p:spPr>
      </p:pic>
    </p:spTree>
  </p:cSld>
  <p:clrMapOvr>
    <a:masterClrMapping/>
  </p:clrMapOvr>
  <p:transition xmlns:p14="http://schemas.microsoft.com/office/powerpoint/2010/main" spd="med" advClick="1"/>
</p:sld>
</file>

<file path=ppt/slides/slide58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590" name="thomassowellonslavery#6.jpg" descr="thomassowellonslavery#6.jpg"/>
          <p:cNvPicPr>
            <a:picLocks noChangeAspect="1"/>
          </p:cNvPicPr>
          <p:nvPr/>
        </p:nvPicPr>
        <p:blipFill>
          <a:blip r:embed="rId2">
            <a:extLst/>
          </a:blip>
          <a:stretch>
            <a:fillRect/>
          </a:stretch>
        </p:blipFill>
        <p:spPr>
          <a:xfrm>
            <a:off x="3883159" y="2459037"/>
            <a:ext cx="16617682" cy="2972991"/>
          </a:xfrm>
          <a:prstGeom prst="rect">
            <a:avLst/>
          </a:prstGeom>
          <a:ln w="12700">
            <a:miter lim="400000"/>
          </a:ln>
        </p:spPr>
      </p:pic>
      <p:pic>
        <p:nvPicPr>
          <p:cNvPr id="1591" name="thomassowellonslavery#7.jpg" descr="thomassowellonslavery#7.jpg"/>
          <p:cNvPicPr>
            <a:picLocks noChangeAspect="1"/>
          </p:cNvPicPr>
          <p:nvPr/>
        </p:nvPicPr>
        <p:blipFill>
          <a:blip r:embed="rId3">
            <a:extLst/>
          </a:blip>
          <a:stretch>
            <a:fillRect/>
          </a:stretch>
        </p:blipFill>
        <p:spPr>
          <a:xfrm>
            <a:off x="3152775" y="6858000"/>
            <a:ext cx="17633927" cy="3279036"/>
          </a:xfrm>
          <a:prstGeom prst="rect">
            <a:avLst/>
          </a:prstGeom>
          <a:ln w="12700">
            <a:miter lim="400000"/>
          </a:ln>
        </p:spPr>
      </p:pic>
    </p:spTree>
  </p:cSld>
  <p:clrMapOvr>
    <a:masterClrMapping/>
  </p:clrMapOvr>
  <p:transition xmlns:p14="http://schemas.microsoft.com/office/powerpoint/2010/main" spd="med" advClick="1"/>
</p:sld>
</file>

<file path=ppt/slides/slide58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593" name="thomassowellonslavery#8.jpg" descr="thomassowellonslavery#8.jpg"/>
          <p:cNvPicPr>
            <a:picLocks noChangeAspect="1"/>
          </p:cNvPicPr>
          <p:nvPr/>
        </p:nvPicPr>
        <p:blipFill>
          <a:blip r:embed="rId2">
            <a:extLst/>
          </a:blip>
          <a:stretch>
            <a:fillRect/>
          </a:stretch>
        </p:blipFill>
        <p:spPr>
          <a:xfrm>
            <a:off x="2153970" y="3894137"/>
            <a:ext cx="20076060" cy="4059095"/>
          </a:xfrm>
          <a:prstGeom prst="rect">
            <a:avLst/>
          </a:prstGeom>
          <a:ln w="12700">
            <a:miter lim="400000"/>
          </a:ln>
        </p:spPr>
      </p:pic>
    </p:spTree>
  </p:cSld>
  <p:clrMapOvr>
    <a:masterClrMapping/>
  </p:clrMapOvr>
  <p:transition xmlns:p14="http://schemas.microsoft.com/office/powerpoint/2010/main" spd="med" advClick="1"/>
</p:sld>
</file>

<file path=ppt/slides/slide58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595" name="thomassowellonslavery#9.jpg" descr="thomassowellonslavery#9.jpg"/>
          <p:cNvPicPr>
            <a:picLocks noChangeAspect="1"/>
          </p:cNvPicPr>
          <p:nvPr/>
        </p:nvPicPr>
        <p:blipFill>
          <a:blip r:embed="rId2">
            <a:extLst/>
          </a:blip>
          <a:stretch>
            <a:fillRect/>
          </a:stretch>
        </p:blipFill>
        <p:spPr>
          <a:xfrm>
            <a:off x="2678112" y="3930650"/>
            <a:ext cx="18671457" cy="4551491"/>
          </a:xfrm>
          <a:prstGeom prst="rect">
            <a:avLst/>
          </a:prstGeom>
          <a:ln w="12700">
            <a:miter lim="400000"/>
          </a:ln>
        </p:spPr>
      </p:pic>
    </p:spTree>
  </p:cSld>
  <p:clrMapOvr>
    <a:masterClrMapping/>
  </p:clrMapOvr>
  <p:transition xmlns:p14="http://schemas.microsoft.com/office/powerpoint/2010/main" spd="med" advClick="1"/>
</p:sld>
</file>

<file path=ppt/slides/slide58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97" name="New York Times, April 22, 2010…"/>
          <p:cNvSpPr txBox="1"/>
          <p:nvPr>
            <p:ph type="title"/>
          </p:nvPr>
        </p:nvSpPr>
        <p:spPr>
          <a:xfrm>
            <a:off x="134689" y="357187"/>
            <a:ext cx="23979840" cy="13001626"/>
          </a:xfrm>
          <a:prstGeom prst="rect">
            <a:avLst/>
          </a:prstGeom>
        </p:spPr>
        <p:txBody>
          <a:bodyPr/>
          <a:lstStyle/>
          <a:p>
            <a:pPr/>
          </a:p>
          <a:p>
            <a:pPr/>
          </a:p>
          <a:p>
            <a:pPr/>
          </a:p>
          <a:p>
            <a:pPr/>
          </a:p>
          <a:p>
            <a:pPr/>
          </a:p>
          <a:p>
            <a:pPr>
              <a:defRPr sz="7500">
                <a:latin typeface="Arial"/>
                <a:ea typeface="Arial"/>
                <a:cs typeface="Arial"/>
                <a:sym typeface="Arial"/>
              </a:defRPr>
            </a:pPr>
          </a:p>
          <a:p>
            <a:pPr>
              <a:defRPr sz="7500">
                <a:latin typeface="Arial"/>
                <a:ea typeface="Arial"/>
                <a:cs typeface="Arial"/>
                <a:sym typeface="Arial"/>
              </a:defRPr>
            </a:pPr>
            <a:r>
              <a:t>New York Times, April 22, 2010</a:t>
            </a:r>
          </a:p>
          <a:p>
            <a:pPr>
              <a:defRPr sz="7500">
                <a:latin typeface="Arial"/>
                <a:ea typeface="Arial"/>
                <a:cs typeface="Arial"/>
                <a:sym typeface="Arial"/>
              </a:defRPr>
            </a:pPr>
            <a:r>
              <a:t>By Henry Louis Gates Jr.</a:t>
            </a:r>
          </a:p>
        </p:txBody>
      </p:sp>
      <p:pic>
        <p:nvPicPr>
          <p:cNvPr id="1598" name="slaveryblamegame#1.jpg" descr="slaveryblamegame#1.jpg"/>
          <p:cNvPicPr>
            <a:picLocks noChangeAspect="1"/>
          </p:cNvPicPr>
          <p:nvPr/>
        </p:nvPicPr>
        <p:blipFill>
          <a:blip r:embed="rId2">
            <a:extLst/>
          </a:blip>
          <a:stretch>
            <a:fillRect/>
          </a:stretch>
        </p:blipFill>
        <p:spPr>
          <a:xfrm>
            <a:off x="3128918" y="4322600"/>
            <a:ext cx="17991382" cy="2835600"/>
          </a:xfrm>
          <a:prstGeom prst="rect">
            <a:avLst/>
          </a:prstGeom>
          <a:ln w="12700">
            <a:miter lim="400000"/>
          </a:ln>
        </p:spPr>
      </p:pic>
    </p:spTree>
  </p:cSld>
  <p:clrMapOvr>
    <a:masterClrMapping/>
  </p:clrMapOvr>
  <p:transition xmlns:p14="http://schemas.microsoft.com/office/powerpoint/2010/main" spd="med" advClick="1"/>
</p:sld>
</file>

<file path=ppt/slides/slide58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600" name="slaveryblamegame#2.jpg" descr="slaveryblamegame#2.jpg"/>
          <p:cNvPicPr>
            <a:picLocks noChangeAspect="1"/>
          </p:cNvPicPr>
          <p:nvPr/>
        </p:nvPicPr>
        <p:blipFill>
          <a:blip r:embed="rId2">
            <a:extLst/>
          </a:blip>
          <a:stretch>
            <a:fillRect/>
          </a:stretch>
        </p:blipFill>
        <p:spPr>
          <a:xfrm>
            <a:off x="2678920" y="3687762"/>
            <a:ext cx="19026160" cy="6006705"/>
          </a:xfrm>
          <a:prstGeom prst="rect">
            <a:avLst/>
          </a:prstGeom>
          <a:ln w="12700">
            <a:miter lim="400000"/>
          </a:ln>
        </p:spPr>
      </p:pic>
    </p:spTree>
  </p:cSld>
  <p:clrMapOvr>
    <a:masterClrMapping/>
  </p:clrMapOvr>
  <p:transition xmlns:p14="http://schemas.microsoft.com/office/powerpoint/2010/main" spd="med" advClick="1"/>
</p:sld>
</file>

<file path=ppt/slides/slide58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602" name="slaveryblamegame#3.jpg" descr="slaveryblamegame#3.jpg"/>
          <p:cNvPicPr>
            <a:picLocks noChangeAspect="1"/>
          </p:cNvPicPr>
          <p:nvPr/>
        </p:nvPicPr>
        <p:blipFill>
          <a:blip r:embed="rId2">
            <a:extLst/>
          </a:blip>
          <a:stretch>
            <a:fillRect/>
          </a:stretch>
        </p:blipFill>
        <p:spPr>
          <a:xfrm>
            <a:off x="2765245" y="4349032"/>
            <a:ext cx="18853510" cy="5017936"/>
          </a:xfrm>
          <a:prstGeom prst="rect">
            <a:avLst/>
          </a:prstGeom>
          <a:ln w="12700">
            <a:miter lim="400000"/>
          </a:ln>
        </p:spPr>
      </p:pic>
    </p:spTree>
  </p:cSld>
  <p:clrMapOvr>
    <a:masterClrMapping/>
  </p:clrMapOvr>
  <p:transition xmlns:p14="http://schemas.microsoft.com/office/powerpoint/2010/main" spd="med" advClick="1"/>
</p:sld>
</file>

<file path=ppt/slides/slide58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604" name="slaveryblamegame#4.jpg" descr="slaveryblamegame#4.jpg"/>
          <p:cNvPicPr>
            <a:picLocks noChangeAspect="1"/>
          </p:cNvPicPr>
          <p:nvPr/>
        </p:nvPicPr>
        <p:blipFill>
          <a:blip r:embed="rId2">
            <a:extLst/>
          </a:blip>
          <a:stretch>
            <a:fillRect/>
          </a:stretch>
        </p:blipFill>
        <p:spPr>
          <a:xfrm>
            <a:off x="3611798" y="5205412"/>
            <a:ext cx="17160404" cy="2317483"/>
          </a:xfrm>
          <a:prstGeom prst="rect">
            <a:avLst/>
          </a:prstGeom>
          <a:ln w="12700">
            <a:miter lim="400000"/>
          </a:ln>
        </p:spPr>
      </p:pic>
    </p:spTree>
  </p:cSld>
  <p:clrMapOvr>
    <a:masterClrMapping/>
  </p:clrMapOvr>
  <p:transition xmlns:p14="http://schemas.microsoft.com/office/powerpoint/2010/main" spd="med" advClick="1"/>
</p:sld>
</file>

<file path=ppt/slides/slide5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8" name="10. Weaponize Psychology"/>
          <p:cNvSpPr txBox="1"/>
          <p:nvPr>
            <p:ph type="title"/>
          </p:nvPr>
        </p:nvSpPr>
        <p:spPr>
          <a:xfrm>
            <a:off x="229753" y="357187"/>
            <a:ext cx="23426397" cy="13001626"/>
          </a:xfrm>
          <a:prstGeom prst="rect">
            <a:avLst/>
          </a:prstGeom>
        </p:spPr>
        <p:txBody>
          <a:bodyPr/>
          <a:lstStyle/>
          <a:p>
            <a:pPr>
              <a:defRPr sz="9000">
                <a:latin typeface="Arial Narrow"/>
                <a:ea typeface="Arial Narrow"/>
                <a:cs typeface="Arial Narrow"/>
                <a:sym typeface="Arial Narrow"/>
              </a:defRPr>
            </a:pPr>
            <a:r>
              <a:t>10. Weaponize Psychology</a:t>
            </a:r>
          </a:p>
          <a:p>
            <a:pPr>
              <a:defRPr sz="9000">
                <a:latin typeface="Arial Narrow"/>
                <a:ea typeface="Arial Narrow"/>
                <a:cs typeface="Arial Narrow"/>
                <a:sym typeface="Arial Narrow"/>
              </a:defRPr>
            </a:pPr>
            <a:r>
              <a:t> </a:t>
            </a:r>
          </a:p>
        </p:txBody>
      </p:sp>
    </p:spTree>
  </p:cSld>
  <p:clrMapOvr>
    <a:masterClrMapping/>
  </p:clrMapOvr>
  <p:transition xmlns:p14="http://schemas.microsoft.com/office/powerpoint/2010/main" spd="med" advClick="1"/>
</p:sld>
</file>

<file path=ppt/slides/slide59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606" name="slaveryblamegame#5.jpg" descr="slaveryblamegame#5.jpg"/>
          <p:cNvPicPr>
            <a:picLocks noChangeAspect="1"/>
          </p:cNvPicPr>
          <p:nvPr/>
        </p:nvPicPr>
        <p:blipFill>
          <a:blip r:embed="rId2">
            <a:extLst/>
          </a:blip>
          <a:stretch>
            <a:fillRect/>
          </a:stretch>
        </p:blipFill>
        <p:spPr>
          <a:xfrm>
            <a:off x="2645377" y="4676775"/>
            <a:ext cx="19093246" cy="4741447"/>
          </a:xfrm>
          <a:prstGeom prst="rect">
            <a:avLst/>
          </a:prstGeom>
          <a:ln w="12700">
            <a:miter lim="400000"/>
          </a:ln>
        </p:spPr>
      </p:pic>
    </p:spTree>
  </p:cSld>
  <p:clrMapOvr>
    <a:masterClrMapping/>
  </p:clrMapOvr>
  <p:transition xmlns:p14="http://schemas.microsoft.com/office/powerpoint/2010/main" spd="med" advClick="1"/>
</p:sld>
</file>

<file path=ppt/slides/slide59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08" name="Brainwashed America: Part 14"/>
          <p:cNvSpPr txBox="1"/>
          <p:nvPr>
            <p:ph type="title"/>
          </p:nvPr>
        </p:nvSpPr>
        <p:spPr>
          <a:xfrm>
            <a:off x="287331" y="357187"/>
            <a:ext cx="23809338" cy="13092318"/>
          </a:xfrm>
          <a:prstGeom prst="rect">
            <a:avLst/>
          </a:prstGeom>
        </p:spPr>
        <p:txBody>
          <a:bodyPr/>
          <a:lstStyle>
            <a:lvl1pPr>
              <a:defRPr b="1" sz="9500">
                <a:solidFill>
                  <a:srgbClr val="FFD479"/>
                </a:solidFill>
                <a:latin typeface="Arial Narrow"/>
                <a:ea typeface="Arial Narrow"/>
                <a:cs typeface="Arial Narrow"/>
                <a:sym typeface="Arial Narrow"/>
              </a:defRPr>
            </a:lvl1pPr>
          </a:lstStyle>
          <a:p>
            <a:pPr/>
            <a:r>
              <a:t>Brainwashed America: Part 14</a:t>
            </a:r>
          </a:p>
        </p:txBody>
      </p:sp>
    </p:spTree>
  </p:cSld>
  <p:clrMapOvr>
    <a:masterClrMapping/>
  </p:clrMapOvr>
  <p:transition xmlns:p14="http://schemas.microsoft.com/office/powerpoint/2010/main" spd="med" advClick="1"/>
</p:sld>
</file>

<file path=ppt/slides/slide59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10" name="7. Teach a revisionist history that portrays America’s…"/>
          <p:cNvSpPr txBox="1"/>
          <p:nvPr>
            <p:ph type="title"/>
          </p:nvPr>
        </p:nvSpPr>
        <p:spPr>
          <a:xfrm>
            <a:off x="219893" y="357187"/>
            <a:ext cx="23788093" cy="13202637"/>
          </a:xfrm>
          <a:prstGeom prst="rect">
            <a:avLst/>
          </a:prstGeom>
        </p:spPr>
        <p:txBody>
          <a:bodyPr/>
          <a:lstStyle/>
          <a:p>
            <a:pPr algn="l">
              <a:defRPr sz="9000">
                <a:latin typeface="Arial Narrow"/>
                <a:ea typeface="Arial Narrow"/>
                <a:cs typeface="Arial Narrow"/>
                <a:sym typeface="Arial Narrow"/>
              </a:defRPr>
            </a:pPr>
            <a:r>
              <a:t>  </a:t>
            </a:r>
            <a:r>
              <a:rPr>
                <a:solidFill>
                  <a:srgbClr val="FFD479"/>
                </a:solidFill>
              </a:rPr>
              <a:t>7. Teach a revisionist history that portrays America’s</a:t>
            </a:r>
            <a:endParaRPr>
              <a:solidFill>
                <a:srgbClr val="FFD479"/>
              </a:solidFill>
            </a:endParaRPr>
          </a:p>
          <a:p>
            <a:pPr algn="l">
              <a:defRPr sz="9000">
                <a:solidFill>
                  <a:srgbClr val="FFD479"/>
                </a:solidFill>
                <a:latin typeface="Arial Narrow"/>
                <a:ea typeface="Arial Narrow"/>
                <a:cs typeface="Arial Narrow"/>
                <a:sym typeface="Arial Narrow"/>
              </a:defRPr>
            </a:pPr>
            <a:r>
              <a:t>      capitalist free market system as the source of all </a:t>
            </a:r>
          </a:p>
          <a:p>
            <a:pPr algn="l">
              <a:defRPr sz="9000">
                <a:solidFill>
                  <a:srgbClr val="FFD479"/>
                </a:solidFill>
                <a:latin typeface="Arial Narrow"/>
                <a:ea typeface="Arial Narrow"/>
                <a:cs typeface="Arial Narrow"/>
                <a:sym typeface="Arial Narrow"/>
              </a:defRPr>
            </a:pPr>
            <a:r>
              <a:t>      suffering &amp; oppression. </a:t>
            </a:r>
          </a:p>
        </p:txBody>
      </p:sp>
    </p:spTree>
  </p:cSld>
  <p:clrMapOvr>
    <a:masterClrMapping/>
  </p:clrMapOvr>
  <p:transition xmlns:p14="http://schemas.microsoft.com/office/powerpoint/2010/main" spd="med" advClick="1"/>
</p:sld>
</file>

<file path=ppt/slides/slide59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612" name="threefifths#1.jpg" descr="threefifths#1.jpg"/>
          <p:cNvPicPr>
            <a:picLocks noChangeAspect="1"/>
          </p:cNvPicPr>
          <p:nvPr/>
        </p:nvPicPr>
        <p:blipFill>
          <a:blip r:embed="rId2">
            <a:extLst/>
          </a:blip>
          <a:stretch>
            <a:fillRect/>
          </a:stretch>
        </p:blipFill>
        <p:spPr>
          <a:xfrm>
            <a:off x="2946400" y="4729162"/>
            <a:ext cx="17537835" cy="3460248"/>
          </a:xfrm>
          <a:prstGeom prst="rect">
            <a:avLst/>
          </a:prstGeom>
          <a:ln w="12700">
            <a:miter lim="400000"/>
          </a:ln>
        </p:spPr>
      </p:pic>
    </p:spTree>
  </p:cSld>
  <p:clrMapOvr>
    <a:masterClrMapping/>
  </p:clrMapOvr>
  <p:transition xmlns:p14="http://schemas.microsoft.com/office/powerpoint/2010/main" spd="med" advClick="1"/>
</p:sld>
</file>

<file path=ppt/slides/slide59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614" name="threefifths#2.jpg" descr="threefifths#2.jpg"/>
          <p:cNvPicPr>
            <a:picLocks noChangeAspect="1"/>
          </p:cNvPicPr>
          <p:nvPr/>
        </p:nvPicPr>
        <p:blipFill>
          <a:blip r:embed="rId2">
            <a:extLst/>
          </a:blip>
          <a:stretch>
            <a:fillRect/>
          </a:stretch>
        </p:blipFill>
        <p:spPr>
          <a:xfrm>
            <a:off x="2333625" y="2427497"/>
            <a:ext cx="19394146" cy="7733263"/>
          </a:xfrm>
          <a:prstGeom prst="rect">
            <a:avLst/>
          </a:prstGeom>
          <a:ln w="12700">
            <a:miter lim="400000"/>
          </a:ln>
        </p:spPr>
      </p:pic>
    </p:spTree>
  </p:cSld>
  <p:clrMapOvr>
    <a:masterClrMapping/>
  </p:clrMapOvr>
  <p:transition xmlns:p14="http://schemas.microsoft.com/office/powerpoint/2010/main" spd="med" advClick="1"/>
</p:sld>
</file>

<file path=ppt/slides/slide59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616" name="threefifths#3.jpg" descr="threefifths#3.jpg"/>
          <p:cNvPicPr>
            <a:picLocks noChangeAspect="1"/>
          </p:cNvPicPr>
          <p:nvPr/>
        </p:nvPicPr>
        <p:blipFill>
          <a:blip r:embed="rId2">
            <a:extLst/>
          </a:blip>
          <a:stretch>
            <a:fillRect/>
          </a:stretch>
        </p:blipFill>
        <p:spPr>
          <a:xfrm>
            <a:off x="3212803" y="3527740"/>
            <a:ext cx="17958394" cy="6660520"/>
          </a:xfrm>
          <a:prstGeom prst="rect">
            <a:avLst/>
          </a:prstGeom>
          <a:ln w="12700">
            <a:miter lim="400000"/>
          </a:ln>
        </p:spPr>
      </p:pic>
    </p:spTree>
  </p:cSld>
  <p:clrMapOvr>
    <a:masterClrMapping/>
  </p:clrMapOvr>
  <p:transition xmlns:p14="http://schemas.microsoft.com/office/powerpoint/2010/main" spd="med" advClick="1"/>
</p:sld>
</file>

<file path=ppt/slides/slide59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618" name="threefifths#4.jpg" descr="threefifths#4.jpg"/>
          <p:cNvPicPr>
            <a:picLocks noChangeAspect="1"/>
          </p:cNvPicPr>
          <p:nvPr/>
        </p:nvPicPr>
        <p:blipFill>
          <a:blip r:embed="rId2">
            <a:extLst/>
          </a:blip>
          <a:stretch>
            <a:fillRect/>
          </a:stretch>
        </p:blipFill>
        <p:spPr>
          <a:xfrm>
            <a:off x="3260704" y="3781425"/>
            <a:ext cx="17862592" cy="5690100"/>
          </a:xfrm>
          <a:prstGeom prst="rect">
            <a:avLst/>
          </a:prstGeom>
          <a:ln w="12700">
            <a:miter lim="400000"/>
          </a:ln>
        </p:spPr>
      </p:pic>
    </p:spTree>
  </p:cSld>
  <p:clrMapOvr>
    <a:masterClrMapping/>
  </p:clrMapOvr>
  <p:transition xmlns:p14="http://schemas.microsoft.com/office/powerpoint/2010/main" spd="med" advClick="1"/>
</p:sld>
</file>

<file path=ppt/slides/slide59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620" name="threefifths#5.jpg" descr="threefifths#5.jpg"/>
          <p:cNvPicPr>
            <a:picLocks noChangeAspect="1"/>
          </p:cNvPicPr>
          <p:nvPr/>
        </p:nvPicPr>
        <p:blipFill>
          <a:blip r:embed="rId2">
            <a:extLst/>
          </a:blip>
          <a:stretch>
            <a:fillRect/>
          </a:stretch>
        </p:blipFill>
        <p:spPr>
          <a:xfrm>
            <a:off x="3032000" y="5575694"/>
            <a:ext cx="18320000" cy="1945487"/>
          </a:xfrm>
          <a:prstGeom prst="rect">
            <a:avLst/>
          </a:prstGeom>
          <a:ln w="12700">
            <a:miter lim="400000"/>
          </a:ln>
        </p:spPr>
      </p:pic>
    </p:spTree>
  </p:cSld>
  <p:clrMapOvr>
    <a:masterClrMapping/>
  </p:clrMapOvr>
  <p:transition xmlns:p14="http://schemas.microsoft.com/office/powerpoint/2010/main" spd="med" advClick="1"/>
</p:sld>
</file>

<file path=ppt/slides/slide59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622" name="thomassowellonslavery#6.jpg" descr="thomassowellonslavery#6.jpg"/>
          <p:cNvPicPr>
            <a:picLocks noChangeAspect="1"/>
          </p:cNvPicPr>
          <p:nvPr/>
        </p:nvPicPr>
        <p:blipFill>
          <a:blip r:embed="rId2">
            <a:extLst/>
          </a:blip>
          <a:stretch>
            <a:fillRect/>
          </a:stretch>
        </p:blipFill>
        <p:spPr>
          <a:xfrm>
            <a:off x="3465565" y="4558608"/>
            <a:ext cx="17452870" cy="3122410"/>
          </a:xfrm>
          <a:prstGeom prst="rect">
            <a:avLst/>
          </a:prstGeom>
          <a:ln w="12700">
            <a:miter lim="400000"/>
          </a:ln>
        </p:spPr>
      </p:pic>
    </p:spTree>
  </p:cSld>
  <p:clrMapOvr>
    <a:masterClrMapping/>
  </p:clrMapOvr>
  <p:transition xmlns:p14="http://schemas.microsoft.com/office/powerpoint/2010/main" spd="med" advClick="1"/>
</p:sld>
</file>

<file path=ppt/slides/slide59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624" name="threefifths#7.jpg" descr="threefifths#7.jpg"/>
          <p:cNvPicPr>
            <a:picLocks noChangeAspect="1"/>
          </p:cNvPicPr>
          <p:nvPr/>
        </p:nvPicPr>
        <p:blipFill>
          <a:blip r:embed="rId2">
            <a:extLst/>
          </a:blip>
          <a:stretch>
            <a:fillRect/>
          </a:stretch>
        </p:blipFill>
        <p:spPr>
          <a:xfrm>
            <a:off x="3404044" y="3613715"/>
            <a:ext cx="17575912" cy="5634495"/>
          </a:xfrm>
          <a:prstGeom prst="rect">
            <a:avLst/>
          </a:prstGeom>
          <a:ln w="12700">
            <a:miter lim="400000"/>
          </a:ln>
        </p:spPr>
      </p:pic>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9" name="Brainwashing by Edward Hunter…"/>
          <p:cNvSpPr txBox="1"/>
          <p:nvPr>
            <p:ph type="title"/>
          </p:nvPr>
        </p:nvSpPr>
        <p:spPr>
          <a:xfrm>
            <a:off x="361931" y="357187"/>
            <a:ext cx="23660138" cy="13001626"/>
          </a:xfrm>
          <a:prstGeom prst="rect">
            <a:avLst/>
          </a:prstGeom>
        </p:spPr>
        <p:txBody>
          <a:bodyPr/>
          <a:lstStyle/>
          <a:p>
            <a:pPr/>
          </a:p>
          <a:p>
            <a:pPr/>
          </a:p>
          <a:p>
            <a:pPr/>
          </a:p>
          <a:p>
            <a:pPr>
              <a:defRPr sz="10400">
                <a:latin typeface="Arial Narrow"/>
                <a:ea typeface="Arial Narrow"/>
                <a:cs typeface="Arial Narrow"/>
                <a:sym typeface="Arial Narrow"/>
              </a:defRPr>
            </a:pPr>
          </a:p>
          <a:p>
            <a:pPr>
              <a:defRPr sz="10400">
                <a:latin typeface="Arial Narrow"/>
                <a:ea typeface="Arial Narrow"/>
                <a:cs typeface="Arial Narrow"/>
                <a:sym typeface="Arial Narrow"/>
              </a:defRPr>
            </a:pPr>
          </a:p>
          <a:p>
            <a:pPr>
              <a:defRPr sz="10400">
                <a:latin typeface="Arial Narrow"/>
                <a:ea typeface="Arial Narrow"/>
                <a:cs typeface="Arial Narrow"/>
                <a:sym typeface="Arial Narrow"/>
              </a:defRPr>
            </a:pPr>
            <a:r>
              <a:t>Brainwashing by Edward Hunter</a:t>
            </a:r>
          </a:p>
          <a:p>
            <a:pPr/>
            <a:r>
              <a:rPr sz="10400">
                <a:latin typeface="Arial Narrow"/>
                <a:ea typeface="Arial Narrow"/>
                <a:cs typeface="Arial Narrow"/>
                <a:sym typeface="Arial Narrow"/>
              </a:rPr>
              <a:t>Published in 1956</a:t>
            </a:r>
            <a:r>
              <a:t> </a:t>
            </a:r>
          </a:p>
        </p:txBody>
      </p:sp>
      <p:pic>
        <p:nvPicPr>
          <p:cNvPr id="150" name="brainwashing1958.jpg" descr="brainwashing1958.jpg"/>
          <p:cNvPicPr>
            <a:picLocks noChangeAspect="1"/>
          </p:cNvPicPr>
          <p:nvPr/>
        </p:nvPicPr>
        <p:blipFill>
          <a:blip r:embed="rId2">
            <a:extLst/>
          </a:blip>
          <a:stretch>
            <a:fillRect/>
          </a:stretch>
        </p:blipFill>
        <p:spPr>
          <a:xfrm>
            <a:off x="8551862" y="766762"/>
            <a:ext cx="6757972" cy="8096508"/>
          </a:xfrm>
          <a:prstGeom prst="rect">
            <a:avLst/>
          </a:prstGeom>
          <a:ln w="12700">
            <a:miter lim="400000"/>
          </a:ln>
        </p:spPr>
      </p:pic>
    </p:spTree>
  </p:cSld>
  <p:clrMapOvr>
    <a:masterClrMapping/>
  </p:clrMapOvr>
  <p:transition xmlns:p14="http://schemas.microsoft.com/office/powerpoint/2010/main" spd="med" advClick="1"/>
</p:sld>
</file>

<file path=ppt/slides/slide6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0" name="11. Euthanasia"/>
          <p:cNvSpPr txBox="1"/>
          <p:nvPr>
            <p:ph type="title"/>
          </p:nvPr>
        </p:nvSpPr>
        <p:spPr>
          <a:xfrm>
            <a:off x="246496" y="357187"/>
            <a:ext cx="23271046" cy="13001626"/>
          </a:xfrm>
          <a:prstGeom prst="rect">
            <a:avLst/>
          </a:prstGeom>
        </p:spPr>
        <p:txBody>
          <a:bodyPr/>
          <a:lstStyle>
            <a:lvl1pPr>
              <a:defRPr sz="9000">
                <a:latin typeface="Arial Narrow"/>
                <a:ea typeface="Arial Narrow"/>
                <a:cs typeface="Arial Narrow"/>
                <a:sym typeface="Arial Narrow"/>
              </a:defRPr>
            </a:lvl1pPr>
          </a:lstStyle>
          <a:p>
            <a:pPr/>
            <a:r>
              <a:t>11. Euthanasia</a:t>
            </a:r>
          </a:p>
        </p:txBody>
      </p:sp>
    </p:spTree>
  </p:cSld>
  <p:clrMapOvr>
    <a:masterClrMapping/>
  </p:clrMapOvr>
  <p:transition xmlns:p14="http://schemas.microsoft.com/office/powerpoint/2010/main" spd="med" advClick="1"/>
</p:sld>
</file>

<file path=ppt/slides/slide60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626" name="threefifths#8.jpg" descr="threefifths#8.jpg"/>
          <p:cNvPicPr>
            <a:picLocks noChangeAspect="1"/>
          </p:cNvPicPr>
          <p:nvPr/>
        </p:nvPicPr>
        <p:blipFill>
          <a:blip r:embed="rId2">
            <a:extLst/>
          </a:blip>
          <a:stretch>
            <a:fillRect/>
          </a:stretch>
        </p:blipFill>
        <p:spPr>
          <a:xfrm>
            <a:off x="3842680" y="2833359"/>
            <a:ext cx="16698640" cy="8049282"/>
          </a:xfrm>
          <a:prstGeom prst="rect">
            <a:avLst/>
          </a:prstGeom>
          <a:ln w="12700">
            <a:miter lim="400000"/>
          </a:ln>
        </p:spPr>
      </p:pic>
    </p:spTree>
  </p:cSld>
  <p:clrMapOvr>
    <a:masterClrMapping/>
  </p:clrMapOvr>
  <p:transition xmlns:p14="http://schemas.microsoft.com/office/powerpoint/2010/main" spd="med" advClick="1"/>
</p:sld>
</file>

<file path=ppt/slides/slide60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28" name="William E. Mayer: November 27, 1956 Speech:…"/>
          <p:cNvSpPr txBox="1"/>
          <p:nvPr>
            <p:ph type="title"/>
          </p:nvPr>
        </p:nvSpPr>
        <p:spPr>
          <a:xfrm>
            <a:off x="226032" y="357187"/>
            <a:ext cx="23931936" cy="13001626"/>
          </a:xfrm>
          <a:prstGeom prst="rect">
            <a:avLst/>
          </a:prstGeom>
        </p:spPr>
        <p:txBody>
          <a:bodyPr/>
          <a:lstStyle/>
          <a:p>
            <a:pPr defTabSz="328612">
              <a:defRPr b="1" sz="6960">
                <a:solidFill>
                  <a:srgbClr val="FFD479"/>
                </a:solidFill>
                <a:latin typeface="Arial Narrow"/>
                <a:ea typeface="Arial Narrow"/>
                <a:cs typeface="Arial Narrow"/>
                <a:sym typeface="Arial Narrow"/>
              </a:defRPr>
            </a:pPr>
            <a:r>
              <a:t>William E. Mayer:</a:t>
            </a:r>
            <a:br/>
            <a:r>
              <a:t>November 27, 1956 Speech: </a:t>
            </a:r>
          </a:p>
          <a:p>
            <a:pPr defTabSz="328612">
              <a:defRPr sz="6960">
                <a:solidFill>
                  <a:srgbClr val="FFD479"/>
                </a:solidFill>
                <a:latin typeface="Arial Narrow"/>
                <a:ea typeface="Arial Narrow"/>
                <a:cs typeface="Arial Narrow"/>
                <a:sym typeface="Arial Narrow"/>
              </a:defRPr>
            </a:pPr>
          </a:p>
          <a:p>
            <a:pPr defTabSz="328612">
              <a:defRPr sz="6960">
                <a:latin typeface="Arial Narrow"/>
                <a:ea typeface="Arial Narrow"/>
                <a:cs typeface="Arial Narrow"/>
                <a:sym typeface="Arial Narrow"/>
              </a:defRPr>
            </a:pPr>
            <a:r>
              <a:t>When you consider our traditional American attitudes toward Oriental captivity based, in large part, upon the realities of captivities under the Japanese, but partly on the basis of legends, you can see the state of mind of the average American soldier in a bunker on the front lines of Korea, face to face with the Chinese. He felt sure that if he did get captured he’d probably be degraded, spat upon, kicked around, maybe the back of his head removed, possibly tortured, very probably wouldn’t survive. </a:t>
            </a:r>
          </a:p>
          <a:p>
            <a:pPr defTabSz="328612">
              <a:defRPr sz="5280">
                <a:solidFill>
                  <a:srgbClr val="FFD479"/>
                </a:solidFill>
                <a:latin typeface="Arial Narrow"/>
                <a:ea typeface="Arial Narrow"/>
                <a:cs typeface="Arial Narrow"/>
                <a:sym typeface="Arial Narrow"/>
              </a:defRPr>
            </a:pPr>
          </a:p>
        </p:txBody>
      </p:sp>
    </p:spTree>
  </p:cSld>
  <p:clrMapOvr>
    <a:masterClrMapping/>
  </p:clrMapOvr>
  <p:transition xmlns:p14="http://schemas.microsoft.com/office/powerpoint/2010/main" spd="med" advClick="1"/>
</p:sld>
</file>

<file path=ppt/slides/slide60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30" name="William E. Mayer: November 27, 1956 Speech:…"/>
          <p:cNvSpPr txBox="1"/>
          <p:nvPr>
            <p:ph type="title"/>
          </p:nvPr>
        </p:nvSpPr>
        <p:spPr>
          <a:xfrm>
            <a:off x="93203" y="357187"/>
            <a:ext cx="24051742" cy="13288399"/>
          </a:xfrm>
          <a:prstGeom prst="rect">
            <a:avLst/>
          </a:prstGeom>
        </p:spPr>
        <p:txBody>
          <a:bodyPr/>
          <a:lstStyle/>
          <a:p>
            <a:pPr defTabSz="345043">
              <a:defRPr b="1" sz="7350">
                <a:solidFill>
                  <a:srgbClr val="FFD479"/>
                </a:solidFill>
                <a:latin typeface="Arial Narrow"/>
                <a:ea typeface="Arial Narrow"/>
                <a:cs typeface="Arial Narrow"/>
                <a:sym typeface="Arial Narrow"/>
              </a:defRPr>
            </a:pPr>
            <a:r>
              <a:t>William E. Mayer:</a:t>
            </a:r>
            <a:br/>
            <a:r>
              <a:t>November 27, 1956 Speech: </a:t>
            </a:r>
          </a:p>
          <a:p>
            <a:pPr defTabSz="345043">
              <a:defRPr sz="7350">
                <a:solidFill>
                  <a:srgbClr val="FFD479"/>
                </a:solidFill>
                <a:latin typeface="Arial Narrow"/>
                <a:ea typeface="Arial Narrow"/>
                <a:cs typeface="Arial Narrow"/>
                <a:sym typeface="Arial Narrow"/>
              </a:defRPr>
            </a:pPr>
          </a:p>
          <a:p>
            <a:pPr defTabSz="345043">
              <a:defRPr sz="3864">
                <a:latin typeface="Arial Narrow"/>
                <a:ea typeface="Arial Narrow"/>
                <a:cs typeface="Arial Narrow"/>
                <a:sym typeface="Arial Narrow"/>
              </a:defRPr>
            </a:pPr>
            <a:r>
              <a:rPr sz="7350"/>
              <a:t>Instead of this, to his tremendous surprise and even consternation, he was met upon capture, in the majority of instances, by an English speaking Chinese </a:t>
            </a:r>
            <a:r>
              <a:rPr sz="7350">
                <a:solidFill>
                  <a:srgbClr val="FFD479"/>
                </a:solidFill>
              </a:rPr>
              <a:t>who extended the hand of friendship </a:t>
            </a:r>
            <a:r>
              <a:rPr sz="7350"/>
              <a:t>and welcome and gave him a very strange little speech. It was quite formal, usually, and it went something like this: We welcome you, they would say, to the ranks of the people. We are happy to have the honor of having liberated you from the imperialist Wall Street warmongers.</a:t>
            </a:r>
            <a:r>
              <a:t> </a:t>
            </a:r>
          </a:p>
          <a:p>
            <a:pPr defTabSz="345043">
              <a:defRPr sz="3780">
                <a:solidFill>
                  <a:srgbClr val="FFD479"/>
                </a:solidFill>
                <a:latin typeface="Arial Narrow"/>
                <a:ea typeface="Arial Narrow"/>
                <a:cs typeface="Arial Narrow"/>
                <a:sym typeface="Arial Narrow"/>
              </a:defRPr>
            </a:pPr>
          </a:p>
          <a:p>
            <a:pPr defTabSz="345043">
              <a:defRPr sz="3780">
                <a:solidFill>
                  <a:srgbClr val="FFD479"/>
                </a:solidFill>
                <a:latin typeface="Arial Narrow"/>
                <a:ea typeface="Arial Narrow"/>
                <a:cs typeface="Arial Narrow"/>
                <a:sym typeface="Arial Narrow"/>
              </a:defRPr>
            </a:pPr>
          </a:p>
          <a:p>
            <a:pPr defTabSz="345043">
              <a:defRPr sz="3780">
                <a:solidFill>
                  <a:srgbClr val="FFD479"/>
                </a:solidFill>
                <a:latin typeface="Arial Narrow"/>
                <a:ea typeface="Arial Narrow"/>
                <a:cs typeface="Arial Narrow"/>
                <a:sym typeface="Arial Narrow"/>
              </a:defRPr>
            </a:pPr>
          </a:p>
        </p:txBody>
      </p:sp>
    </p:spTree>
  </p:cSld>
  <p:clrMapOvr>
    <a:masterClrMapping/>
  </p:clrMapOvr>
  <p:transition xmlns:p14="http://schemas.microsoft.com/office/powerpoint/2010/main" spd="med" advClick="1"/>
</p:sld>
</file>

<file path=ppt/slides/slide60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32" name="William E. Mayer: November 27, 1956 Speech:…"/>
          <p:cNvSpPr txBox="1"/>
          <p:nvPr>
            <p:ph type="title"/>
          </p:nvPr>
        </p:nvSpPr>
        <p:spPr>
          <a:xfrm>
            <a:off x="279703" y="357187"/>
            <a:ext cx="23824594" cy="13531640"/>
          </a:xfrm>
          <a:prstGeom prst="rect">
            <a:avLst/>
          </a:prstGeom>
        </p:spPr>
        <p:txBody>
          <a:bodyPr/>
          <a:lstStyle/>
          <a:p>
            <a:pPr defTabSz="328612">
              <a:defRPr b="1" sz="7000">
                <a:solidFill>
                  <a:srgbClr val="FFD479"/>
                </a:solidFill>
                <a:latin typeface="Arial Narrow"/>
                <a:ea typeface="Arial Narrow"/>
                <a:cs typeface="Arial Narrow"/>
                <a:sym typeface="Arial Narrow"/>
              </a:defRPr>
            </a:pPr>
            <a:r>
              <a:t>William E. Mayer:</a:t>
            </a:r>
            <a:br/>
            <a:r>
              <a:t>November 27, 1956 Speech: </a:t>
            </a:r>
          </a:p>
          <a:p>
            <a:pPr defTabSz="328612">
              <a:defRPr sz="7000">
                <a:solidFill>
                  <a:srgbClr val="FFD479"/>
                </a:solidFill>
                <a:latin typeface="Arial Narrow"/>
                <a:ea typeface="Arial Narrow"/>
                <a:cs typeface="Arial Narrow"/>
                <a:sym typeface="Arial Narrow"/>
              </a:defRPr>
            </a:pPr>
          </a:p>
          <a:p>
            <a:pPr defTabSz="328612">
              <a:defRPr sz="7000">
                <a:latin typeface="Arial Narrow"/>
                <a:ea typeface="Arial Narrow"/>
                <a:cs typeface="Arial Narrow"/>
                <a:sym typeface="Arial Narrow"/>
              </a:defRPr>
            </a:pPr>
            <a:r>
              <a:t>We’ve got nothing against you. We know you don’t want to be here anymore than we do. This isn’t our war or yours. We know you didn’t start it. </a:t>
            </a:r>
            <a:r>
              <a:rPr>
                <a:solidFill>
                  <a:srgbClr val="FFD479"/>
                </a:solidFill>
              </a:rPr>
              <a:t>We know you’re nothing but a helpless tool of these </a:t>
            </a:r>
            <a:r>
              <a:rPr u="sng">
                <a:solidFill>
                  <a:srgbClr val="FFD479"/>
                </a:solidFill>
              </a:rPr>
              <a:t>imperialist warmongers. </a:t>
            </a:r>
            <a:r>
              <a:t>We are not going to abuse you. We are not going to work you in slave camps or coal mines or road gangs. We are going to treat you the best we can. You won’t eat well here, but you’ll eat as well as we do, and the best we can possibly afford. We ask of you only one thing, and that’s your physical cooperation. </a:t>
            </a:r>
          </a:p>
          <a:p>
            <a:pPr defTabSz="328612">
              <a:defRPr sz="3600">
                <a:solidFill>
                  <a:srgbClr val="FFD479"/>
                </a:solidFill>
                <a:latin typeface="Arial Narrow"/>
                <a:ea typeface="Arial Narrow"/>
                <a:cs typeface="Arial Narrow"/>
                <a:sym typeface="Arial Narrow"/>
              </a:defRPr>
            </a:pPr>
          </a:p>
          <a:p>
            <a:pPr defTabSz="328612">
              <a:defRPr sz="3600">
                <a:solidFill>
                  <a:srgbClr val="FFD479"/>
                </a:solidFill>
                <a:latin typeface="Arial Narrow"/>
                <a:ea typeface="Arial Narrow"/>
                <a:cs typeface="Arial Narrow"/>
                <a:sym typeface="Arial Narrow"/>
              </a:defRPr>
            </a:pPr>
          </a:p>
          <a:p>
            <a:pPr defTabSz="328612">
              <a:defRPr sz="3600">
                <a:solidFill>
                  <a:srgbClr val="FFD479"/>
                </a:solidFill>
                <a:latin typeface="Arial Narrow"/>
                <a:ea typeface="Arial Narrow"/>
                <a:cs typeface="Arial Narrow"/>
                <a:sym typeface="Arial Narrow"/>
              </a:defRPr>
            </a:pPr>
          </a:p>
        </p:txBody>
      </p:sp>
    </p:spTree>
  </p:cSld>
  <p:clrMapOvr>
    <a:masterClrMapping/>
  </p:clrMapOvr>
  <p:transition xmlns:p14="http://schemas.microsoft.com/office/powerpoint/2010/main" spd="med" advClick="1"/>
</p:sld>
</file>

<file path=ppt/slides/slide60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34" name="We ask you to try to be neutral, to listen. To hear our side of the story of what’s going on in the world today. And that’s American fair play, isn’t it? Listen to both sides. Well, this is quite different from getting your fingernails pulled out, you’ve"/>
          <p:cNvSpPr txBox="1"/>
          <p:nvPr>
            <p:ph type="title"/>
          </p:nvPr>
        </p:nvSpPr>
        <p:spPr>
          <a:xfrm>
            <a:off x="260542" y="357187"/>
            <a:ext cx="23862916" cy="13114921"/>
          </a:xfrm>
          <a:prstGeom prst="rect">
            <a:avLst/>
          </a:prstGeom>
        </p:spPr>
        <p:txBody>
          <a:bodyPr/>
          <a:lstStyle/>
          <a:p>
            <a:pPr>
              <a:defRPr sz="9000">
                <a:latin typeface="Arial Narrow"/>
                <a:ea typeface="Arial Narrow"/>
                <a:cs typeface="Arial Narrow"/>
                <a:sym typeface="Arial Narrow"/>
              </a:defRPr>
            </a:pPr>
            <a:r>
              <a:t>We ask you to try to </a:t>
            </a:r>
            <a:r>
              <a:rPr u="sng">
                <a:solidFill>
                  <a:srgbClr val="FFD479"/>
                </a:solidFill>
              </a:rPr>
              <a:t>be neutral</a:t>
            </a:r>
            <a:r>
              <a:t>, to listen. To hear our side of the story of what’s going on in the world today. And that’s American fair play, isn’t it? Listen to both sides. Well, this is quite different from getting your fingernails pulled out, you’ve got to admit. And the average solider was relieved, he was surprised, he was suspicious, but he began at that point his indoctrination.</a:t>
            </a:r>
          </a:p>
        </p:txBody>
      </p:sp>
    </p:spTree>
  </p:cSld>
  <p:clrMapOvr>
    <a:masterClrMapping/>
  </p:clrMapOvr>
  <p:transition xmlns:p14="http://schemas.microsoft.com/office/powerpoint/2010/main" spd="med" advClick="1"/>
</p:sld>
</file>

<file path=ppt/slides/slide60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36" name="He began at that point to have a different outlook toward this captor-prisoner relationship than we have ever before seen."/>
          <p:cNvSpPr txBox="1"/>
          <p:nvPr>
            <p:ph type="title"/>
          </p:nvPr>
        </p:nvSpPr>
        <p:spPr>
          <a:xfrm>
            <a:off x="256914" y="357187"/>
            <a:ext cx="23642651" cy="13119200"/>
          </a:xfrm>
          <a:prstGeom prst="rect">
            <a:avLst/>
          </a:prstGeom>
        </p:spPr>
        <p:txBody>
          <a:bodyPr/>
          <a:lstStyle/>
          <a:p>
            <a:pPr>
              <a:defRPr sz="9000">
                <a:latin typeface="Arial Narrow"/>
                <a:ea typeface="Arial Narrow"/>
                <a:cs typeface="Arial Narrow"/>
                <a:sym typeface="Arial Narrow"/>
              </a:defRPr>
            </a:pPr>
            <a:r>
              <a:rPr>
                <a:solidFill>
                  <a:srgbClr val="FFD479"/>
                </a:solidFill>
              </a:rPr>
              <a:t>He began at that point to have a different outlook toward this captor-prisoner relationship</a:t>
            </a:r>
            <a:r>
              <a:t> than we have ever before seen. </a:t>
            </a:r>
          </a:p>
        </p:txBody>
      </p:sp>
    </p:spTree>
  </p:cSld>
  <p:clrMapOvr>
    <a:masterClrMapping/>
  </p:clrMapOvr>
  <p:transition xmlns:p14="http://schemas.microsoft.com/office/powerpoint/2010/main" spd="med" advClick="1"/>
</p:sld>
</file>

<file path=ppt/slides/slide60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38" name="8. Use informants, gossips, &amp; tattletales to report…"/>
          <p:cNvSpPr txBox="1"/>
          <p:nvPr>
            <p:ph type="title"/>
          </p:nvPr>
        </p:nvSpPr>
        <p:spPr>
          <a:xfrm>
            <a:off x="289749" y="357187"/>
            <a:ext cx="23437938" cy="13001626"/>
          </a:xfrm>
          <a:prstGeom prst="rect">
            <a:avLst/>
          </a:prstGeom>
        </p:spPr>
        <p:txBody>
          <a:bodyPr/>
          <a:lstStyle/>
          <a:p>
            <a:pPr algn="l">
              <a:defRPr sz="9000">
                <a:latin typeface="Arial Narrow"/>
                <a:ea typeface="Arial Narrow"/>
                <a:cs typeface="Arial Narrow"/>
                <a:sym typeface="Arial Narrow"/>
              </a:defRPr>
            </a:pPr>
            <a:r>
              <a:t> </a:t>
            </a:r>
            <a:r>
              <a:rPr>
                <a:solidFill>
                  <a:srgbClr val="FFD479"/>
                </a:solidFill>
              </a:rPr>
              <a:t> 8. Use informants, gossips, &amp; tattletales to report </a:t>
            </a:r>
            <a:endParaRPr>
              <a:solidFill>
                <a:srgbClr val="FFD479"/>
              </a:solidFill>
            </a:endParaRPr>
          </a:p>
          <a:p>
            <a:pPr algn="l">
              <a:defRPr sz="9000">
                <a:solidFill>
                  <a:srgbClr val="FFD479"/>
                </a:solidFill>
                <a:latin typeface="Arial Narrow"/>
                <a:ea typeface="Arial Narrow"/>
                <a:cs typeface="Arial Narrow"/>
                <a:sym typeface="Arial Narrow"/>
              </a:defRPr>
            </a:pPr>
            <a:r>
              <a:t>      on noncompliance of individuals and groups.</a:t>
            </a:r>
          </a:p>
          <a:p>
            <a:pPr algn="l">
              <a:defRPr sz="9000">
                <a:latin typeface="Arial Narrow"/>
                <a:ea typeface="Arial Narrow"/>
                <a:cs typeface="Arial Narrow"/>
                <a:sym typeface="Arial Narrow"/>
              </a:defRPr>
            </a:pPr>
            <a:r>
              <a:t> </a:t>
            </a:r>
          </a:p>
        </p:txBody>
      </p:sp>
    </p:spTree>
  </p:cSld>
  <p:clrMapOvr>
    <a:masterClrMapping/>
  </p:clrMapOvr>
  <p:transition xmlns:p14="http://schemas.microsoft.com/office/powerpoint/2010/main" spd="med" advClick="1"/>
</p:sld>
</file>

<file path=ppt/slides/slide60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40" name="Double-click to edit"/>
          <p:cNvSpPr txBox="1"/>
          <p:nvPr>
            <p:ph type="title"/>
          </p:nvPr>
        </p:nvSpPr>
        <p:spPr>
          <a:xfrm>
            <a:off x="297563" y="357187"/>
            <a:ext cx="23788874" cy="13098550"/>
          </a:xfrm>
          <a:prstGeom prst="rect">
            <a:avLst/>
          </a:prstGeom>
        </p:spPr>
        <p:txBody>
          <a:bodyPr/>
          <a:lstStyle/>
          <a:p>
            <a:pPr defTabSz="673655">
              <a:defRPr sz="9184"/>
            </a:pPr>
          </a:p>
          <a:p>
            <a:pPr defTabSz="673655">
              <a:defRPr sz="9184"/>
            </a:pPr>
          </a:p>
          <a:p>
            <a:pPr defTabSz="673655">
              <a:defRPr sz="9184"/>
            </a:pPr>
          </a:p>
          <a:p>
            <a:pPr defTabSz="673655">
              <a:defRPr sz="9184"/>
            </a:pPr>
          </a:p>
          <a:p>
            <a:pPr defTabSz="673655">
              <a:defRPr sz="9184"/>
            </a:pPr>
          </a:p>
          <a:p>
            <a:pPr defTabSz="673655">
              <a:defRPr sz="9184"/>
            </a:pPr>
          </a:p>
          <a:p>
            <a:pPr defTabSz="673655">
              <a:defRPr sz="9184"/>
            </a:pPr>
          </a:p>
          <a:p>
            <a:pPr defTabSz="673655">
              <a:defRPr sz="9184"/>
            </a:pPr>
          </a:p>
        </p:txBody>
      </p:sp>
      <p:pic>
        <p:nvPicPr>
          <p:cNvPr id="1641" name="Minneapolishatecrime.jpg" descr="Minneapolishatecrime.jpg"/>
          <p:cNvPicPr>
            <a:picLocks noChangeAspect="1"/>
          </p:cNvPicPr>
          <p:nvPr/>
        </p:nvPicPr>
        <p:blipFill>
          <a:blip r:embed="rId2">
            <a:extLst/>
          </a:blip>
          <a:stretch>
            <a:fillRect/>
          </a:stretch>
        </p:blipFill>
        <p:spPr>
          <a:xfrm>
            <a:off x="483076" y="2038975"/>
            <a:ext cx="23417848" cy="8167852"/>
          </a:xfrm>
          <a:prstGeom prst="rect">
            <a:avLst/>
          </a:prstGeom>
          <a:ln w="12700">
            <a:miter lim="400000"/>
          </a:ln>
        </p:spPr>
      </p:pic>
    </p:spTree>
  </p:cSld>
  <p:clrMapOvr>
    <a:masterClrMapping/>
  </p:clrMapOvr>
  <p:transition xmlns:p14="http://schemas.microsoft.com/office/powerpoint/2010/main" spd="med" advClick="1"/>
</p:sld>
</file>

<file path=ppt/slides/slide60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43" name="Double-click to edit"/>
          <p:cNvSpPr txBox="1"/>
          <p:nvPr>
            <p:ph type="title"/>
          </p:nvPr>
        </p:nvSpPr>
        <p:spPr>
          <a:xfrm>
            <a:off x="305655" y="357187"/>
            <a:ext cx="23772690" cy="13001626"/>
          </a:xfrm>
          <a:prstGeom prst="rect">
            <a:avLst/>
          </a:prstGeom>
        </p:spPr>
        <p:txBody>
          <a:bodyPr/>
          <a:lstStyle/>
          <a:p>
            <a:pPr/>
          </a:p>
          <a:p>
            <a:pPr/>
          </a:p>
          <a:p>
            <a:pPr/>
          </a:p>
          <a:p>
            <a:pPr/>
          </a:p>
          <a:p>
            <a:pPr/>
          </a:p>
          <a:p>
            <a:pPr/>
          </a:p>
        </p:txBody>
      </p:sp>
      <p:pic>
        <p:nvPicPr>
          <p:cNvPr id="1644" name="chinese#1.jpg" descr="chinese#1.jpg"/>
          <p:cNvPicPr>
            <a:picLocks noChangeAspect="1"/>
          </p:cNvPicPr>
          <p:nvPr/>
        </p:nvPicPr>
        <p:blipFill>
          <a:blip r:embed="rId2">
            <a:extLst/>
          </a:blip>
          <a:stretch>
            <a:fillRect/>
          </a:stretch>
        </p:blipFill>
        <p:spPr>
          <a:xfrm>
            <a:off x="3119365" y="2487612"/>
            <a:ext cx="18145270" cy="7856980"/>
          </a:xfrm>
          <a:prstGeom prst="rect">
            <a:avLst/>
          </a:prstGeom>
          <a:ln w="12700">
            <a:miter lim="400000"/>
          </a:ln>
        </p:spPr>
      </p:pic>
    </p:spTree>
  </p:cSld>
  <p:clrMapOvr>
    <a:masterClrMapping/>
  </p:clrMapOvr>
  <p:transition xmlns:p14="http://schemas.microsoft.com/office/powerpoint/2010/main" spd="med" advClick="1"/>
</p:sld>
</file>

<file path=ppt/slides/slide60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46" name="Double-click to edit"/>
          <p:cNvSpPr txBox="1"/>
          <p:nvPr>
            <p:ph type="title"/>
          </p:nvPr>
        </p:nvSpPr>
        <p:spPr>
          <a:xfrm>
            <a:off x="164083" y="357187"/>
            <a:ext cx="23843103" cy="13114363"/>
          </a:xfrm>
          <a:prstGeom prst="rect">
            <a:avLst/>
          </a:prstGeom>
        </p:spPr>
        <p:txBody>
          <a:bodyPr/>
          <a:lstStyle/>
          <a:p>
            <a:pPr/>
          </a:p>
          <a:p>
            <a:pPr/>
          </a:p>
          <a:p>
            <a:pPr/>
          </a:p>
          <a:p>
            <a:pPr/>
          </a:p>
          <a:p>
            <a:pPr/>
          </a:p>
        </p:txBody>
      </p:sp>
      <p:pic>
        <p:nvPicPr>
          <p:cNvPr id="1647" name="chinese#2.jpg" descr="chinese#2.jpg"/>
          <p:cNvPicPr>
            <a:picLocks noChangeAspect="1"/>
          </p:cNvPicPr>
          <p:nvPr/>
        </p:nvPicPr>
        <p:blipFill>
          <a:blip r:embed="rId2">
            <a:extLst/>
          </a:blip>
          <a:stretch>
            <a:fillRect/>
          </a:stretch>
        </p:blipFill>
        <p:spPr>
          <a:xfrm>
            <a:off x="1098351" y="4595626"/>
            <a:ext cx="22187101" cy="4637468"/>
          </a:xfrm>
          <a:prstGeom prst="rect">
            <a:avLst/>
          </a:prstGeom>
          <a:ln w="12700">
            <a:miter lim="400000"/>
          </a:ln>
        </p:spPr>
      </p:pic>
    </p:spTree>
  </p:cSld>
  <p:clrMapOvr>
    <a:masterClrMapping/>
  </p:clrMapOvr>
  <p:transition xmlns:p14="http://schemas.microsoft.com/office/powerpoint/2010/main" spd="med" advClick="1"/>
</p:sld>
</file>

<file path=ppt/slides/slide6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2" name="12. Capitalism &amp; Patriotism equals  Oppression &amp; Racism"/>
          <p:cNvSpPr txBox="1"/>
          <p:nvPr>
            <p:ph type="title"/>
          </p:nvPr>
        </p:nvSpPr>
        <p:spPr>
          <a:xfrm>
            <a:off x="259798" y="357187"/>
            <a:ext cx="23017758" cy="13001626"/>
          </a:xfrm>
          <a:prstGeom prst="rect">
            <a:avLst/>
          </a:prstGeom>
        </p:spPr>
        <p:txBody>
          <a:bodyPr/>
          <a:lstStyle/>
          <a:p>
            <a:pPr>
              <a:defRPr sz="9000">
                <a:latin typeface="Arial Narrow"/>
                <a:ea typeface="Arial Narrow"/>
                <a:cs typeface="Arial Narrow"/>
                <a:sym typeface="Arial Narrow"/>
              </a:defRPr>
            </a:pPr>
            <a:r>
              <a:t>12. Capitalism &amp; Patriotism equals </a:t>
            </a:r>
            <a:br/>
            <a:r>
              <a:t>Oppression &amp; Racism </a:t>
            </a:r>
          </a:p>
        </p:txBody>
      </p:sp>
    </p:spTree>
  </p:cSld>
  <p:clrMapOvr>
    <a:masterClrMapping/>
  </p:clrMapOvr>
  <p:transition xmlns:p14="http://schemas.microsoft.com/office/powerpoint/2010/main" spd="med" advClick="1"/>
</p:sld>
</file>

<file path=ppt/slides/slide6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49" name="Double-click to edit"/>
          <p:cNvSpPr txBox="1"/>
          <p:nvPr>
            <p:ph type="title"/>
          </p:nvPr>
        </p:nvSpPr>
        <p:spPr>
          <a:xfrm>
            <a:off x="225846" y="357187"/>
            <a:ext cx="23932308" cy="13147199"/>
          </a:xfrm>
          <a:prstGeom prst="rect">
            <a:avLst/>
          </a:prstGeom>
        </p:spPr>
        <p:txBody>
          <a:bodyPr/>
          <a:lstStyle/>
          <a:p>
            <a:pPr/>
          </a:p>
          <a:p>
            <a:pPr/>
          </a:p>
          <a:p>
            <a:pPr/>
          </a:p>
          <a:p>
            <a:pPr/>
          </a:p>
          <a:p>
            <a:pPr/>
          </a:p>
          <a:p>
            <a:pPr/>
          </a:p>
        </p:txBody>
      </p:sp>
      <p:pic>
        <p:nvPicPr>
          <p:cNvPr id="1650" name="chinese#3.jpg" descr="chinese#3.jpg"/>
          <p:cNvPicPr>
            <a:picLocks noChangeAspect="1"/>
          </p:cNvPicPr>
          <p:nvPr/>
        </p:nvPicPr>
        <p:blipFill>
          <a:blip r:embed="rId2">
            <a:extLst/>
          </a:blip>
          <a:stretch>
            <a:fillRect/>
          </a:stretch>
        </p:blipFill>
        <p:spPr>
          <a:xfrm>
            <a:off x="1022196" y="3632011"/>
            <a:ext cx="22339608" cy="6597550"/>
          </a:xfrm>
          <a:prstGeom prst="rect">
            <a:avLst/>
          </a:prstGeom>
          <a:ln w="12700">
            <a:miter lim="400000"/>
          </a:ln>
        </p:spPr>
      </p:pic>
    </p:spTree>
  </p:cSld>
  <p:clrMapOvr>
    <a:masterClrMapping/>
  </p:clrMapOvr>
  <p:transition xmlns:p14="http://schemas.microsoft.com/office/powerpoint/2010/main" spd="med" advClick="1"/>
</p:sld>
</file>

<file path=ppt/slides/slide6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52" name="Double-click to edit"/>
          <p:cNvSpPr txBox="1"/>
          <p:nvPr>
            <p:ph type="title"/>
          </p:nvPr>
        </p:nvSpPr>
        <p:spPr>
          <a:xfrm>
            <a:off x="39718" y="272262"/>
            <a:ext cx="23780689" cy="13171476"/>
          </a:xfrm>
          <a:prstGeom prst="rect">
            <a:avLst/>
          </a:prstGeom>
        </p:spPr>
        <p:txBody>
          <a:bodyPr/>
          <a:lstStyle/>
          <a:p>
            <a:pPr/>
          </a:p>
          <a:p>
            <a:pPr/>
          </a:p>
          <a:p>
            <a:pPr/>
          </a:p>
          <a:p>
            <a:pPr/>
          </a:p>
          <a:p>
            <a:pPr/>
          </a:p>
          <a:p>
            <a:pPr/>
          </a:p>
        </p:txBody>
      </p:sp>
      <p:pic>
        <p:nvPicPr>
          <p:cNvPr id="1653" name="chinese#4.jpg" descr="chinese#4.jpg"/>
          <p:cNvPicPr>
            <a:picLocks noChangeAspect="1"/>
          </p:cNvPicPr>
          <p:nvPr/>
        </p:nvPicPr>
        <p:blipFill>
          <a:blip r:embed="rId2">
            <a:extLst/>
          </a:blip>
          <a:stretch>
            <a:fillRect/>
          </a:stretch>
        </p:blipFill>
        <p:spPr>
          <a:xfrm>
            <a:off x="886221" y="4813300"/>
            <a:ext cx="22611462" cy="3464410"/>
          </a:xfrm>
          <a:prstGeom prst="rect">
            <a:avLst/>
          </a:prstGeom>
          <a:ln w="12700">
            <a:miter lim="400000"/>
          </a:ln>
        </p:spPr>
      </p:pic>
    </p:spTree>
  </p:cSld>
  <p:clrMapOvr>
    <a:masterClrMapping/>
  </p:clrMapOvr>
  <p:transition xmlns:p14="http://schemas.microsoft.com/office/powerpoint/2010/main" spd="med" advClick="1"/>
</p:sld>
</file>

<file path=ppt/slides/slide6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55" name="9. Use individuals in trusted institutions &amp; occupations…"/>
          <p:cNvSpPr txBox="1"/>
          <p:nvPr>
            <p:ph type="title"/>
          </p:nvPr>
        </p:nvSpPr>
        <p:spPr>
          <a:xfrm>
            <a:off x="195802" y="357187"/>
            <a:ext cx="23808085" cy="13114549"/>
          </a:xfrm>
          <a:prstGeom prst="rect">
            <a:avLst/>
          </a:prstGeom>
        </p:spPr>
        <p:txBody>
          <a:bodyPr/>
          <a:lstStyle/>
          <a:p>
            <a:pPr algn="l">
              <a:defRPr sz="9000">
                <a:solidFill>
                  <a:srgbClr val="FFD479"/>
                </a:solidFill>
                <a:latin typeface="Arial Narrow"/>
                <a:ea typeface="Arial Narrow"/>
                <a:cs typeface="Arial Narrow"/>
                <a:sym typeface="Arial Narrow"/>
              </a:defRPr>
            </a:pPr>
            <a:r>
              <a:t>  9. Use individuals in trusted institutions &amp; occupations</a:t>
            </a:r>
          </a:p>
          <a:p>
            <a:pPr algn="l">
              <a:defRPr sz="9000">
                <a:solidFill>
                  <a:srgbClr val="FFD479"/>
                </a:solidFill>
                <a:latin typeface="Arial Narrow"/>
                <a:ea typeface="Arial Narrow"/>
                <a:cs typeface="Arial Narrow"/>
                <a:sym typeface="Arial Narrow"/>
              </a:defRPr>
            </a:pPr>
            <a:r>
              <a:t>      to give credibility to the worldview &amp; values being</a:t>
            </a:r>
          </a:p>
          <a:p>
            <a:pPr algn="l">
              <a:defRPr sz="9000">
                <a:solidFill>
                  <a:srgbClr val="FFD479"/>
                </a:solidFill>
                <a:latin typeface="Arial Narrow"/>
                <a:ea typeface="Arial Narrow"/>
                <a:cs typeface="Arial Narrow"/>
                <a:sym typeface="Arial Narrow"/>
              </a:defRPr>
            </a:pPr>
            <a:r>
              <a:t>      inculcated into the brainwashing subjects. </a:t>
            </a:r>
          </a:p>
        </p:txBody>
      </p:sp>
    </p:spTree>
  </p:cSld>
  <p:clrMapOvr>
    <a:masterClrMapping/>
  </p:clrMapOvr>
  <p:transition xmlns:p14="http://schemas.microsoft.com/office/powerpoint/2010/main" spd="med" advClick="1"/>
</p:sld>
</file>

<file path=ppt/slides/slide6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57" name="Double-click to edit"/>
          <p:cNvSpPr txBox="1"/>
          <p:nvPr>
            <p:ph type="title"/>
          </p:nvPr>
        </p:nvSpPr>
        <p:spPr>
          <a:xfrm>
            <a:off x="280261" y="357187"/>
            <a:ext cx="23823478" cy="13001626"/>
          </a:xfrm>
          <a:prstGeom prst="rect">
            <a:avLst/>
          </a:prstGeom>
        </p:spPr>
        <p:txBody>
          <a:bodyPr/>
          <a:lstStyle/>
          <a:p>
            <a:pPr/>
          </a:p>
          <a:p>
            <a:pPr/>
          </a:p>
          <a:p>
            <a:pPr/>
          </a:p>
        </p:txBody>
      </p:sp>
      <p:pic>
        <p:nvPicPr>
          <p:cNvPr id="1658" name="physics#1.jpg" descr="physics#1.jpg"/>
          <p:cNvPicPr>
            <a:picLocks noChangeAspect="1"/>
          </p:cNvPicPr>
          <p:nvPr/>
        </p:nvPicPr>
        <p:blipFill>
          <a:blip r:embed="rId2">
            <a:extLst/>
          </a:blip>
          <a:stretch>
            <a:fillRect/>
          </a:stretch>
        </p:blipFill>
        <p:spPr>
          <a:xfrm>
            <a:off x="1637051" y="3741737"/>
            <a:ext cx="21109898" cy="5055446"/>
          </a:xfrm>
          <a:prstGeom prst="rect">
            <a:avLst/>
          </a:prstGeom>
          <a:ln w="12700">
            <a:miter lim="400000"/>
          </a:ln>
        </p:spPr>
      </p:pic>
    </p:spTree>
  </p:cSld>
  <p:clrMapOvr>
    <a:masterClrMapping/>
  </p:clrMapOvr>
  <p:transition xmlns:p14="http://schemas.microsoft.com/office/powerpoint/2010/main" spd="med" advClick="1"/>
</p:sld>
</file>

<file path=ppt/slides/slide6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60" name="Double-click to edit"/>
          <p:cNvSpPr txBox="1"/>
          <p:nvPr>
            <p:ph type="title"/>
          </p:nvPr>
        </p:nvSpPr>
        <p:spPr>
          <a:xfrm>
            <a:off x="197755" y="357187"/>
            <a:ext cx="23828407" cy="13001626"/>
          </a:xfrm>
          <a:prstGeom prst="rect">
            <a:avLst/>
          </a:prstGeom>
        </p:spPr>
        <p:txBody>
          <a:bodyPr/>
          <a:lstStyle/>
          <a:p>
            <a:pPr/>
          </a:p>
          <a:p>
            <a:pPr/>
          </a:p>
          <a:p>
            <a:pPr/>
          </a:p>
          <a:p>
            <a:pPr/>
          </a:p>
          <a:p>
            <a:pPr/>
          </a:p>
        </p:txBody>
      </p:sp>
      <p:pic>
        <p:nvPicPr>
          <p:cNvPr id="1661" name="Physics#2.jpg" descr="Physics#2.jpg"/>
          <p:cNvPicPr>
            <a:picLocks noChangeAspect="1"/>
          </p:cNvPicPr>
          <p:nvPr/>
        </p:nvPicPr>
        <p:blipFill>
          <a:blip r:embed="rId2">
            <a:extLst/>
          </a:blip>
          <a:stretch>
            <a:fillRect/>
          </a:stretch>
        </p:blipFill>
        <p:spPr>
          <a:xfrm>
            <a:off x="1201197" y="4755560"/>
            <a:ext cx="21981606" cy="4204880"/>
          </a:xfrm>
          <a:prstGeom prst="rect">
            <a:avLst/>
          </a:prstGeom>
          <a:ln w="12700">
            <a:miter lim="400000"/>
          </a:ln>
        </p:spPr>
      </p:pic>
    </p:spTree>
  </p:cSld>
  <p:clrMapOvr>
    <a:masterClrMapping/>
  </p:clrMapOvr>
  <p:transition xmlns:p14="http://schemas.microsoft.com/office/powerpoint/2010/main" spd="med" advClick="1"/>
</p:sld>
</file>

<file path=ppt/slides/slide6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63" name="Double-click to edit"/>
          <p:cNvSpPr txBox="1"/>
          <p:nvPr>
            <p:ph type="title"/>
          </p:nvPr>
        </p:nvSpPr>
        <p:spPr>
          <a:xfrm>
            <a:off x="282959" y="357187"/>
            <a:ext cx="23818082" cy="13001626"/>
          </a:xfrm>
          <a:prstGeom prst="rect">
            <a:avLst/>
          </a:prstGeom>
        </p:spPr>
        <p:txBody>
          <a:bodyPr/>
          <a:lstStyle/>
          <a:p>
            <a:pPr/>
          </a:p>
          <a:p>
            <a:pPr/>
          </a:p>
          <a:p>
            <a:pPr/>
          </a:p>
          <a:p>
            <a:pPr/>
          </a:p>
          <a:p>
            <a:pPr/>
          </a:p>
          <a:p>
            <a:pPr/>
          </a:p>
        </p:txBody>
      </p:sp>
      <p:pic>
        <p:nvPicPr>
          <p:cNvPr id="1664" name="physics#3.jpg" descr="physics#3.jpg"/>
          <p:cNvPicPr>
            <a:picLocks noChangeAspect="1"/>
          </p:cNvPicPr>
          <p:nvPr/>
        </p:nvPicPr>
        <p:blipFill>
          <a:blip r:embed="rId2">
            <a:extLst/>
          </a:blip>
          <a:stretch>
            <a:fillRect/>
          </a:stretch>
        </p:blipFill>
        <p:spPr>
          <a:xfrm>
            <a:off x="771663" y="4097022"/>
            <a:ext cx="22840674" cy="5915570"/>
          </a:xfrm>
          <a:prstGeom prst="rect">
            <a:avLst/>
          </a:prstGeom>
          <a:ln w="12700">
            <a:miter lim="400000"/>
          </a:ln>
        </p:spPr>
      </p:pic>
    </p:spTree>
  </p:cSld>
  <p:clrMapOvr>
    <a:masterClrMapping/>
  </p:clrMapOvr>
  <p:transition xmlns:p14="http://schemas.microsoft.com/office/powerpoint/2010/main" spd="med" advClick="1"/>
</p:sld>
</file>

<file path=ppt/slides/slide6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66" name="Double-click to edit"/>
          <p:cNvSpPr txBox="1"/>
          <p:nvPr>
            <p:ph type="title"/>
          </p:nvPr>
        </p:nvSpPr>
        <p:spPr>
          <a:xfrm>
            <a:off x="178686" y="357187"/>
            <a:ext cx="24026628" cy="12827217"/>
          </a:xfrm>
          <a:prstGeom prst="rect">
            <a:avLst/>
          </a:prstGeom>
        </p:spPr>
        <p:txBody>
          <a:bodyPr/>
          <a:lstStyle/>
          <a:p>
            <a:pPr/>
          </a:p>
          <a:p>
            <a:pPr/>
          </a:p>
          <a:p>
            <a:pPr/>
          </a:p>
          <a:p>
            <a:pPr/>
          </a:p>
          <a:p>
            <a:pPr/>
          </a:p>
        </p:txBody>
      </p:sp>
      <p:pic>
        <p:nvPicPr>
          <p:cNvPr id="1667" name="physics#5.jpg" descr="physics#5.jpg"/>
          <p:cNvPicPr>
            <a:picLocks noChangeAspect="1"/>
          </p:cNvPicPr>
          <p:nvPr/>
        </p:nvPicPr>
        <p:blipFill>
          <a:blip r:embed="rId2">
            <a:extLst/>
          </a:blip>
          <a:stretch>
            <a:fillRect/>
          </a:stretch>
        </p:blipFill>
        <p:spPr>
          <a:xfrm>
            <a:off x="840037" y="4087812"/>
            <a:ext cx="22703926" cy="4626710"/>
          </a:xfrm>
          <a:prstGeom prst="rect">
            <a:avLst/>
          </a:prstGeom>
          <a:ln w="12700">
            <a:miter lim="400000"/>
          </a:ln>
        </p:spPr>
      </p:pic>
    </p:spTree>
  </p:cSld>
  <p:clrMapOvr>
    <a:masterClrMapping/>
  </p:clrMapOvr>
  <p:transition xmlns:p14="http://schemas.microsoft.com/office/powerpoint/2010/main" spd="med" advClick="1"/>
</p:sld>
</file>

<file path=ppt/slides/slide6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69" name="Double-click to edit"/>
          <p:cNvSpPr txBox="1"/>
          <p:nvPr>
            <p:ph type="title"/>
          </p:nvPr>
        </p:nvSpPr>
        <p:spPr>
          <a:xfrm>
            <a:off x="333468" y="357187"/>
            <a:ext cx="23717064" cy="12851588"/>
          </a:xfrm>
          <a:prstGeom prst="rect">
            <a:avLst/>
          </a:prstGeom>
        </p:spPr>
        <p:txBody>
          <a:bodyPr/>
          <a:lstStyle/>
          <a:p>
            <a:pPr/>
          </a:p>
          <a:p>
            <a:pPr/>
          </a:p>
          <a:p>
            <a:pPr/>
          </a:p>
          <a:p>
            <a:pPr/>
          </a:p>
          <a:p>
            <a:pPr/>
          </a:p>
          <a:p>
            <a:pPr/>
          </a:p>
        </p:txBody>
      </p:sp>
      <p:pic>
        <p:nvPicPr>
          <p:cNvPr id="1670" name="physics#6.jpg" descr="physics#6.jpg"/>
          <p:cNvPicPr>
            <a:picLocks noChangeAspect="1"/>
          </p:cNvPicPr>
          <p:nvPr/>
        </p:nvPicPr>
        <p:blipFill>
          <a:blip r:embed="rId2">
            <a:extLst/>
          </a:blip>
          <a:stretch>
            <a:fillRect/>
          </a:stretch>
        </p:blipFill>
        <p:spPr>
          <a:xfrm>
            <a:off x="1162843" y="3760787"/>
            <a:ext cx="22058494" cy="5605843"/>
          </a:xfrm>
          <a:prstGeom prst="rect">
            <a:avLst/>
          </a:prstGeom>
          <a:ln w="12700">
            <a:miter lim="400000"/>
          </a:ln>
        </p:spPr>
      </p:pic>
    </p:spTree>
  </p:cSld>
  <p:clrMapOvr>
    <a:masterClrMapping/>
  </p:clrMapOvr>
  <p:transition xmlns:p14="http://schemas.microsoft.com/office/powerpoint/2010/main" spd="med" advClick="1"/>
</p:sld>
</file>

<file path=ppt/slides/slide6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72" name="Double-click to edit"/>
          <p:cNvSpPr txBox="1"/>
          <p:nvPr>
            <p:ph type="title"/>
          </p:nvPr>
        </p:nvSpPr>
        <p:spPr>
          <a:xfrm>
            <a:off x="221102" y="357187"/>
            <a:ext cx="23941796" cy="13001626"/>
          </a:xfrm>
          <a:prstGeom prst="rect">
            <a:avLst/>
          </a:prstGeom>
        </p:spPr>
        <p:txBody>
          <a:bodyPr/>
          <a:lstStyle/>
          <a:p>
            <a:pPr/>
          </a:p>
          <a:p>
            <a:pPr/>
          </a:p>
          <a:p>
            <a:pPr/>
          </a:p>
          <a:p>
            <a:pPr/>
          </a:p>
          <a:p>
            <a:pPr/>
          </a:p>
        </p:txBody>
      </p:sp>
      <p:pic>
        <p:nvPicPr>
          <p:cNvPr id="1673" name="physics#7.jpg" descr="physics#7.jpg"/>
          <p:cNvPicPr>
            <a:picLocks noChangeAspect="1"/>
          </p:cNvPicPr>
          <p:nvPr/>
        </p:nvPicPr>
        <p:blipFill>
          <a:blip r:embed="rId2">
            <a:extLst/>
          </a:blip>
          <a:stretch>
            <a:fillRect/>
          </a:stretch>
        </p:blipFill>
        <p:spPr>
          <a:xfrm>
            <a:off x="2259497" y="2085045"/>
            <a:ext cx="19865006" cy="9545910"/>
          </a:xfrm>
          <a:prstGeom prst="rect">
            <a:avLst/>
          </a:prstGeom>
          <a:ln w="12700">
            <a:miter lim="400000"/>
          </a:ln>
        </p:spPr>
      </p:pic>
    </p:spTree>
  </p:cSld>
  <p:clrMapOvr>
    <a:masterClrMapping/>
  </p:clrMapOvr>
  <p:transition xmlns:p14="http://schemas.microsoft.com/office/powerpoint/2010/main" spd="med" advClick="1"/>
</p:sld>
</file>

<file path=ppt/slides/slide6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75" name="Brainwashed America: Part 15"/>
          <p:cNvSpPr txBox="1"/>
          <p:nvPr>
            <p:ph type="title"/>
          </p:nvPr>
        </p:nvSpPr>
        <p:spPr>
          <a:xfrm>
            <a:off x="287331" y="357187"/>
            <a:ext cx="23809338" cy="13092318"/>
          </a:xfrm>
          <a:prstGeom prst="rect">
            <a:avLst/>
          </a:prstGeom>
        </p:spPr>
        <p:txBody>
          <a:bodyPr/>
          <a:lstStyle>
            <a:lvl1pPr>
              <a:defRPr b="1" sz="9500">
                <a:solidFill>
                  <a:srgbClr val="FFD479"/>
                </a:solidFill>
                <a:latin typeface="Arial Narrow"/>
                <a:ea typeface="Arial Narrow"/>
                <a:cs typeface="Arial Narrow"/>
                <a:sym typeface="Arial Narrow"/>
              </a:defRPr>
            </a:lvl1pPr>
          </a:lstStyle>
          <a:p>
            <a:pPr/>
            <a:r>
              <a:t>Brainwashed America: Part 15</a:t>
            </a:r>
          </a:p>
        </p:txBody>
      </p:sp>
    </p:spTree>
  </p:cSld>
  <p:clrMapOvr>
    <a:masterClrMapping/>
  </p:clrMapOvr>
  <p:transition xmlns:p14="http://schemas.microsoft.com/office/powerpoint/2010/main" spd="med" advClick="1"/>
</p:sld>
</file>

<file path=ppt/slides/slide6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4" name="13. One-World Spirituality"/>
          <p:cNvSpPr txBox="1"/>
          <p:nvPr>
            <p:ph type="title"/>
          </p:nvPr>
        </p:nvSpPr>
        <p:spPr>
          <a:xfrm>
            <a:off x="218777" y="357187"/>
            <a:ext cx="23569347" cy="13099108"/>
          </a:xfrm>
          <a:prstGeom prst="rect">
            <a:avLst/>
          </a:prstGeom>
        </p:spPr>
        <p:txBody>
          <a:bodyPr/>
          <a:lstStyle/>
          <a:p>
            <a:pPr>
              <a:defRPr sz="9000">
                <a:latin typeface="Arial Narrow"/>
                <a:ea typeface="Arial Narrow"/>
                <a:cs typeface="Arial Narrow"/>
                <a:sym typeface="Arial Narrow"/>
              </a:defRPr>
            </a:pPr>
            <a:r>
              <a:t>13. One-World Spirituality</a:t>
            </a:r>
          </a:p>
          <a:p>
            <a:pPr>
              <a:defRPr sz="9000">
                <a:latin typeface="Arial Narrow"/>
                <a:ea typeface="Arial Narrow"/>
                <a:cs typeface="Arial Narrow"/>
                <a:sym typeface="Arial Narrow"/>
              </a:defRPr>
            </a:pPr>
            <a:r>
              <a:t> </a:t>
            </a:r>
          </a:p>
        </p:txBody>
      </p:sp>
    </p:spTree>
  </p:cSld>
  <p:clrMapOvr>
    <a:masterClrMapping/>
  </p:clrMapOvr>
  <p:transition xmlns:p14="http://schemas.microsoft.com/office/powerpoint/2010/main" spd="med" advClick="1"/>
</p:sld>
</file>

<file path=ppt/slides/slide6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77" name="9. Use individuals in trusted institutions &amp; occupations…"/>
          <p:cNvSpPr txBox="1"/>
          <p:nvPr>
            <p:ph type="title"/>
          </p:nvPr>
        </p:nvSpPr>
        <p:spPr>
          <a:xfrm>
            <a:off x="195802" y="357187"/>
            <a:ext cx="23808085" cy="13114549"/>
          </a:xfrm>
          <a:prstGeom prst="rect">
            <a:avLst/>
          </a:prstGeom>
        </p:spPr>
        <p:txBody>
          <a:bodyPr/>
          <a:lstStyle/>
          <a:p>
            <a:pPr algn="l">
              <a:defRPr sz="9000">
                <a:solidFill>
                  <a:srgbClr val="FFD479"/>
                </a:solidFill>
                <a:latin typeface="Arial Narrow"/>
                <a:ea typeface="Arial Narrow"/>
                <a:cs typeface="Arial Narrow"/>
                <a:sym typeface="Arial Narrow"/>
              </a:defRPr>
            </a:pPr>
            <a:r>
              <a:t>  9. Use individuals in trusted institutions &amp; occupations</a:t>
            </a:r>
          </a:p>
          <a:p>
            <a:pPr algn="l">
              <a:defRPr sz="9000">
                <a:solidFill>
                  <a:srgbClr val="FFD479"/>
                </a:solidFill>
                <a:latin typeface="Arial Narrow"/>
                <a:ea typeface="Arial Narrow"/>
                <a:cs typeface="Arial Narrow"/>
                <a:sym typeface="Arial Narrow"/>
              </a:defRPr>
            </a:pPr>
            <a:r>
              <a:t>      to give credibility to the worldview &amp; values being</a:t>
            </a:r>
          </a:p>
          <a:p>
            <a:pPr algn="l">
              <a:defRPr sz="9000">
                <a:solidFill>
                  <a:srgbClr val="FFD479"/>
                </a:solidFill>
                <a:latin typeface="Arial Narrow"/>
                <a:ea typeface="Arial Narrow"/>
                <a:cs typeface="Arial Narrow"/>
                <a:sym typeface="Arial Narrow"/>
              </a:defRPr>
            </a:pPr>
            <a:r>
              <a:t>      inculcated into the brainwashing subjects. </a:t>
            </a:r>
          </a:p>
        </p:txBody>
      </p:sp>
    </p:spTree>
  </p:cSld>
  <p:clrMapOvr>
    <a:masterClrMapping/>
  </p:clrMapOvr>
  <p:transition xmlns:p14="http://schemas.microsoft.com/office/powerpoint/2010/main" spd="med" advClick="1"/>
</p:sld>
</file>

<file path=ppt/slides/slide6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79" name="Take note of this incredible testimony  before the Committee on Un-American Activities of the U.S. House of Representatives in July, 1953. Robert Kunzig, chief counsel for the committee, asked Manning Johnson, a former top member of the Communist Party, "/>
          <p:cNvSpPr txBox="1"/>
          <p:nvPr>
            <p:ph type="title"/>
          </p:nvPr>
        </p:nvSpPr>
        <p:spPr>
          <a:xfrm>
            <a:off x="197569" y="357187"/>
            <a:ext cx="23674884" cy="13296771"/>
          </a:xfrm>
          <a:prstGeom prst="rect">
            <a:avLst/>
          </a:prstGeom>
        </p:spPr>
        <p:txBody>
          <a:bodyPr/>
          <a:lstStyle/>
          <a:p>
            <a:pPr defTabSz="1219200">
              <a:defRPr sz="7400">
                <a:latin typeface="Calibri"/>
                <a:ea typeface="Calibri"/>
                <a:cs typeface="Calibri"/>
                <a:sym typeface="Calibri"/>
              </a:defRPr>
            </a:pPr>
            <a:br>
              <a:rPr sz="9000">
                <a:latin typeface="Arial Narrow"/>
                <a:ea typeface="Arial Narrow"/>
                <a:cs typeface="Arial Narrow"/>
                <a:sym typeface="Arial Narrow"/>
              </a:rPr>
            </a:br>
            <a:r>
              <a:rPr sz="9000">
                <a:latin typeface="Arial Narrow"/>
                <a:ea typeface="Arial Narrow"/>
                <a:cs typeface="Arial Narrow"/>
                <a:sym typeface="Arial Narrow"/>
              </a:rPr>
              <a:t>Take note of this incredible testimony </a:t>
            </a:r>
            <a:br>
              <a:rPr sz="9000">
                <a:latin typeface="Arial Narrow"/>
                <a:ea typeface="Arial Narrow"/>
                <a:cs typeface="Arial Narrow"/>
                <a:sym typeface="Arial Narrow"/>
              </a:rPr>
            </a:br>
            <a:r>
              <a:rPr sz="9000">
                <a:latin typeface="Arial Narrow"/>
                <a:ea typeface="Arial Narrow"/>
                <a:cs typeface="Arial Narrow"/>
                <a:sym typeface="Arial Narrow"/>
              </a:rPr>
              <a:t>before the Committee on Un-American Activities of the U.S. House of Representatives in July, 1953. Robert Kunzig, chief counsel for the committee, asked Manning Johnson, a former top member of the Communist Party, a series of questions:</a:t>
            </a:r>
            <a:endParaRPr sz="9000">
              <a:latin typeface="Arial Narrow"/>
              <a:ea typeface="Arial Narrow"/>
              <a:cs typeface="Arial Narrow"/>
              <a:sym typeface="Arial Narrow"/>
            </a:endParaRPr>
          </a:p>
          <a:p>
            <a:pPr defTabSz="1219200">
              <a:defRPr sz="7400">
                <a:solidFill>
                  <a:srgbClr val="000000"/>
                </a:solidFill>
                <a:latin typeface="Calibri"/>
                <a:ea typeface="Calibri"/>
                <a:cs typeface="Calibri"/>
                <a:sym typeface="Calibri"/>
              </a:defRPr>
            </a:pPr>
            <a:br>
              <a:rPr b="1">
                <a:solidFill>
                  <a:srgbClr val="FFD479"/>
                </a:solidFill>
              </a:rPr>
            </a:br>
          </a:p>
        </p:txBody>
      </p:sp>
    </p:spTree>
  </p:cSld>
  <p:clrMapOvr>
    <a:masterClrMapping/>
  </p:clrMapOvr>
  <p:transition xmlns:p14="http://schemas.microsoft.com/office/powerpoint/2010/main" spd="med" advClick="1"/>
</p:sld>
</file>

<file path=ppt/slides/slide6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81" name="KUNZIG: ...the name Harry Ward has appeared in so many of these various organizations and groups.…"/>
          <p:cNvSpPr txBox="1"/>
          <p:nvPr>
            <p:ph type="title"/>
          </p:nvPr>
        </p:nvSpPr>
        <p:spPr>
          <a:xfrm>
            <a:off x="334119" y="357187"/>
            <a:ext cx="23113474" cy="13195568"/>
          </a:xfrm>
          <a:prstGeom prst="rect">
            <a:avLst/>
          </a:prstGeom>
        </p:spPr>
        <p:txBody>
          <a:bodyPr/>
          <a:lstStyle/>
          <a:p>
            <a:pPr defTabSz="1219200">
              <a:defRPr sz="8400">
                <a:solidFill>
                  <a:srgbClr val="FFC000"/>
                </a:solidFill>
                <a:latin typeface="Arial Narrow"/>
                <a:ea typeface="Arial Narrow"/>
                <a:cs typeface="Arial Narrow"/>
                <a:sym typeface="Arial Narrow"/>
              </a:defRPr>
            </a:pPr>
            <a:br/>
            <a:br/>
            <a:r>
              <a:rPr b="1"/>
              <a:t>KUNZIG: </a:t>
            </a:r>
            <a:r>
              <a:rPr>
                <a:solidFill>
                  <a:srgbClr val="FFFFFF"/>
                </a:solidFill>
              </a:rPr>
              <a:t>...the name Harry Ward has appeared in so many of these various organizations and groups. </a:t>
            </a:r>
            <a:endParaRPr>
              <a:solidFill>
                <a:srgbClr val="FFFFFF"/>
              </a:solidFill>
            </a:endParaRPr>
          </a:p>
          <a:p>
            <a:pPr defTabSz="1219200">
              <a:defRPr sz="8400">
                <a:solidFill>
                  <a:srgbClr val="FFC000"/>
                </a:solidFill>
                <a:latin typeface="Arial Narrow"/>
                <a:ea typeface="Arial Narrow"/>
                <a:cs typeface="Arial Narrow"/>
                <a:sym typeface="Arial Narrow"/>
              </a:defRPr>
            </a:pPr>
            <a:r>
              <a:rPr>
                <a:solidFill>
                  <a:srgbClr val="FFFFFF"/>
                </a:solidFill>
              </a:rPr>
              <a:t>It seems as if there is almost an interlacing tie-up... </a:t>
            </a:r>
            <a:endParaRPr>
              <a:solidFill>
                <a:srgbClr val="FFFFFF"/>
              </a:solidFill>
            </a:endParaRPr>
          </a:p>
          <a:p>
            <a:pPr defTabSz="1219200">
              <a:defRPr sz="8400">
                <a:solidFill>
                  <a:srgbClr val="FFC000"/>
                </a:solidFill>
                <a:latin typeface="Arial Narrow"/>
                <a:ea typeface="Arial Narrow"/>
                <a:cs typeface="Arial Narrow"/>
                <a:sym typeface="Arial Narrow"/>
              </a:defRPr>
            </a:pPr>
            <a:r>
              <a:rPr>
                <a:solidFill>
                  <a:srgbClr val="FFFFFF"/>
                </a:solidFill>
              </a:rPr>
              <a:t>through various sects and denominations. </a:t>
            </a:r>
            <a:endParaRPr>
              <a:solidFill>
                <a:srgbClr val="FFFFFF"/>
              </a:solidFill>
            </a:endParaRPr>
          </a:p>
          <a:p>
            <a:pPr defTabSz="1219200">
              <a:defRPr sz="8400">
                <a:solidFill>
                  <a:srgbClr val="FFC000"/>
                </a:solidFill>
                <a:latin typeface="Arial Narrow"/>
                <a:ea typeface="Arial Narrow"/>
                <a:cs typeface="Arial Narrow"/>
                <a:sym typeface="Arial Narrow"/>
              </a:defRPr>
            </a:pPr>
            <a:r>
              <a:rPr>
                <a:solidFill>
                  <a:srgbClr val="FFFFFF"/>
                </a:solidFill>
              </a:rPr>
              <a:t>Have you any comment to make on this situation?</a:t>
            </a:r>
            <a:endParaRPr>
              <a:solidFill>
                <a:srgbClr val="FFFFFF"/>
              </a:solidFill>
            </a:endParaRPr>
          </a:p>
          <a:p>
            <a:pPr defTabSz="1219200">
              <a:defRPr sz="8400">
                <a:solidFill>
                  <a:srgbClr val="FFC000"/>
                </a:solidFill>
                <a:latin typeface="Arial Narrow"/>
                <a:ea typeface="Arial Narrow"/>
                <a:cs typeface="Arial Narrow"/>
                <a:sym typeface="Arial Narrow"/>
              </a:defRPr>
            </a:pPr>
            <a:endParaRPr>
              <a:solidFill>
                <a:srgbClr val="FFFFFF"/>
              </a:solidFill>
            </a:endParaRPr>
          </a:p>
        </p:txBody>
      </p:sp>
    </p:spTree>
  </p:cSld>
  <p:clrMapOvr>
    <a:masterClrMapping/>
  </p:clrMapOvr>
  <p:transition xmlns:p14="http://schemas.microsoft.com/office/powerpoint/2010/main" spd="med" advClick="1"/>
</p:sld>
</file>

<file path=ppt/slides/slide6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83" name="JOHNSON: Yes, I have. Dr. Harry F. Ward,…"/>
          <p:cNvSpPr txBox="1"/>
          <p:nvPr>
            <p:ph type="title"/>
          </p:nvPr>
        </p:nvSpPr>
        <p:spPr>
          <a:xfrm>
            <a:off x="241566" y="357187"/>
            <a:ext cx="23631607" cy="13001626"/>
          </a:xfrm>
          <a:prstGeom prst="rect">
            <a:avLst/>
          </a:prstGeom>
        </p:spPr>
        <p:txBody>
          <a:bodyPr/>
          <a:lstStyle/>
          <a:p>
            <a:pPr defTabSz="1219200">
              <a:defRPr b="1" sz="8400">
                <a:solidFill>
                  <a:srgbClr val="FFC000"/>
                </a:solidFill>
                <a:latin typeface="Arial Narrow"/>
                <a:ea typeface="Arial Narrow"/>
                <a:cs typeface="Arial Narrow"/>
                <a:sym typeface="Arial Narrow"/>
              </a:defRPr>
            </a:pPr>
            <a:r>
              <a:t>JOHNSON: </a:t>
            </a:r>
            <a:r>
              <a:rPr b="0">
                <a:solidFill>
                  <a:srgbClr val="FFFFFF"/>
                </a:solidFill>
              </a:rPr>
              <a:t>Yes, I have. Dr. Harry F. Ward, </a:t>
            </a:r>
            <a:endParaRPr b="0">
              <a:solidFill>
                <a:srgbClr val="FFFFFF"/>
              </a:solidFill>
            </a:endParaRPr>
          </a:p>
          <a:p>
            <a:pPr defTabSz="1219200">
              <a:defRPr b="1" sz="8400">
                <a:solidFill>
                  <a:srgbClr val="FFC000"/>
                </a:solidFill>
                <a:latin typeface="Arial Narrow"/>
                <a:ea typeface="Arial Narrow"/>
                <a:cs typeface="Arial Narrow"/>
                <a:sym typeface="Arial Narrow"/>
              </a:defRPr>
            </a:pPr>
            <a:r>
              <a:rPr b="0">
                <a:solidFill>
                  <a:srgbClr val="FFFFFF"/>
                </a:solidFill>
              </a:rPr>
              <a:t>for many years, has been the chief architect </a:t>
            </a:r>
            <a:endParaRPr b="0">
              <a:solidFill>
                <a:srgbClr val="FFFFFF"/>
              </a:solidFill>
            </a:endParaRPr>
          </a:p>
          <a:p>
            <a:pPr defTabSz="1219200">
              <a:defRPr b="1" sz="8400">
                <a:solidFill>
                  <a:srgbClr val="FFC000"/>
                </a:solidFill>
                <a:latin typeface="Arial Narrow"/>
                <a:ea typeface="Arial Narrow"/>
                <a:cs typeface="Arial Narrow"/>
                <a:sym typeface="Arial Narrow"/>
              </a:defRPr>
            </a:pPr>
            <a:r>
              <a:rPr b="0">
                <a:solidFill>
                  <a:srgbClr val="FFFFFF"/>
                </a:solidFill>
              </a:rPr>
              <a:t>for Communist infiltration and subversion </a:t>
            </a:r>
            <a:endParaRPr b="0">
              <a:solidFill>
                <a:srgbClr val="FFFFFF"/>
              </a:solidFill>
            </a:endParaRPr>
          </a:p>
          <a:p>
            <a:pPr defTabSz="1219200">
              <a:defRPr b="1" sz="8400">
                <a:solidFill>
                  <a:srgbClr val="FFC000"/>
                </a:solidFill>
                <a:latin typeface="Arial Narrow"/>
                <a:ea typeface="Arial Narrow"/>
                <a:cs typeface="Arial Narrow"/>
                <a:sym typeface="Arial Narrow"/>
              </a:defRPr>
            </a:pPr>
            <a:r>
              <a:rPr b="0">
                <a:solidFill>
                  <a:srgbClr val="FFFFFF"/>
                </a:solidFill>
              </a:rPr>
              <a:t>in the religious field.</a:t>
            </a:r>
          </a:p>
        </p:txBody>
      </p:sp>
    </p:spTree>
  </p:cSld>
  <p:clrMapOvr>
    <a:masterClrMapping/>
  </p:clrMapOvr>
  <p:transition xmlns:p14="http://schemas.microsoft.com/office/powerpoint/2010/main" spd="med" advClick="1"/>
</p:sld>
</file>

<file path=ppt/slides/slide6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85" name="KUNZIG: ...could you give us a summary of the…"/>
          <p:cNvSpPr txBox="1"/>
          <p:nvPr>
            <p:ph type="title"/>
          </p:nvPr>
        </p:nvSpPr>
        <p:spPr>
          <a:xfrm>
            <a:off x="208359" y="357187"/>
            <a:ext cx="23365651" cy="13104503"/>
          </a:xfrm>
          <a:prstGeom prst="rect">
            <a:avLst/>
          </a:prstGeom>
        </p:spPr>
        <p:txBody>
          <a:bodyPr/>
          <a:lstStyle/>
          <a:p>
            <a:pPr defTabSz="1219200">
              <a:defRPr b="1" sz="8400">
                <a:solidFill>
                  <a:srgbClr val="FFC000"/>
                </a:solidFill>
                <a:latin typeface="Arial Narrow"/>
                <a:ea typeface="Arial Narrow"/>
                <a:cs typeface="Arial Narrow"/>
                <a:sym typeface="Arial Narrow"/>
              </a:defRPr>
            </a:pPr>
            <a:r>
              <a:t>KUNZIG: </a:t>
            </a:r>
            <a:r>
              <a:rPr b="0">
                <a:solidFill>
                  <a:srgbClr val="FFFFFF"/>
                </a:solidFill>
              </a:rPr>
              <a:t>...could you give us a summary of the </a:t>
            </a:r>
            <a:endParaRPr b="0">
              <a:solidFill>
                <a:srgbClr val="FFFFFF"/>
              </a:solidFill>
            </a:endParaRPr>
          </a:p>
          <a:p>
            <a:pPr defTabSz="1219200">
              <a:defRPr b="1" sz="8400">
                <a:solidFill>
                  <a:srgbClr val="FFC000"/>
                </a:solidFill>
                <a:latin typeface="Arial Narrow"/>
                <a:ea typeface="Arial Narrow"/>
                <a:cs typeface="Arial Narrow"/>
                <a:sym typeface="Arial Narrow"/>
              </a:defRPr>
            </a:pPr>
            <a:r>
              <a:rPr b="0">
                <a:solidFill>
                  <a:srgbClr val="FFFFFF"/>
                </a:solidFill>
              </a:rPr>
              <a:t>overall manner in which the Communists have attempted </a:t>
            </a:r>
            <a:endParaRPr b="0">
              <a:solidFill>
                <a:srgbClr val="FFFFFF"/>
              </a:solidFill>
            </a:endParaRPr>
          </a:p>
          <a:p>
            <a:pPr defTabSz="1219200">
              <a:defRPr b="1" sz="8400">
                <a:solidFill>
                  <a:srgbClr val="FFC000"/>
                </a:solidFill>
                <a:latin typeface="Arial Narrow"/>
                <a:ea typeface="Arial Narrow"/>
                <a:cs typeface="Arial Narrow"/>
                <a:sym typeface="Arial Narrow"/>
              </a:defRPr>
            </a:pPr>
            <a:r>
              <a:rPr b="0">
                <a:solidFill>
                  <a:srgbClr val="FFFFFF"/>
                </a:solidFill>
              </a:rPr>
              <a:t>to infiltrate and poison the religious organizations </a:t>
            </a:r>
            <a:endParaRPr b="0">
              <a:solidFill>
                <a:srgbClr val="FFFFFF"/>
              </a:solidFill>
            </a:endParaRPr>
          </a:p>
          <a:p>
            <a:pPr defTabSz="1219200">
              <a:defRPr b="1" sz="8400">
                <a:solidFill>
                  <a:srgbClr val="FFC000"/>
                </a:solidFill>
                <a:latin typeface="Arial Narrow"/>
                <a:ea typeface="Arial Narrow"/>
                <a:cs typeface="Arial Narrow"/>
                <a:sym typeface="Arial Narrow"/>
              </a:defRPr>
            </a:pPr>
            <a:r>
              <a:rPr b="0">
                <a:solidFill>
                  <a:srgbClr val="FFFFFF"/>
                </a:solidFill>
              </a:rPr>
              <a:t>of America wherever possible?</a:t>
            </a:r>
          </a:p>
        </p:txBody>
      </p:sp>
    </p:spTree>
  </p:cSld>
  <p:clrMapOvr>
    <a:masterClrMapping/>
  </p:clrMapOvr>
  <p:transition xmlns:p14="http://schemas.microsoft.com/office/powerpoint/2010/main" spd="med" advClick="1"/>
</p:sld>
</file>

<file path=ppt/slides/slide6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87" name="JOHNSON: Once the tactic of infiltrating religious organizations…"/>
          <p:cNvSpPr txBox="1"/>
          <p:nvPr>
            <p:ph type="title"/>
          </p:nvPr>
        </p:nvSpPr>
        <p:spPr>
          <a:xfrm>
            <a:off x="259705" y="357187"/>
            <a:ext cx="23593413" cy="13001626"/>
          </a:xfrm>
          <a:prstGeom prst="rect">
            <a:avLst/>
          </a:prstGeom>
        </p:spPr>
        <p:txBody>
          <a:bodyPr/>
          <a:lstStyle/>
          <a:p>
            <a:pPr defTabSz="1219200">
              <a:defRPr b="1" sz="7400">
                <a:solidFill>
                  <a:srgbClr val="FFC000"/>
                </a:solidFill>
                <a:latin typeface="Arial Narrow"/>
                <a:ea typeface="Arial Narrow"/>
                <a:cs typeface="Arial Narrow"/>
                <a:sym typeface="Arial Narrow"/>
              </a:defRPr>
            </a:pPr>
            <a:br/>
            <a:br/>
            <a:r>
              <a:t>JOHNSON: </a:t>
            </a:r>
            <a:r>
              <a:rPr b="0">
                <a:solidFill>
                  <a:srgbClr val="FFFFFF"/>
                </a:solidFill>
              </a:rPr>
              <a:t>Once the tactic of infiltrating religious organizations </a:t>
            </a:r>
            <a:endParaRPr b="0">
              <a:solidFill>
                <a:srgbClr val="FFFFFF"/>
              </a:solidFill>
            </a:endParaRPr>
          </a:p>
          <a:p>
            <a:pPr defTabSz="1219200">
              <a:defRPr b="1" sz="7400">
                <a:solidFill>
                  <a:srgbClr val="FFC000"/>
                </a:solidFill>
                <a:latin typeface="Arial Narrow"/>
                <a:ea typeface="Arial Narrow"/>
                <a:cs typeface="Arial Narrow"/>
                <a:sym typeface="Arial Narrow"/>
              </a:defRPr>
            </a:pPr>
            <a:r>
              <a:rPr b="0">
                <a:solidFill>
                  <a:srgbClr val="FFFFFF"/>
                </a:solidFill>
              </a:rPr>
              <a:t>was set by the Kremlin, the actual mechanics of implementing </a:t>
            </a:r>
            <a:endParaRPr b="0">
              <a:solidFill>
                <a:srgbClr val="FFFFFF"/>
              </a:solidFill>
            </a:endParaRPr>
          </a:p>
          <a:p>
            <a:pPr defTabSz="1219200">
              <a:defRPr b="1" sz="7400">
                <a:solidFill>
                  <a:srgbClr val="FFC000"/>
                </a:solidFill>
                <a:latin typeface="Arial Narrow"/>
                <a:ea typeface="Arial Narrow"/>
                <a:cs typeface="Arial Narrow"/>
                <a:sym typeface="Arial Narrow"/>
              </a:defRPr>
            </a:pPr>
            <a:r>
              <a:rPr b="0">
                <a:solidFill>
                  <a:srgbClr val="FFFFFF"/>
                </a:solidFill>
              </a:rPr>
              <a:t>the “new line” was a question of following the... church movement </a:t>
            </a:r>
            <a:endParaRPr b="0">
              <a:solidFill>
                <a:srgbClr val="FFFFFF"/>
              </a:solidFill>
            </a:endParaRPr>
          </a:p>
          <a:p>
            <a:pPr defTabSz="1219200">
              <a:defRPr b="1" sz="7400">
                <a:solidFill>
                  <a:srgbClr val="FFC000"/>
                </a:solidFill>
                <a:latin typeface="Arial Narrow"/>
                <a:ea typeface="Arial Narrow"/>
                <a:cs typeface="Arial Narrow"/>
                <a:sym typeface="Arial Narrow"/>
              </a:defRPr>
            </a:pPr>
            <a:r>
              <a:rPr b="0">
                <a:solidFill>
                  <a:srgbClr val="FFFFFF"/>
                </a:solidFill>
              </a:rPr>
              <a:t>in Russia, where the </a:t>
            </a:r>
            <a:r>
              <a:rPr b="0">
                <a:solidFill>
                  <a:srgbClr val="FFD479"/>
                </a:solidFill>
              </a:rPr>
              <a:t>Communists discovered that the destruction </a:t>
            </a:r>
            <a:endParaRPr b="0">
              <a:solidFill>
                <a:srgbClr val="FFD479"/>
              </a:solidFill>
            </a:endParaRPr>
          </a:p>
          <a:p>
            <a:pPr defTabSz="1219200">
              <a:defRPr b="1" sz="7400">
                <a:solidFill>
                  <a:srgbClr val="FFC000"/>
                </a:solidFill>
                <a:latin typeface="Arial Narrow"/>
                <a:ea typeface="Arial Narrow"/>
                <a:cs typeface="Arial Narrow"/>
                <a:sym typeface="Arial Narrow"/>
              </a:defRPr>
            </a:pPr>
            <a:r>
              <a:rPr b="0">
                <a:solidFill>
                  <a:srgbClr val="FFD479"/>
                </a:solidFill>
              </a:rPr>
              <a:t>of religion could proceed much faster through infiltration of the church by Communist agents</a:t>
            </a:r>
            <a:r>
              <a:rPr b="0">
                <a:solidFill>
                  <a:srgbClr val="FFFFFF"/>
                </a:solidFill>
              </a:rPr>
              <a:t> operating within the church itself…</a:t>
            </a:r>
            <a:endParaRPr b="0">
              <a:solidFill>
                <a:srgbClr val="FFFFFF"/>
              </a:solidFill>
            </a:endParaRPr>
          </a:p>
          <a:p>
            <a:pPr defTabSz="1219200">
              <a:defRPr b="1" sz="7400">
                <a:solidFill>
                  <a:srgbClr val="FFC000"/>
                </a:solidFill>
                <a:latin typeface="Arial Narrow"/>
                <a:ea typeface="Arial Narrow"/>
                <a:cs typeface="Arial Narrow"/>
                <a:sym typeface="Arial Narrow"/>
              </a:defRPr>
            </a:pPr>
            <a:br>
              <a:rPr b="0">
                <a:solidFill>
                  <a:srgbClr val="FFFFFF"/>
                </a:solidFill>
              </a:rPr>
            </a:br>
          </a:p>
        </p:txBody>
      </p:sp>
    </p:spTree>
  </p:cSld>
  <p:clrMapOvr>
    <a:masterClrMapping/>
  </p:clrMapOvr>
  <p:transition xmlns:p14="http://schemas.microsoft.com/office/powerpoint/2010/main" spd="med" advClick="1"/>
</p:sld>
</file>

<file path=ppt/slides/slide6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89" name="JOHNSON: The infiltration tactic in this country  would have to adapt itself to American conditions....…"/>
          <p:cNvSpPr txBox="1"/>
          <p:nvPr>
            <p:ph type="title"/>
          </p:nvPr>
        </p:nvSpPr>
        <p:spPr>
          <a:xfrm>
            <a:off x="386953" y="357187"/>
            <a:ext cx="23610094" cy="13103201"/>
          </a:xfrm>
          <a:prstGeom prst="rect">
            <a:avLst/>
          </a:prstGeom>
        </p:spPr>
        <p:txBody>
          <a:bodyPr/>
          <a:lstStyle/>
          <a:p>
            <a:pPr defTabSz="1219200">
              <a:defRPr sz="8400">
                <a:latin typeface="Arial Narrow"/>
                <a:ea typeface="Arial Narrow"/>
                <a:cs typeface="Arial Narrow"/>
                <a:sym typeface="Arial Narrow"/>
              </a:defRPr>
            </a:pPr>
            <a:br/>
            <a:r>
              <a:rPr b="1" sz="8200">
                <a:solidFill>
                  <a:srgbClr val="FFC000"/>
                </a:solidFill>
              </a:rPr>
              <a:t>JOHNSON: </a:t>
            </a:r>
            <a:r>
              <a:rPr sz="8200"/>
              <a:t>The infiltration tactic in this country </a:t>
            </a:r>
            <a:br>
              <a:rPr sz="8200"/>
            </a:br>
            <a:r>
              <a:rPr sz="8200"/>
              <a:t>would have to adapt itself to American conditions.... </a:t>
            </a:r>
            <a:endParaRPr sz="8200"/>
          </a:p>
          <a:p>
            <a:pPr defTabSz="1219200">
              <a:defRPr sz="8400">
                <a:latin typeface="Arial Narrow"/>
                <a:ea typeface="Arial Narrow"/>
                <a:cs typeface="Arial Narrow"/>
                <a:sym typeface="Arial Narrow"/>
              </a:defRPr>
            </a:pPr>
            <a:r>
              <a:rPr sz="8200"/>
              <a:t>In the earliest stages it was determined that with only </a:t>
            </a:r>
            <a:endParaRPr sz="8200"/>
          </a:p>
          <a:p>
            <a:pPr defTabSz="1219200">
              <a:defRPr sz="8400">
                <a:latin typeface="Arial Narrow"/>
                <a:ea typeface="Arial Narrow"/>
                <a:cs typeface="Arial Narrow"/>
                <a:sym typeface="Arial Narrow"/>
              </a:defRPr>
            </a:pPr>
            <a:r>
              <a:rPr sz="8200"/>
              <a:t>small forces available it would be necessary to concentrate Communist agents in the seminaries and divinity schools. </a:t>
            </a:r>
            <a:endParaRPr sz="8200"/>
          </a:p>
        </p:txBody>
      </p:sp>
    </p:spTree>
  </p:cSld>
  <p:clrMapOvr>
    <a:masterClrMapping/>
  </p:clrMapOvr>
  <p:transition xmlns:p14="http://schemas.microsoft.com/office/powerpoint/2010/main" spd="med" advClick="1"/>
</p:sld>
</file>

<file path=ppt/slides/slide6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91" name="JOHNSON: The practical conclusion drawn by the…"/>
          <p:cNvSpPr txBox="1"/>
          <p:nvPr>
            <p:ph type="title"/>
          </p:nvPr>
        </p:nvSpPr>
        <p:spPr>
          <a:xfrm>
            <a:off x="278122" y="357187"/>
            <a:ext cx="23555779" cy="13001626"/>
          </a:xfrm>
          <a:prstGeom prst="rect">
            <a:avLst/>
          </a:prstGeom>
        </p:spPr>
        <p:txBody>
          <a:bodyPr/>
          <a:lstStyle/>
          <a:p>
            <a:pPr defTabSz="1219200">
              <a:defRPr b="1" sz="8200">
                <a:solidFill>
                  <a:srgbClr val="FFC000"/>
                </a:solidFill>
                <a:latin typeface="Arial Narrow"/>
                <a:ea typeface="Arial Narrow"/>
                <a:cs typeface="Arial Narrow"/>
                <a:sym typeface="Arial Narrow"/>
              </a:defRPr>
            </a:pPr>
            <a:r>
              <a:t>JOHNSON: </a:t>
            </a:r>
            <a:r>
              <a:rPr b="0">
                <a:solidFill>
                  <a:srgbClr val="FFFFFF"/>
                </a:solidFill>
              </a:rPr>
              <a:t>The practical conclusion drawn by the </a:t>
            </a:r>
            <a:endParaRPr b="0">
              <a:solidFill>
                <a:srgbClr val="FFFFFF"/>
              </a:solidFill>
            </a:endParaRPr>
          </a:p>
          <a:p>
            <a:pPr defTabSz="1219200">
              <a:defRPr b="1" sz="8200">
                <a:solidFill>
                  <a:srgbClr val="FFC000"/>
                </a:solidFill>
                <a:latin typeface="Arial Narrow"/>
                <a:ea typeface="Arial Narrow"/>
                <a:cs typeface="Arial Narrow"/>
                <a:sym typeface="Arial Narrow"/>
              </a:defRPr>
            </a:pPr>
            <a:r>
              <a:rPr b="0">
                <a:solidFill>
                  <a:srgbClr val="FFFFFF"/>
                </a:solidFill>
              </a:rPr>
              <a:t>Red leaders was that these institutions would make </a:t>
            </a:r>
            <a:endParaRPr b="0">
              <a:solidFill>
                <a:srgbClr val="FFFFFF"/>
              </a:solidFill>
            </a:endParaRPr>
          </a:p>
          <a:p>
            <a:pPr defTabSz="1219200">
              <a:defRPr b="1" sz="8200">
                <a:solidFill>
                  <a:srgbClr val="FFC000"/>
                </a:solidFill>
                <a:latin typeface="Arial Narrow"/>
                <a:ea typeface="Arial Narrow"/>
                <a:cs typeface="Arial Narrow"/>
                <a:sym typeface="Arial Narrow"/>
              </a:defRPr>
            </a:pPr>
            <a:r>
              <a:rPr b="0">
                <a:solidFill>
                  <a:srgbClr val="FFFFFF"/>
                </a:solidFill>
              </a:rPr>
              <a:t>it possible for a small Communist minority to influence </a:t>
            </a:r>
            <a:endParaRPr b="0">
              <a:solidFill>
                <a:srgbClr val="FFFFFF"/>
              </a:solidFill>
            </a:endParaRPr>
          </a:p>
          <a:p>
            <a:pPr defTabSz="1219200">
              <a:defRPr b="1" sz="8200">
                <a:solidFill>
                  <a:srgbClr val="FFC000"/>
                </a:solidFill>
                <a:latin typeface="Arial Narrow"/>
                <a:ea typeface="Arial Narrow"/>
                <a:cs typeface="Arial Narrow"/>
                <a:sym typeface="Arial Narrow"/>
              </a:defRPr>
            </a:pPr>
            <a:r>
              <a:rPr b="0">
                <a:solidFill>
                  <a:srgbClr val="FFFFFF"/>
                </a:solidFill>
              </a:rPr>
              <a:t>the ideology of future clergymen….</a:t>
            </a:r>
            <a:endParaRPr b="0">
              <a:solidFill>
                <a:srgbClr val="FFFFFF"/>
              </a:solidFill>
            </a:endParaRPr>
          </a:p>
          <a:p>
            <a:pPr defTabSz="1219200">
              <a:defRPr b="1" sz="8200">
                <a:solidFill>
                  <a:srgbClr val="FFD479"/>
                </a:solidFill>
                <a:latin typeface="Arial Narrow"/>
                <a:ea typeface="Arial Narrow"/>
                <a:cs typeface="Arial Narrow"/>
                <a:sym typeface="Arial Narrow"/>
              </a:defRPr>
            </a:pPr>
            <a:r>
              <a:rPr b="0"/>
              <a:t>The idea was to divert the emphasis of clerical thinking </a:t>
            </a:r>
            <a:endParaRPr b="0"/>
          </a:p>
          <a:p>
            <a:pPr defTabSz="1219200">
              <a:defRPr b="1" sz="8200">
                <a:solidFill>
                  <a:srgbClr val="FFC000"/>
                </a:solidFill>
                <a:latin typeface="Arial Narrow"/>
                <a:ea typeface="Arial Narrow"/>
                <a:cs typeface="Arial Narrow"/>
                <a:sym typeface="Arial Narrow"/>
              </a:defRPr>
            </a:pPr>
            <a:r>
              <a:rPr b="0">
                <a:solidFill>
                  <a:srgbClr val="FFD479"/>
                </a:solidFill>
              </a:rPr>
              <a:t>from the spiritual to the material....</a:t>
            </a:r>
            <a:r>
              <a:rPr b="0">
                <a:solidFill>
                  <a:srgbClr val="FFFFFF"/>
                </a:solidFill>
              </a:rPr>
              <a:t> </a:t>
            </a:r>
          </a:p>
        </p:txBody>
      </p:sp>
    </p:spTree>
  </p:cSld>
  <p:clrMapOvr>
    <a:masterClrMapping/>
  </p:clrMapOvr>
  <p:transition xmlns:p14="http://schemas.microsoft.com/office/powerpoint/2010/main" spd="med" advClick="1"/>
</p:sld>
</file>

<file path=ppt/slides/slide6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93" name="JOHNSON: Instead of emphasis towards the spiritual…"/>
          <p:cNvSpPr txBox="1"/>
          <p:nvPr>
            <p:ph type="title"/>
          </p:nvPr>
        </p:nvSpPr>
        <p:spPr>
          <a:xfrm>
            <a:off x="343699" y="357187"/>
            <a:ext cx="23334583" cy="13001626"/>
          </a:xfrm>
          <a:prstGeom prst="rect">
            <a:avLst/>
          </a:prstGeom>
        </p:spPr>
        <p:txBody>
          <a:bodyPr/>
          <a:lstStyle/>
          <a:p>
            <a:pPr defTabSz="1219200">
              <a:defRPr sz="8200">
                <a:latin typeface="Arial Narrow"/>
                <a:ea typeface="Arial Narrow"/>
                <a:cs typeface="Arial Narrow"/>
                <a:sym typeface="Arial Narrow"/>
              </a:defRPr>
            </a:pPr>
            <a:br/>
            <a:br/>
            <a:r>
              <a:rPr b="1">
                <a:solidFill>
                  <a:srgbClr val="FFC000"/>
                </a:solidFill>
              </a:rPr>
              <a:t>JOHNSON: </a:t>
            </a:r>
            <a:r>
              <a:t>Instead of emphasis towards the spiritual </a:t>
            </a:r>
          </a:p>
          <a:p>
            <a:pPr defTabSz="1219200">
              <a:defRPr sz="8200">
                <a:latin typeface="Arial Narrow"/>
                <a:ea typeface="Arial Narrow"/>
                <a:cs typeface="Arial Narrow"/>
                <a:sym typeface="Arial Narrow"/>
              </a:defRPr>
            </a:pPr>
            <a:r>
              <a:t>and matters of the soul, the new and heavy emphasis </a:t>
            </a:r>
          </a:p>
          <a:p>
            <a:pPr defTabSz="1219200">
              <a:defRPr sz="8200">
                <a:latin typeface="Arial Narrow"/>
                <a:ea typeface="Arial Narrow"/>
                <a:cs typeface="Arial Narrow"/>
                <a:sym typeface="Arial Narrow"/>
              </a:defRPr>
            </a:pPr>
            <a:r>
              <a:t>was to deal with those matters which, in the main, </a:t>
            </a:r>
          </a:p>
          <a:p>
            <a:pPr defTabSz="1219200">
              <a:defRPr sz="8200">
                <a:latin typeface="Arial Narrow"/>
                <a:ea typeface="Arial Narrow"/>
                <a:cs typeface="Arial Narrow"/>
                <a:sym typeface="Arial Narrow"/>
              </a:defRPr>
            </a:pPr>
            <a:r>
              <a:t>led toward the Communist program </a:t>
            </a:r>
          </a:p>
          <a:p>
            <a:pPr defTabSz="1219200">
              <a:defRPr sz="8200">
                <a:latin typeface="Arial Narrow"/>
                <a:ea typeface="Arial Narrow"/>
                <a:cs typeface="Arial Narrow"/>
                <a:sym typeface="Arial Narrow"/>
              </a:defRPr>
            </a:pPr>
            <a:r>
              <a:t>of “immediate demands”….</a:t>
            </a:r>
            <a:br/>
            <a:br/>
          </a:p>
        </p:txBody>
      </p:sp>
    </p:spTree>
  </p:cSld>
  <p:clrMapOvr>
    <a:masterClrMapping/>
  </p:clrMapOvr>
  <p:transition xmlns:p14="http://schemas.microsoft.com/office/powerpoint/2010/main" spd="med" advClick="1"/>
</p:sld>
</file>

<file path=ppt/slides/slide6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95" name="Johnson: The plan was to make the seminaries…"/>
          <p:cNvSpPr txBox="1"/>
          <p:nvPr>
            <p:ph type="title"/>
          </p:nvPr>
        </p:nvSpPr>
        <p:spPr>
          <a:xfrm>
            <a:off x="201476" y="357187"/>
            <a:ext cx="23631873" cy="13001626"/>
          </a:xfrm>
          <a:prstGeom prst="rect">
            <a:avLst/>
          </a:prstGeom>
        </p:spPr>
        <p:txBody>
          <a:bodyPr/>
          <a:lstStyle/>
          <a:p>
            <a:pPr defTabSz="1219200">
              <a:defRPr b="1" sz="8200">
                <a:solidFill>
                  <a:srgbClr val="FFC000"/>
                </a:solidFill>
                <a:latin typeface="Arial Narrow"/>
                <a:ea typeface="Arial Narrow"/>
                <a:cs typeface="Arial Narrow"/>
                <a:sym typeface="Arial Narrow"/>
              </a:defRPr>
            </a:pPr>
            <a:br/>
            <a:r>
              <a:t>Johnson: </a:t>
            </a:r>
            <a:r>
              <a:rPr b="0">
                <a:solidFill>
                  <a:srgbClr val="FFFFFF"/>
                </a:solidFill>
              </a:rPr>
              <a:t>The plan was to make the seminaries </a:t>
            </a:r>
            <a:endParaRPr b="0">
              <a:solidFill>
                <a:srgbClr val="FFFFFF"/>
              </a:solidFill>
            </a:endParaRPr>
          </a:p>
          <a:p>
            <a:pPr defTabSz="1219200">
              <a:defRPr b="1" sz="8200">
                <a:solidFill>
                  <a:srgbClr val="FFC000"/>
                </a:solidFill>
                <a:latin typeface="Arial Narrow"/>
                <a:ea typeface="Arial Narrow"/>
                <a:cs typeface="Arial Narrow"/>
                <a:sym typeface="Arial Narrow"/>
              </a:defRPr>
            </a:pPr>
            <a:r>
              <a:rPr b="0">
                <a:solidFill>
                  <a:srgbClr val="FFFFFF"/>
                </a:solidFill>
              </a:rPr>
              <a:t>the neck of a funnel through which thousands of potential clergymen would issue forth, carrying with them, </a:t>
            </a:r>
            <a:endParaRPr b="0">
              <a:solidFill>
                <a:srgbClr val="FFFFFF"/>
              </a:solidFill>
            </a:endParaRPr>
          </a:p>
          <a:p>
            <a:pPr defTabSz="1219200">
              <a:defRPr b="1" sz="8200">
                <a:solidFill>
                  <a:srgbClr val="FFC000"/>
                </a:solidFill>
                <a:latin typeface="Arial Narrow"/>
                <a:ea typeface="Arial Narrow"/>
                <a:cs typeface="Arial Narrow"/>
                <a:sym typeface="Arial Narrow"/>
              </a:defRPr>
            </a:pPr>
            <a:r>
              <a:rPr b="0">
                <a:solidFill>
                  <a:srgbClr val="FFFFFF"/>
                </a:solidFill>
              </a:rPr>
              <a:t>in varying degrees, an ideology and slant </a:t>
            </a:r>
            <a:endParaRPr b="0">
              <a:solidFill>
                <a:srgbClr val="FFFFFF"/>
              </a:solidFill>
            </a:endParaRPr>
          </a:p>
          <a:p>
            <a:pPr defTabSz="1219200">
              <a:defRPr b="1" sz="8200">
                <a:solidFill>
                  <a:srgbClr val="FFD479"/>
                </a:solidFill>
                <a:latin typeface="Arial Narrow"/>
                <a:ea typeface="Arial Narrow"/>
                <a:cs typeface="Arial Narrow"/>
                <a:sym typeface="Arial Narrow"/>
              </a:defRPr>
            </a:pPr>
            <a:r>
              <a:rPr b="0"/>
              <a:t>which would aid in neutralizing the anti-Communist </a:t>
            </a:r>
            <a:endParaRPr b="0"/>
          </a:p>
          <a:p>
            <a:pPr defTabSz="1219200">
              <a:defRPr b="1" sz="8200">
                <a:solidFill>
                  <a:srgbClr val="FFC000"/>
                </a:solidFill>
                <a:latin typeface="Arial Narrow"/>
                <a:ea typeface="Arial Narrow"/>
                <a:cs typeface="Arial Narrow"/>
                <a:sym typeface="Arial Narrow"/>
              </a:defRPr>
            </a:pPr>
            <a:r>
              <a:rPr b="0">
                <a:solidFill>
                  <a:srgbClr val="FFD479"/>
                </a:solidFill>
              </a:rPr>
              <a:t>character of the church </a:t>
            </a:r>
            <a:r>
              <a:rPr b="0">
                <a:solidFill>
                  <a:srgbClr val="FFFFFF"/>
                </a:solidFill>
              </a:rPr>
              <a:t>and also to use the clergy </a:t>
            </a:r>
            <a:endParaRPr b="0">
              <a:solidFill>
                <a:srgbClr val="FFFFFF"/>
              </a:solidFill>
            </a:endParaRPr>
          </a:p>
          <a:p>
            <a:pPr defTabSz="1219200">
              <a:defRPr b="1" sz="8200">
                <a:solidFill>
                  <a:srgbClr val="FFC000"/>
                </a:solidFill>
                <a:latin typeface="Arial Narrow"/>
                <a:ea typeface="Arial Narrow"/>
                <a:cs typeface="Arial Narrow"/>
                <a:sym typeface="Arial Narrow"/>
              </a:defRPr>
            </a:pPr>
            <a:r>
              <a:rPr b="0">
                <a:solidFill>
                  <a:srgbClr val="FFFFFF"/>
                </a:solidFill>
              </a:rPr>
              <a:t>to spearhead important Communist projects.... </a:t>
            </a:r>
          </a:p>
        </p:txBody>
      </p:sp>
    </p:spTree>
  </p:cSld>
  <p:clrMapOvr>
    <a:masterClrMapping/>
  </p:clrMapOvr>
  <p:transition xmlns:p14="http://schemas.microsoft.com/office/powerpoint/2010/main" spd="med" advClick="1"/>
</p:sld>
</file>

<file path=ppt/slides/slide6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6" name="14. Globalism"/>
          <p:cNvSpPr txBox="1"/>
          <p:nvPr>
            <p:ph type="title"/>
          </p:nvPr>
        </p:nvSpPr>
        <p:spPr>
          <a:xfrm>
            <a:off x="270588" y="357187"/>
            <a:ext cx="23524586" cy="13001626"/>
          </a:xfrm>
          <a:prstGeom prst="rect">
            <a:avLst/>
          </a:prstGeom>
        </p:spPr>
        <p:txBody>
          <a:bodyPr/>
          <a:lstStyle/>
          <a:p>
            <a:pPr>
              <a:defRPr sz="9000">
                <a:latin typeface="Arial Narrow"/>
                <a:ea typeface="Arial Narrow"/>
                <a:cs typeface="Arial Narrow"/>
                <a:sym typeface="Arial Narrow"/>
              </a:defRPr>
            </a:pPr>
            <a:r>
              <a:t>14. Globalism</a:t>
            </a:r>
          </a:p>
          <a:p>
            <a:pPr>
              <a:defRPr sz="9000">
                <a:latin typeface="Arial Narrow"/>
                <a:ea typeface="Arial Narrow"/>
                <a:cs typeface="Arial Narrow"/>
                <a:sym typeface="Arial Narrow"/>
              </a:defRPr>
            </a:pPr>
            <a:r>
              <a:t> </a:t>
            </a:r>
          </a:p>
        </p:txBody>
      </p:sp>
    </p:spTree>
  </p:cSld>
  <p:clrMapOvr>
    <a:masterClrMapping/>
  </p:clrMapOvr>
  <p:transition xmlns:p14="http://schemas.microsoft.com/office/powerpoint/2010/main" spd="med" advClick="1"/>
</p:sld>
</file>

<file path=ppt/slides/slide6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97" name="Johnson: This policy was successful beyond even Communist expectations. The combination of Communist clergymen,…"/>
          <p:cNvSpPr txBox="1"/>
          <p:nvPr>
            <p:ph type="title"/>
          </p:nvPr>
        </p:nvSpPr>
        <p:spPr>
          <a:xfrm>
            <a:off x="268448" y="357187"/>
            <a:ext cx="23338949" cy="13001626"/>
          </a:xfrm>
          <a:prstGeom prst="rect">
            <a:avLst/>
          </a:prstGeom>
        </p:spPr>
        <p:txBody>
          <a:bodyPr/>
          <a:lstStyle/>
          <a:p>
            <a:pPr defTabSz="1085088">
              <a:defRPr sz="7297">
                <a:latin typeface="Arial Narrow"/>
                <a:ea typeface="Arial Narrow"/>
                <a:cs typeface="Arial Narrow"/>
                <a:sym typeface="Arial Narrow"/>
              </a:defRPr>
            </a:pPr>
            <a:br/>
            <a:br/>
            <a:br/>
            <a:r>
              <a:rPr b="1">
                <a:solidFill>
                  <a:srgbClr val="FFC000"/>
                </a:solidFill>
              </a:rPr>
              <a:t>Johnson: </a:t>
            </a:r>
            <a:r>
              <a:t>This policy was successful beyond even Communist expectations. The combination of Communist clergymen, </a:t>
            </a:r>
          </a:p>
          <a:p>
            <a:pPr defTabSz="1085088">
              <a:defRPr sz="7297">
                <a:latin typeface="Arial Narrow"/>
                <a:ea typeface="Arial Narrow"/>
                <a:cs typeface="Arial Narrow"/>
                <a:sym typeface="Arial Narrow"/>
              </a:defRPr>
            </a:pPr>
            <a:r>
              <a:t>clergymen with a pro-Communist ideology, plus thousands </a:t>
            </a:r>
          </a:p>
          <a:p>
            <a:pPr defTabSz="1085088">
              <a:defRPr sz="7297">
                <a:latin typeface="Arial Narrow"/>
                <a:ea typeface="Arial Narrow"/>
                <a:cs typeface="Arial Narrow"/>
                <a:sym typeface="Arial Narrow"/>
              </a:defRPr>
            </a:pPr>
            <a:r>
              <a:t>of clergymen who were sold the principle of considering </a:t>
            </a:r>
          </a:p>
          <a:p>
            <a:pPr defTabSz="1085088">
              <a:defRPr sz="7297">
                <a:latin typeface="Arial Narrow"/>
                <a:ea typeface="Arial Narrow"/>
                <a:cs typeface="Arial Narrow"/>
                <a:sym typeface="Arial Narrow"/>
              </a:defRPr>
            </a:pPr>
            <a:r>
              <a:t>Communist causes as progressive... furnished the Soviet apparatus with a machine which was used as a religious cover </a:t>
            </a:r>
          </a:p>
          <a:p>
            <a:pPr defTabSz="1085088">
              <a:defRPr sz="7297">
                <a:latin typeface="Arial Narrow"/>
                <a:ea typeface="Arial Narrow"/>
                <a:cs typeface="Arial Narrow"/>
                <a:sym typeface="Arial Narrow"/>
              </a:defRPr>
            </a:pPr>
            <a:r>
              <a:t>for the overall Communist operation.</a:t>
            </a:r>
            <a:br/>
          </a:p>
        </p:txBody>
      </p:sp>
    </p:spTree>
  </p:cSld>
  <p:clrMapOvr>
    <a:masterClrMapping/>
  </p:clrMapOvr>
  <p:transition xmlns:p14="http://schemas.microsoft.com/office/powerpoint/2010/main" spd="med" advClick="1"/>
</p:sld>
</file>

<file path=ppt/slides/slide6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99" name="Benjamin Gitlow, a Communist Party USA founder who turned against Communism, wrote and spoke against Communism until his death in 1965.…"/>
          <p:cNvSpPr txBox="1"/>
          <p:nvPr>
            <p:ph type="title"/>
          </p:nvPr>
        </p:nvSpPr>
        <p:spPr>
          <a:xfrm>
            <a:off x="338583" y="357187"/>
            <a:ext cx="23573732" cy="13001626"/>
          </a:xfrm>
          <a:prstGeom prst="rect">
            <a:avLst/>
          </a:prstGeom>
        </p:spPr>
        <p:txBody>
          <a:bodyPr/>
          <a:lstStyle/>
          <a:p>
            <a:pPr defTabSz="1219200">
              <a:defRPr b="1" sz="9000">
                <a:solidFill>
                  <a:srgbClr val="FFD479"/>
                </a:solidFill>
                <a:latin typeface="Arial Narrow"/>
                <a:ea typeface="Arial Narrow"/>
                <a:cs typeface="Arial Narrow"/>
                <a:sym typeface="Arial Narrow"/>
              </a:defRPr>
            </a:pPr>
            <a:br/>
            <a:br/>
            <a:r>
              <a:rPr b="0"/>
              <a:t>Benjamin Gitlow, a Communist Party USA founder who turned against Communism, wrote and spoke against Communism until his death in 1965. </a:t>
            </a:r>
            <a:endParaRPr b="0"/>
          </a:p>
          <a:p>
            <a:pPr defTabSz="1219200">
              <a:defRPr b="1" sz="9000">
                <a:solidFill>
                  <a:srgbClr val="FFD479"/>
                </a:solidFill>
                <a:latin typeface="Arial Narrow"/>
                <a:ea typeface="Arial Narrow"/>
                <a:cs typeface="Arial Narrow"/>
                <a:sym typeface="Arial Narrow"/>
              </a:defRPr>
            </a:pPr>
            <a:r>
              <a:rPr b="0"/>
              <a:t>He, too, testified before the committee: </a:t>
            </a:r>
            <a:br/>
            <a:br/>
          </a:p>
        </p:txBody>
      </p:sp>
    </p:spTree>
  </p:cSld>
  <p:clrMapOvr>
    <a:masterClrMapping/>
  </p:clrMapOvr>
  <p:transition xmlns:p14="http://schemas.microsoft.com/office/powerpoint/2010/main" spd="med" advClick="1"/>
</p:sld>
</file>

<file path=ppt/slides/slide6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01" name="KUNZIG: What kind of an organization was the Methodist Federation for Social Action,…"/>
          <p:cNvSpPr txBox="1"/>
          <p:nvPr>
            <p:ph type="title"/>
          </p:nvPr>
        </p:nvSpPr>
        <p:spPr>
          <a:xfrm>
            <a:off x="268727" y="357187"/>
            <a:ext cx="23172540" cy="13287562"/>
          </a:xfrm>
          <a:prstGeom prst="rect">
            <a:avLst/>
          </a:prstGeom>
        </p:spPr>
        <p:txBody>
          <a:bodyPr/>
          <a:lstStyle/>
          <a:p>
            <a:pPr defTabSz="1219200">
              <a:defRPr b="1" sz="9000">
                <a:solidFill>
                  <a:srgbClr val="FFC000"/>
                </a:solidFill>
                <a:latin typeface="Arial Narrow"/>
                <a:ea typeface="Arial Narrow"/>
                <a:cs typeface="Arial Narrow"/>
                <a:sym typeface="Arial Narrow"/>
              </a:defRPr>
            </a:pPr>
            <a:r>
              <a:t>KUNZIG: </a:t>
            </a:r>
            <a:r>
              <a:rPr b="0">
                <a:solidFill>
                  <a:srgbClr val="FFFFFF"/>
                </a:solidFill>
              </a:rPr>
              <a:t>What kind of an organization was the Methodist Federation for Social Action, </a:t>
            </a:r>
            <a:endParaRPr b="0">
              <a:solidFill>
                <a:srgbClr val="FFFFFF"/>
              </a:solidFill>
            </a:endParaRPr>
          </a:p>
          <a:p>
            <a:pPr defTabSz="1219200">
              <a:defRPr b="1" sz="9000">
                <a:solidFill>
                  <a:srgbClr val="FFC000"/>
                </a:solidFill>
                <a:latin typeface="Arial Narrow"/>
                <a:ea typeface="Arial Narrow"/>
                <a:cs typeface="Arial Narrow"/>
                <a:sym typeface="Arial Narrow"/>
              </a:defRPr>
            </a:pPr>
            <a:r>
              <a:rPr b="0">
                <a:solidFill>
                  <a:srgbClr val="FFFFFF"/>
                </a:solidFill>
              </a:rPr>
              <a:t>and how did it differ from </a:t>
            </a:r>
            <a:endParaRPr b="0">
              <a:solidFill>
                <a:srgbClr val="FFFFFF"/>
              </a:solidFill>
            </a:endParaRPr>
          </a:p>
          <a:p>
            <a:pPr defTabSz="1219200">
              <a:defRPr b="1" sz="9000">
                <a:solidFill>
                  <a:srgbClr val="FFC000"/>
                </a:solidFill>
                <a:latin typeface="Arial Narrow"/>
                <a:ea typeface="Arial Narrow"/>
                <a:cs typeface="Arial Narrow"/>
                <a:sym typeface="Arial Narrow"/>
              </a:defRPr>
            </a:pPr>
            <a:r>
              <a:rPr b="0">
                <a:solidFill>
                  <a:srgbClr val="FFFFFF"/>
                </a:solidFill>
              </a:rPr>
              <a:t>a Communist-front organization?</a:t>
            </a:r>
          </a:p>
        </p:txBody>
      </p:sp>
    </p:spTree>
  </p:cSld>
  <p:clrMapOvr>
    <a:masterClrMapping/>
  </p:clrMapOvr>
  <p:transition xmlns:p14="http://schemas.microsoft.com/office/powerpoint/2010/main" spd="med" advClick="1"/>
</p:sld>
</file>

<file path=ppt/slides/slide6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03" name="GITLOW: The Methodist Federation for Social Action, originally called the Methodist Federation for Social Service, was first organized by a group of Socialist, Marxist clergymen of the Methodist church headed by Dr. Harry F. Ward."/>
          <p:cNvSpPr txBox="1"/>
          <p:nvPr>
            <p:ph type="title"/>
          </p:nvPr>
        </p:nvSpPr>
        <p:spPr>
          <a:xfrm>
            <a:off x="248484" y="357187"/>
            <a:ext cx="23887032" cy="13001626"/>
          </a:xfrm>
          <a:prstGeom prst="rect">
            <a:avLst/>
          </a:prstGeom>
        </p:spPr>
        <p:txBody>
          <a:bodyPr/>
          <a:lstStyle/>
          <a:p>
            <a:pPr defTabSz="1219200">
              <a:defRPr sz="8200">
                <a:solidFill>
                  <a:srgbClr val="000000"/>
                </a:solidFill>
                <a:latin typeface="Calibri"/>
                <a:ea typeface="Calibri"/>
                <a:cs typeface="Calibri"/>
                <a:sym typeface="Calibri"/>
              </a:defRPr>
            </a:pPr>
            <a:br/>
            <a:br/>
            <a:br>
              <a:rPr>
                <a:latin typeface="Arial Narrow"/>
                <a:ea typeface="Arial Narrow"/>
                <a:cs typeface="Arial Narrow"/>
                <a:sym typeface="Arial Narrow"/>
              </a:rPr>
            </a:br>
            <a:r>
              <a:rPr b="1">
                <a:solidFill>
                  <a:srgbClr val="FFC000"/>
                </a:solidFill>
                <a:latin typeface="Arial Narrow"/>
                <a:ea typeface="Arial Narrow"/>
                <a:cs typeface="Arial Narrow"/>
                <a:sym typeface="Arial Narrow"/>
              </a:rPr>
              <a:t>GITLOW: </a:t>
            </a:r>
            <a:r>
              <a:rPr>
                <a:solidFill>
                  <a:srgbClr val="FFFFFF"/>
                </a:solidFill>
                <a:latin typeface="Arial Narrow"/>
                <a:ea typeface="Arial Narrow"/>
                <a:cs typeface="Arial Narrow"/>
                <a:sym typeface="Arial Narrow"/>
              </a:rPr>
              <a:t>The Methodist Federation for Social Action, originally called the Methodist Federation for Social Service, was first organized by a group of Socialist, Marxist clergymen of the Methodist church headed by Dr. Harry F. Ward. </a:t>
            </a:r>
            <a:br>
              <a:rPr>
                <a:solidFill>
                  <a:srgbClr val="FFFFFF"/>
                </a:solidFill>
              </a:rPr>
            </a:br>
          </a:p>
        </p:txBody>
      </p:sp>
      <p:pic>
        <p:nvPicPr>
          <p:cNvPr id="1704" name="Picture 2" descr="Picture 2"/>
          <p:cNvPicPr>
            <a:picLocks noChangeAspect="1"/>
          </p:cNvPicPr>
          <p:nvPr/>
        </p:nvPicPr>
        <p:blipFill>
          <a:blip r:embed="rId2">
            <a:extLst/>
          </a:blip>
          <a:stretch>
            <a:fillRect/>
          </a:stretch>
        </p:blipFill>
        <p:spPr>
          <a:xfrm>
            <a:off x="19776425" y="381661"/>
            <a:ext cx="3870199" cy="5305845"/>
          </a:xfrm>
          <a:prstGeom prst="rect">
            <a:avLst/>
          </a:prstGeom>
          <a:ln w="12700">
            <a:miter lim="400000"/>
          </a:ln>
        </p:spPr>
      </p:pic>
    </p:spTree>
  </p:cSld>
  <p:clrMapOvr>
    <a:masterClrMapping/>
  </p:clrMapOvr>
  <p:transition xmlns:p14="http://schemas.microsoft.com/office/powerpoint/2010/main" spd="med" advClick="1"/>
</p:sld>
</file>

<file path=ppt/slides/slide6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06" name="Dr. Ward was the organizer, for almost a  lifetime its secretary, and actual leader.…"/>
          <p:cNvSpPr txBox="1"/>
          <p:nvPr>
            <p:ph type="title"/>
          </p:nvPr>
        </p:nvSpPr>
        <p:spPr>
          <a:xfrm>
            <a:off x="248484" y="4640367"/>
            <a:ext cx="23887032" cy="8718446"/>
          </a:xfrm>
          <a:prstGeom prst="rect">
            <a:avLst/>
          </a:prstGeom>
        </p:spPr>
        <p:txBody>
          <a:bodyPr/>
          <a:lstStyle/>
          <a:p>
            <a:pPr defTabSz="999744">
              <a:defRPr sz="7380">
                <a:latin typeface="Arial Narrow"/>
                <a:ea typeface="Arial Narrow"/>
                <a:cs typeface="Arial Narrow"/>
                <a:sym typeface="Arial Narrow"/>
              </a:defRPr>
            </a:pPr>
            <a:r>
              <a:t>Dr. Ward was the organizer, for almost a </a:t>
            </a:r>
            <a:br/>
            <a:r>
              <a:t>lifetime its secretary, and actual leader. </a:t>
            </a:r>
          </a:p>
          <a:p>
            <a:pPr defTabSz="999744">
              <a:defRPr sz="7380">
                <a:latin typeface="Arial Narrow"/>
                <a:ea typeface="Arial Narrow"/>
                <a:cs typeface="Arial Narrow"/>
                <a:sym typeface="Arial Narrow"/>
              </a:defRPr>
            </a:pPr>
            <a:r>
              <a:t>He at all times set its ideological and political pattern. </a:t>
            </a:r>
          </a:p>
          <a:p>
            <a:pPr defTabSz="999744">
              <a:defRPr sz="7380">
                <a:latin typeface="Arial Narrow"/>
                <a:ea typeface="Arial Narrow"/>
                <a:cs typeface="Arial Narrow"/>
                <a:sym typeface="Arial Narrow"/>
              </a:defRPr>
            </a:pPr>
            <a:r>
              <a:t>Its objective was to transform the Methodist Church and Christianity into an instrument for the achievement of socialism. </a:t>
            </a:r>
          </a:p>
          <a:p>
            <a:pPr defTabSz="999744">
              <a:defRPr sz="7380">
                <a:latin typeface="Arial Narrow"/>
                <a:ea typeface="Arial Narrow"/>
                <a:cs typeface="Arial Narrow"/>
                <a:sym typeface="Arial Narrow"/>
              </a:defRPr>
            </a:pPr>
            <a:r>
              <a:t>It was established in 1907, 12 years before the organization </a:t>
            </a:r>
          </a:p>
          <a:p>
            <a:pPr defTabSz="999744">
              <a:defRPr sz="7380">
                <a:latin typeface="Arial Narrow"/>
                <a:ea typeface="Arial Narrow"/>
                <a:cs typeface="Arial Narrow"/>
                <a:sym typeface="Arial Narrow"/>
              </a:defRPr>
            </a:pPr>
            <a:r>
              <a:t>of the Communist Party in the United States in 1919.</a:t>
            </a:r>
          </a:p>
        </p:txBody>
      </p:sp>
      <p:pic>
        <p:nvPicPr>
          <p:cNvPr id="1707" name="Picture 2" descr="Picture 2"/>
          <p:cNvPicPr>
            <a:picLocks noChangeAspect="1"/>
          </p:cNvPicPr>
          <p:nvPr/>
        </p:nvPicPr>
        <p:blipFill>
          <a:blip r:embed="rId2">
            <a:extLst/>
          </a:blip>
          <a:stretch>
            <a:fillRect/>
          </a:stretch>
        </p:blipFill>
        <p:spPr>
          <a:xfrm>
            <a:off x="19776425" y="381661"/>
            <a:ext cx="3870199" cy="5305845"/>
          </a:xfrm>
          <a:prstGeom prst="rect">
            <a:avLst/>
          </a:prstGeom>
          <a:ln w="12700">
            <a:miter lim="400000"/>
          </a:ln>
        </p:spPr>
      </p:pic>
    </p:spTree>
  </p:cSld>
  <p:clrMapOvr>
    <a:masterClrMapping/>
  </p:clrMapOvr>
  <p:transition xmlns:p14="http://schemas.microsoft.com/office/powerpoint/2010/main" spd="med" advClick="1"/>
</p:sld>
</file>

<file path=ppt/slides/slide6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09" name="When Pastors Prepare The Path For   Tyranny Through Brainwashing"/>
          <p:cNvSpPr txBox="1"/>
          <p:nvPr>
            <p:ph type="title"/>
          </p:nvPr>
        </p:nvSpPr>
        <p:spPr>
          <a:xfrm>
            <a:off x="231520" y="357187"/>
            <a:ext cx="23750645" cy="13197893"/>
          </a:xfrm>
          <a:prstGeom prst="rect">
            <a:avLst/>
          </a:prstGeom>
        </p:spPr>
        <p:txBody>
          <a:bodyPr/>
          <a:lstStyle/>
          <a:p>
            <a:pPr>
              <a:defRPr>
                <a:latin typeface="Arial"/>
                <a:ea typeface="Arial"/>
                <a:cs typeface="Arial"/>
                <a:sym typeface="Arial"/>
              </a:defRPr>
            </a:pPr>
            <a:r>
              <a:rPr sz="9700">
                <a:solidFill>
                  <a:srgbClr val="FFD479"/>
                </a:solidFill>
              </a:rPr>
              <a:t>When Pastors Prepare The Path For   Tyranny Through Brainwashing</a:t>
            </a:r>
            <a:r>
              <a:t> </a:t>
            </a:r>
          </a:p>
        </p:txBody>
      </p:sp>
    </p:spTree>
  </p:cSld>
  <p:clrMapOvr>
    <a:masterClrMapping/>
  </p:clrMapOvr>
  <p:transition xmlns:p14="http://schemas.microsoft.com/office/powerpoint/2010/main" spd="med" advClick="1"/>
</p:sld>
</file>

<file path=ppt/slides/slide63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11" name="KSLA-TV in Shreveport, Louisiana Reported on  Romans 13 &amp; Pastor Response Teams"/>
          <p:cNvSpPr txBox="1"/>
          <p:nvPr>
            <p:ph type="title"/>
          </p:nvPr>
        </p:nvSpPr>
        <p:spPr>
          <a:xfrm>
            <a:off x="194592" y="357187"/>
            <a:ext cx="23994816" cy="13001626"/>
          </a:xfrm>
          <a:prstGeom prst="rect">
            <a:avLst/>
          </a:prstGeom>
        </p:spPr>
        <p:txBody>
          <a:bodyPr/>
          <a:lstStyle/>
          <a:p>
            <a:pPr/>
          </a:p>
          <a:p>
            <a:pPr/>
          </a:p>
          <a:p>
            <a:pPr/>
          </a:p>
          <a:p>
            <a:pPr/>
          </a:p>
          <a:p>
            <a:pPr/>
          </a:p>
          <a:p>
            <a:pPr/>
          </a:p>
          <a:p>
            <a:pPr>
              <a:defRPr sz="6700">
                <a:latin typeface="Arial"/>
                <a:ea typeface="Arial"/>
                <a:cs typeface="Arial"/>
                <a:sym typeface="Arial"/>
              </a:defRPr>
            </a:pPr>
            <a:r>
              <a:t>KSLA-TV in Shreveport, Louisiana Reported on </a:t>
            </a:r>
            <a:br/>
            <a:r>
              <a:t>Romans 13 &amp; Pastor Response Teams </a:t>
            </a:r>
          </a:p>
        </p:txBody>
      </p:sp>
      <p:pic>
        <p:nvPicPr>
          <p:cNvPr id="1712" name="clergy response team #2.jpg" descr="clergy response team #2.jpg"/>
          <p:cNvPicPr>
            <a:picLocks noChangeAspect="1"/>
          </p:cNvPicPr>
          <p:nvPr/>
        </p:nvPicPr>
        <p:blipFill>
          <a:blip r:embed="rId2">
            <a:extLst/>
          </a:blip>
          <a:stretch>
            <a:fillRect/>
          </a:stretch>
        </p:blipFill>
        <p:spPr>
          <a:xfrm>
            <a:off x="5801937" y="1811337"/>
            <a:ext cx="12780126" cy="8525646"/>
          </a:xfrm>
          <a:prstGeom prst="rect">
            <a:avLst/>
          </a:prstGeom>
          <a:ln w="12700">
            <a:miter lim="400000"/>
          </a:ln>
        </p:spPr>
      </p:pic>
    </p:spTree>
  </p:cSld>
  <p:clrMapOvr>
    <a:masterClrMapping/>
  </p:clrMapOvr>
  <p:transition xmlns:p14="http://schemas.microsoft.com/office/powerpoint/2010/main" spd="med" advClick="1"/>
</p:sld>
</file>

<file path=ppt/slides/slide63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14" name="On October 19, 1961, Assistant Director of the FBI William C. Sullivan Warned of Clergy:…"/>
          <p:cNvSpPr txBox="1"/>
          <p:nvPr>
            <p:ph type="title"/>
          </p:nvPr>
        </p:nvSpPr>
        <p:spPr>
          <a:xfrm>
            <a:off x="235520" y="357187"/>
            <a:ext cx="23912960" cy="13001626"/>
          </a:xfrm>
          <a:prstGeom prst="rect">
            <a:avLst/>
          </a:prstGeom>
        </p:spPr>
        <p:txBody>
          <a:bodyPr/>
          <a:lstStyle/>
          <a:p>
            <a:pPr>
              <a:defRPr sz="7500">
                <a:solidFill>
                  <a:srgbClr val="FFD479"/>
                </a:solidFill>
                <a:latin typeface="Arial"/>
                <a:ea typeface="Arial"/>
                <a:cs typeface="Arial"/>
                <a:sym typeface="Arial"/>
              </a:defRPr>
            </a:pPr>
            <a:r>
              <a:t>On October 19, 1961, Assistant Director of the FBI William C. Sullivan Warned of Clergy:</a:t>
            </a:r>
          </a:p>
          <a:p>
            <a:pPr>
              <a:defRPr sz="7500">
                <a:solidFill>
                  <a:srgbClr val="FFD479"/>
                </a:solidFill>
                <a:latin typeface="Arial"/>
                <a:ea typeface="Arial"/>
                <a:cs typeface="Arial"/>
                <a:sym typeface="Arial"/>
              </a:defRPr>
            </a:pPr>
          </a:p>
          <a:p>
            <a:pPr>
              <a:defRPr sz="7500">
                <a:latin typeface="Arial"/>
                <a:ea typeface="Arial"/>
                <a:cs typeface="Arial"/>
                <a:sym typeface="Arial"/>
              </a:defRPr>
            </a:pPr>
            <a:r>
              <a:t>“…making statements and drawing conclusions relative to foreign policy, economics, and domestic politics which exceed their field of competence.” </a:t>
            </a:r>
          </a:p>
        </p:txBody>
      </p:sp>
    </p:spTree>
  </p:cSld>
  <p:clrMapOvr>
    <a:masterClrMapping/>
  </p:clrMapOvr>
  <p:transition xmlns:p14="http://schemas.microsoft.com/office/powerpoint/2010/main" spd="med" advClick="1"/>
</p:sld>
</file>

<file path=ppt/slides/slide63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16" name="John MacArthur p. 6."/>
          <p:cNvSpPr txBox="1"/>
          <p:nvPr>
            <p:ph type="title"/>
          </p:nvPr>
        </p:nvSpPr>
        <p:spPr>
          <a:xfrm>
            <a:off x="243427" y="357187"/>
            <a:ext cx="23897146" cy="13092783"/>
          </a:xfrm>
          <a:prstGeom prst="rect">
            <a:avLst/>
          </a:prstGeom>
        </p:spPr>
        <p:txBody>
          <a:bodyPr/>
          <a:lstStyle/>
          <a:p>
            <a:pPr/>
          </a:p>
          <a:p>
            <a:pPr/>
          </a:p>
          <a:p>
            <a:pPr/>
          </a:p>
          <a:p>
            <a:pPr/>
          </a:p>
          <a:p>
            <a:pPr/>
          </a:p>
          <a:p>
            <a:pPr>
              <a:defRPr sz="7500">
                <a:latin typeface="Arial Narrow"/>
                <a:ea typeface="Arial Narrow"/>
                <a:cs typeface="Arial Narrow"/>
                <a:sym typeface="Arial Narrow"/>
              </a:defRPr>
            </a:pPr>
          </a:p>
          <a:p>
            <a:pPr>
              <a:defRPr sz="7500">
                <a:latin typeface="Arial Narrow"/>
                <a:ea typeface="Arial Narrow"/>
                <a:cs typeface="Arial Narrow"/>
                <a:sym typeface="Arial Narrow"/>
              </a:defRPr>
            </a:pPr>
            <a:r>
              <a:t>John MacArthur p. 6.</a:t>
            </a:r>
          </a:p>
        </p:txBody>
      </p:sp>
      <p:pic>
        <p:nvPicPr>
          <p:cNvPr id="1717" name="mac#1.jpg" descr="mac#1.jpg"/>
          <p:cNvPicPr>
            <a:picLocks noChangeAspect="1"/>
          </p:cNvPicPr>
          <p:nvPr/>
        </p:nvPicPr>
        <p:blipFill>
          <a:blip r:embed="rId2">
            <a:extLst/>
          </a:blip>
          <a:stretch>
            <a:fillRect/>
          </a:stretch>
        </p:blipFill>
        <p:spPr>
          <a:xfrm>
            <a:off x="6936671" y="1352550"/>
            <a:ext cx="10510658" cy="7189290"/>
          </a:xfrm>
          <a:prstGeom prst="rect">
            <a:avLst/>
          </a:prstGeom>
          <a:ln w="12700">
            <a:miter lim="400000"/>
          </a:ln>
        </p:spPr>
      </p:pic>
      <p:pic>
        <p:nvPicPr>
          <p:cNvPr id="1718" name="whygovernmentcan'tsaveyou.jpg" descr="whygovernmentcan'tsaveyou.jpg"/>
          <p:cNvPicPr>
            <a:picLocks noChangeAspect="1"/>
          </p:cNvPicPr>
          <p:nvPr/>
        </p:nvPicPr>
        <p:blipFill>
          <a:blip r:embed="rId3">
            <a:extLst/>
          </a:blip>
          <a:stretch>
            <a:fillRect/>
          </a:stretch>
        </p:blipFill>
        <p:spPr>
          <a:xfrm>
            <a:off x="-80963" y="100012"/>
            <a:ext cx="3463755" cy="5266805"/>
          </a:xfrm>
          <a:prstGeom prst="rect">
            <a:avLst/>
          </a:prstGeom>
          <a:ln w="12700">
            <a:miter lim="400000"/>
          </a:ln>
        </p:spPr>
      </p:pic>
    </p:spTree>
  </p:cSld>
  <p:clrMapOvr>
    <a:masterClrMapping/>
  </p:clrMapOvr>
  <p:transition xmlns:p14="http://schemas.microsoft.com/office/powerpoint/2010/main" spd="med" advClick="1"/>
</p:sld>
</file>

<file path=ppt/slides/slide63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20" name="John MacArthur p. 7"/>
          <p:cNvSpPr txBox="1"/>
          <p:nvPr>
            <p:ph type="title"/>
          </p:nvPr>
        </p:nvSpPr>
        <p:spPr>
          <a:xfrm>
            <a:off x="264448" y="357187"/>
            <a:ext cx="23855104" cy="13001626"/>
          </a:xfrm>
          <a:prstGeom prst="rect">
            <a:avLst/>
          </a:prstGeom>
        </p:spPr>
        <p:txBody>
          <a:bodyPr/>
          <a:lstStyle/>
          <a:p>
            <a:pPr/>
          </a:p>
          <a:p>
            <a:pPr/>
          </a:p>
          <a:p>
            <a:pPr/>
          </a:p>
          <a:p>
            <a:pPr/>
          </a:p>
          <a:p>
            <a:pPr/>
          </a:p>
          <a:p>
            <a:pPr/>
          </a:p>
          <a:p>
            <a:pPr>
              <a:defRPr sz="7500">
                <a:latin typeface="Arial Narrow"/>
                <a:ea typeface="Arial Narrow"/>
                <a:cs typeface="Arial Narrow"/>
                <a:sym typeface="Arial Narrow"/>
              </a:defRPr>
            </a:pPr>
            <a:r>
              <a:t>John MacArthur p. 7</a:t>
            </a:r>
          </a:p>
        </p:txBody>
      </p:sp>
      <p:pic>
        <p:nvPicPr>
          <p:cNvPr id="1721" name="mac#2.jpg" descr="mac#2.jpg"/>
          <p:cNvPicPr>
            <a:picLocks noChangeAspect="1"/>
          </p:cNvPicPr>
          <p:nvPr/>
        </p:nvPicPr>
        <p:blipFill>
          <a:blip r:embed="rId2">
            <a:extLst/>
          </a:blip>
          <a:stretch>
            <a:fillRect/>
          </a:stretch>
        </p:blipFill>
        <p:spPr>
          <a:xfrm>
            <a:off x="5160319" y="4928610"/>
            <a:ext cx="14907418" cy="1623581"/>
          </a:xfrm>
          <a:prstGeom prst="rect">
            <a:avLst/>
          </a:prstGeom>
          <a:ln w="12700">
            <a:miter lim="400000"/>
          </a:ln>
        </p:spPr>
      </p:pic>
      <p:pic>
        <p:nvPicPr>
          <p:cNvPr id="1722" name="whygovernmentcan'tsaveyou.jpg" descr="whygovernmentcan'tsaveyou.jpg"/>
          <p:cNvPicPr>
            <a:picLocks noChangeAspect="1"/>
          </p:cNvPicPr>
          <p:nvPr/>
        </p:nvPicPr>
        <p:blipFill>
          <a:blip r:embed="rId3">
            <a:extLst/>
          </a:blip>
          <a:stretch>
            <a:fillRect/>
          </a:stretch>
        </p:blipFill>
        <p:spPr>
          <a:xfrm>
            <a:off x="-49213" y="36512"/>
            <a:ext cx="3339570" cy="5077976"/>
          </a:xfrm>
          <a:prstGeom prst="rect">
            <a:avLst/>
          </a:prstGeom>
          <a:ln w="12700">
            <a:miter lim="400000"/>
          </a:ln>
        </p:spPr>
      </p:pic>
    </p:spTree>
  </p:cSld>
  <p:clrMapOvr>
    <a:masterClrMapping/>
  </p:clrMapOvr>
  <p:transition xmlns:p14="http://schemas.microsoft.com/office/powerpoint/2010/main" spd="med" advClick="1"/>
</p:sld>
</file>

<file path=ppt/slides/slide6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8" name="Three Powerful Institutions  For Brainwashing:…"/>
          <p:cNvSpPr txBox="1"/>
          <p:nvPr>
            <p:ph type="title"/>
          </p:nvPr>
        </p:nvSpPr>
        <p:spPr>
          <a:xfrm>
            <a:off x="239334" y="357187"/>
            <a:ext cx="23905332" cy="13159105"/>
          </a:xfrm>
          <a:prstGeom prst="rect">
            <a:avLst/>
          </a:prstGeom>
        </p:spPr>
        <p:txBody>
          <a:bodyPr/>
          <a:lstStyle/>
          <a:p>
            <a:pPr>
              <a:defRPr b="1" sz="9600">
                <a:solidFill>
                  <a:srgbClr val="FFD479"/>
                </a:solidFill>
                <a:latin typeface="Arial Narrow"/>
                <a:ea typeface="Arial Narrow"/>
                <a:cs typeface="Arial Narrow"/>
                <a:sym typeface="Arial Narrow"/>
              </a:defRPr>
            </a:pPr>
            <a:r>
              <a:t>Three Powerful Institutions </a:t>
            </a:r>
            <a:br/>
            <a:r>
              <a:t>For Brainwashing:</a:t>
            </a:r>
          </a:p>
          <a:p>
            <a:pPr>
              <a:defRPr sz="9600">
                <a:latin typeface="Arial Narrow"/>
                <a:ea typeface="Arial Narrow"/>
                <a:cs typeface="Arial Narrow"/>
                <a:sym typeface="Arial Narrow"/>
              </a:defRPr>
            </a:pPr>
          </a:p>
          <a:p>
            <a:pPr>
              <a:defRPr sz="9600">
                <a:latin typeface="Arial Narrow"/>
                <a:ea typeface="Arial Narrow"/>
                <a:cs typeface="Arial Narrow"/>
                <a:sym typeface="Arial Narrow"/>
              </a:defRPr>
            </a:pPr>
            <a:r>
              <a:t>Education </a:t>
            </a:r>
          </a:p>
          <a:p>
            <a:pPr>
              <a:defRPr sz="9600">
                <a:latin typeface="Arial Narrow"/>
                <a:ea typeface="Arial Narrow"/>
                <a:cs typeface="Arial Narrow"/>
                <a:sym typeface="Arial Narrow"/>
              </a:defRPr>
            </a:pPr>
            <a:r>
              <a:t>Media</a:t>
            </a:r>
            <a:br/>
            <a:r>
              <a:t>Religion </a:t>
            </a:r>
          </a:p>
        </p:txBody>
      </p:sp>
    </p:spTree>
  </p:cSld>
  <p:clrMapOvr>
    <a:masterClrMapping/>
  </p:clrMapOvr>
  <p:transition xmlns:p14="http://schemas.microsoft.com/office/powerpoint/2010/main" spd="med" advClick="1"/>
</p:sld>
</file>

<file path=ppt/slides/slide64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24" name="Double-click to edit"/>
          <p:cNvSpPr txBox="1"/>
          <p:nvPr>
            <p:ph type="title"/>
          </p:nvPr>
        </p:nvSpPr>
        <p:spPr>
          <a:xfrm>
            <a:off x="194406" y="357187"/>
            <a:ext cx="23995188" cy="13001626"/>
          </a:xfrm>
          <a:prstGeom prst="rect">
            <a:avLst/>
          </a:prstGeom>
        </p:spPr>
        <p:txBody>
          <a:bodyPr/>
          <a:lstStyle/>
          <a:p>
            <a:pPr defTabSz="607933">
              <a:defRPr sz="8288"/>
            </a:pPr>
          </a:p>
          <a:p>
            <a:pPr defTabSz="607933">
              <a:defRPr sz="8288"/>
            </a:pPr>
          </a:p>
          <a:p>
            <a:pPr defTabSz="607933">
              <a:defRPr sz="8288"/>
            </a:pPr>
          </a:p>
          <a:p>
            <a:pPr defTabSz="607933">
              <a:defRPr sz="8288"/>
            </a:pPr>
          </a:p>
          <a:p>
            <a:pPr defTabSz="607933">
              <a:defRPr sz="8288"/>
            </a:pPr>
          </a:p>
          <a:p>
            <a:pPr defTabSz="607933">
              <a:defRPr sz="8288"/>
            </a:pPr>
          </a:p>
          <a:p>
            <a:pPr defTabSz="607933">
              <a:defRPr sz="8288"/>
            </a:pPr>
          </a:p>
          <a:p>
            <a:pPr defTabSz="607933">
              <a:defRPr sz="8288"/>
            </a:pPr>
          </a:p>
          <a:p>
            <a:pPr defTabSz="607933">
              <a:defRPr sz="8288"/>
            </a:pPr>
          </a:p>
        </p:txBody>
      </p:sp>
      <p:pic>
        <p:nvPicPr>
          <p:cNvPr id="1725" name="civildisobedience#1.jpg" descr="civildisobedience#1.jpg"/>
          <p:cNvPicPr>
            <a:picLocks noChangeAspect="1"/>
          </p:cNvPicPr>
          <p:nvPr/>
        </p:nvPicPr>
        <p:blipFill>
          <a:blip r:embed="rId2">
            <a:extLst/>
          </a:blip>
          <a:stretch>
            <a:fillRect/>
          </a:stretch>
        </p:blipFill>
        <p:spPr>
          <a:xfrm>
            <a:off x="566977" y="4671812"/>
            <a:ext cx="23250046" cy="8576328"/>
          </a:xfrm>
          <a:prstGeom prst="rect">
            <a:avLst/>
          </a:prstGeom>
          <a:ln w="12700">
            <a:miter lim="400000"/>
          </a:ln>
        </p:spPr>
      </p:pic>
      <p:pic>
        <p:nvPicPr>
          <p:cNvPr id="1726" name="cvildisobedience#2.jpg" descr="cvildisobedience#2.jpg"/>
          <p:cNvPicPr>
            <a:picLocks noChangeAspect="1"/>
          </p:cNvPicPr>
          <p:nvPr/>
        </p:nvPicPr>
        <p:blipFill>
          <a:blip r:embed="rId3">
            <a:extLst/>
          </a:blip>
          <a:stretch>
            <a:fillRect/>
          </a:stretch>
        </p:blipFill>
        <p:spPr>
          <a:xfrm>
            <a:off x="6565900" y="538162"/>
            <a:ext cx="11252200" cy="3987801"/>
          </a:xfrm>
          <a:prstGeom prst="rect">
            <a:avLst/>
          </a:prstGeom>
          <a:ln w="12700">
            <a:miter lim="400000"/>
          </a:ln>
        </p:spPr>
      </p:pic>
    </p:spTree>
  </p:cSld>
  <p:clrMapOvr>
    <a:masterClrMapping/>
  </p:clrMapOvr>
  <p:transition xmlns:p14="http://schemas.microsoft.com/office/powerpoint/2010/main" spd="med" advClick="1"/>
</p:sld>
</file>

<file path=ppt/slides/slide64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28" name="John MacArthur p. 21"/>
          <p:cNvSpPr txBox="1"/>
          <p:nvPr>
            <p:ph type="title"/>
          </p:nvPr>
        </p:nvSpPr>
        <p:spPr>
          <a:xfrm>
            <a:off x="163896" y="357187"/>
            <a:ext cx="23868033" cy="13170825"/>
          </a:xfrm>
          <a:prstGeom prst="rect">
            <a:avLst/>
          </a:prstGeom>
        </p:spPr>
        <p:txBody>
          <a:bodyPr/>
          <a:lstStyle/>
          <a:p>
            <a:pPr/>
          </a:p>
          <a:p>
            <a:pPr/>
          </a:p>
          <a:p>
            <a:pPr/>
          </a:p>
          <a:p>
            <a:pPr/>
          </a:p>
          <a:p>
            <a:pPr/>
          </a:p>
          <a:p>
            <a:pPr>
              <a:defRPr sz="7500"/>
            </a:pPr>
            <a:r>
              <a:t>John MacArthur p. 21</a:t>
            </a:r>
          </a:p>
        </p:txBody>
      </p:sp>
      <p:pic>
        <p:nvPicPr>
          <p:cNvPr id="1729" name="mac#8.jpg" descr="mac#8.jpg"/>
          <p:cNvPicPr>
            <a:picLocks noChangeAspect="1"/>
          </p:cNvPicPr>
          <p:nvPr/>
        </p:nvPicPr>
        <p:blipFill>
          <a:blip r:embed="rId2">
            <a:extLst/>
          </a:blip>
          <a:stretch>
            <a:fillRect/>
          </a:stretch>
        </p:blipFill>
        <p:spPr>
          <a:xfrm>
            <a:off x="6777839" y="2072072"/>
            <a:ext cx="10828322" cy="7336656"/>
          </a:xfrm>
          <a:prstGeom prst="rect">
            <a:avLst/>
          </a:prstGeom>
          <a:ln w="12700">
            <a:miter lim="400000"/>
          </a:ln>
        </p:spPr>
      </p:pic>
      <p:pic>
        <p:nvPicPr>
          <p:cNvPr id="1730" name="whygovernmentcan'tsaveyou.jpg" descr="whygovernmentcan'tsaveyou.jpg"/>
          <p:cNvPicPr>
            <a:picLocks noChangeAspect="1"/>
          </p:cNvPicPr>
          <p:nvPr/>
        </p:nvPicPr>
        <p:blipFill>
          <a:blip r:embed="rId3">
            <a:extLst/>
          </a:blip>
          <a:stretch>
            <a:fillRect/>
          </a:stretch>
        </p:blipFill>
        <p:spPr>
          <a:xfrm>
            <a:off x="-33338" y="28575"/>
            <a:ext cx="3549030" cy="5396470"/>
          </a:xfrm>
          <a:prstGeom prst="rect">
            <a:avLst/>
          </a:prstGeom>
          <a:ln w="12700">
            <a:miter lim="400000"/>
          </a:ln>
        </p:spPr>
      </p:pic>
    </p:spTree>
  </p:cSld>
  <p:clrMapOvr>
    <a:masterClrMapping/>
  </p:clrMapOvr>
  <p:transition xmlns:p14="http://schemas.microsoft.com/office/powerpoint/2010/main" spd="med" advClick="1"/>
</p:sld>
</file>

<file path=ppt/slides/slide64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32" name="Romans 13:"/>
          <p:cNvSpPr txBox="1"/>
          <p:nvPr>
            <p:ph type="title"/>
          </p:nvPr>
        </p:nvSpPr>
        <p:spPr>
          <a:xfrm>
            <a:off x="152734" y="357187"/>
            <a:ext cx="24078532" cy="13001626"/>
          </a:xfrm>
          <a:prstGeom prst="rect">
            <a:avLst/>
          </a:prstGeom>
        </p:spPr>
        <p:txBody>
          <a:bodyPr/>
          <a:lstStyle/>
          <a:p>
            <a:pPr/>
          </a:p>
          <a:p>
            <a:pPr/>
          </a:p>
          <a:p>
            <a:pPr/>
          </a:p>
          <a:p>
            <a:pPr/>
          </a:p>
          <a:p>
            <a:pPr/>
          </a:p>
          <a:p>
            <a:pPr/>
          </a:p>
          <a:p>
            <a:pPr>
              <a:defRPr sz="7500">
                <a:latin typeface="Arial"/>
                <a:ea typeface="Arial"/>
                <a:cs typeface="Arial"/>
                <a:sym typeface="Arial"/>
              </a:defRPr>
            </a:pPr>
            <a:r>
              <a:t>Romans 13: </a:t>
            </a:r>
          </a:p>
        </p:txBody>
      </p:sp>
      <p:pic>
        <p:nvPicPr>
          <p:cNvPr id="1733" name="Romans 13.jpg" descr="Romans 13.jpg"/>
          <p:cNvPicPr>
            <a:picLocks noChangeAspect="1"/>
          </p:cNvPicPr>
          <p:nvPr/>
        </p:nvPicPr>
        <p:blipFill>
          <a:blip r:embed="rId2">
            <a:extLst/>
          </a:blip>
          <a:stretch>
            <a:fillRect/>
          </a:stretch>
        </p:blipFill>
        <p:spPr>
          <a:xfrm>
            <a:off x="3697211" y="1674812"/>
            <a:ext cx="16989578" cy="8899304"/>
          </a:xfrm>
          <a:prstGeom prst="rect">
            <a:avLst/>
          </a:prstGeom>
          <a:ln w="12700">
            <a:miter lim="400000"/>
          </a:ln>
        </p:spPr>
      </p:pic>
    </p:spTree>
  </p:cSld>
  <p:clrMapOvr>
    <a:masterClrMapping/>
  </p:clrMapOvr>
  <p:transition xmlns:p14="http://schemas.microsoft.com/office/powerpoint/2010/main" spd="med" advClick="1"/>
</p:sld>
</file>

<file path=ppt/slides/slide64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35" name="John MacArthur p. 6."/>
          <p:cNvSpPr txBox="1"/>
          <p:nvPr>
            <p:ph type="title"/>
          </p:nvPr>
        </p:nvSpPr>
        <p:spPr>
          <a:xfrm>
            <a:off x="243427" y="357187"/>
            <a:ext cx="23897146" cy="13092783"/>
          </a:xfrm>
          <a:prstGeom prst="rect">
            <a:avLst/>
          </a:prstGeom>
        </p:spPr>
        <p:txBody>
          <a:bodyPr/>
          <a:lstStyle/>
          <a:p>
            <a:pPr/>
          </a:p>
          <a:p>
            <a:pPr/>
          </a:p>
          <a:p>
            <a:pPr/>
          </a:p>
          <a:p>
            <a:pPr/>
          </a:p>
          <a:p>
            <a:pPr/>
          </a:p>
          <a:p>
            <a:pPr>
              <a:defRPr sz="7500">
                <a:latin typeface="Arial Narrow"/>
                <a:ea typeface="Arial Narrow"/>
                <a:cs typeface="Arial Narrow"/>
                <a:sym typeface="Arial Narrow"/>
              </a:defRPr>
            </a:pPr>
          </a:p>
          <a:p>
            <a:pPr>
              <a:defRPr sz="7500">
                <a:latin typeface="Arial Narrow"/>
                <a:ea typeface="Arial Narrow"/>
                <a:cs typeface="Arial Narrow"/>
                <a:sym typeface="Arial Narrow"/>
              </a:defRPr>
            </a:pPr>
            <a:r>
              <a:t>John MacArthur p. 6.</a:t>
            </a:r>
          </a:p>
        </p:txBody>
      </p:sp>
      <p:pic>
        <p:nvPicPr>
          <p:cNvPr id="1736" name="mac#1.jpg" descr="mac#1.jpg"/>
          <p:cNvPicPr>
            <a:picLocks noChangeAspect="1"/>
          </p:cNvPicPr>
          <p:nvPr/>
        </p:nvPicPr>
        <p:blipFill>
          <a:blip r:embed="rId2">
            <a:extLst/>
          </a:blip>
          <a:stretch>
            <a:fillRect/>
          </a:stretch>
        </p:blipFill>
        <p:spPr>
          <a:xfrm>
            <a:off x="6936671" y="1352550"/>
            <a:ext cx="10510658" cy="7189290"/>
          </a:xfrm>
          <a:prstGeom prst="rect">
            <a:avLst/>
          </a:prstGeom>
          <a:ln w="12700">
            <a:miter lim="400000"/>
          </a:ln>
        </p:spPr>
      </p:pic>
      <p:pic>
        <p:nvPicPr>
          <p:cNvPr id="1737" name="whygovernmentcan'tsaveyou.jpg" descr="whygovernmentcan'tsaveyou.jpg"/>
          <p:cNvPicPr>
            <a:picLocks noChangeAspect="1"/>
          </p:cNvPicPr>
          <p:nvPr/>
        </p:nvPicPr>
        <p:blipFill>
          <a:blip r:embed="rId3">
            <a:extLst/>
          </a:blip>
          <a:stretch>
            <a:fillRect/>
          </a:stretch>
        </p:blipFill>
        <p:spPr>
          <a:xfrm>
            <a:off x="-80963" y="100012"/>
            <a:ext cx="3463755" cy="5266805"/>
          </a:xfrm>
          <a:prstGeom prst="rect">
            <a:avLst/>
          </a:prstGeom>
          <a:ln w="12700">
            <a:miter lim="400000"/>
          </a:ln>
        </p:spPr>
      </p:pic>
    </p:spTree>
  </p:cSld>
  <p:clrMapOvr>
    <a:masterClrMapping/>
  </p:clrMapOvr>
  <p:transition xmlns:p14="http://schemas.microsoft.com/office/powerpoint/2010/main" spd="med" advClick="1"/>
</p:sld>
</file>

<file path=ppt/slides/slide64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39" name="Double-click to edit"/>
          <p:cNvSpPr txBox="1"/>
          <p:nvPr>
            <p:ph type="title"/>
          </p:nvPr>
        </p:nvSpPr>
        <p:spPr>
          <a:xfrm>
            <a:off x="191523" y="357187"/>
            <a:ext cx="24000954" cy="13107387"/>
          </a:xfrm>
          <a:prstGeom prst="rect">
            <a:avLst/>
          </a:prstGeom>
        </p:spPr>
        <p:txBody>
          <a:bodyPr/>
          <a:lstStyle/>
          <a:p>
            <a:pPr defTabSz="673655">
              <a:defRPr sz="9184"/>
            </a:pPr>
          </a:p>
          <a:p>
            <a:pPr defTabSz="673655">
              <a:defRPr sz="9184"/>
            </a:pPr>
          </a:p>
          <a:p>
            <a:pPr defTabSz="673655">
              <a:defRPr sz="9184"/>
            </a:pPr>
          </a:p>
          <a:p>
            <a:pPr defTabSz="673655">
              <a:defRPr sz="9184"/>
            </a:pPr>
          </a:p>
          <a:p>
            <a:pPr defTabSz="673655">
              <a:defRPr sz="9184"/>
            </a:pPr>
          </a:p>
          <a:p>
            <a:pPr defTabSz="673655">
              <a:defRPr sz="9184"/>
            </a:pPr>
          </a:p>
          <a:p>
            <a:pPr defTabSz="673655">
              <a:defRPr sz="9184"/>
            </a:pPr>
          </a:p>
          <a:p>
            <a:pPr defTabSz="673655">
              <a:defRPr sz="9184"/>
            </a:pPr>
          </a:p>
        </p:txBody>
      </p:sp>
      <p:pic>
        <p:nvPicPr>
          <p:cNvPr id="1740" name="DI#1.jpg" descr="DI#1.jpg"/>
          <p:cNvPicPr>
            <a:picLocks noChangeAspect="1"/>
          </p:cNvPicPr>
          <p:nvPr/>
        </p:nvPicPr>
        <p:blipFill>
          <a:blip r:embed="rId2">
            <a:extLst/>
          </a:blip>
          <a:stretch>
            <a:fillRect/>
          </a:stretch>
        </p:blipFill>
        <p:spPr>
          <a:xfrm>
            <a:off x="1946280" y="2608433"/>
            <a:ext cx="20491440" cy="8499134"/>
          </a:xfrm>
          <a:prstGeom prst="rect">
            <a:avLst/>
          </a:prstGeom>
          <a:ln w="12700">
            <a:miter lim="400000"/>
          </a:ln>
        </p:spPr>
      </p:pic>
    </p:spTree>
  </p:cSld>
  <p:clrMapOvr>
    <a:masterClrMapping/>
  </p:clrMapOvr>
  <p:transition xmlns:p14="http://schemas.microsoft.com/office/powerpoint/2010/main" spd="med" advClick="1"/>
</p:sld>
</file>

<file path=ppt/slides/slide64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42" name="Declaration of Independence"/>
          <p:cNvSpPr txBox="1"/>
          <p:nvPr>
            <p:ph type="title"/>
          </p:nvPr>
        </p:nvSpPr>
        <p:spPr>
          <a:xfrm>
            <a:off x="105295" y="136270"/>
            <a:ext cx="24173410" cy="13443460"/>
          </a:xfrm>
          <a:prstGeom prst="rect">
            <a:avLst/>
          </a:prstGeom>
        </p:spPr>
        <p:txBody>
          <a:bodyPr/>
          <a:lstStyle/>
          <a:p>
            <a:pPr/>
          </a:p>
          <a:p>
            <a:pPr/>
          </a:p>
          <a:p>
            <a:pPr/>
          </a:p>
          <a:p>
            <a:pPr/>
          </a:p>
          <a:p>
            <a:pPr/>
          </a:p>
          <a:p>
            <a:pPr/>
          </a:p>
          <a:p>
            <a:pPr>
              <a:defRPr sz="7500">
                <a:latin typeface="Arial"/>
                <a:ea typeface="Arial"/>
                <a:cs typeface="Arial"/>
                <a:sym typeface="Arial"/>
              </a:defRPr>
            </a:pPr>
            <a:r>
              <a:t> Declaration of Independence </a:t>
            </a:r>
          </a:p>
        </p:txBody>
      </p:sp>
      <p:pic>
        <p:nvPicPr>
          <p:cNvPr id="1743" name="DI#2.jpg" descr="DI#2.jpg"/>
          <p:cNvPicPr>
            <a:picLocks noChangeAspect="1"/>
          </p:cNvPicPr>
          <p:nvPr/>
        </p:nvPicPr>
        <p:blipFill>
          <a:blip r:embed="rId2">
            <a:extLst/>
          </a:blip>
          <a:stretch>
            <a:fillRect/>
          </a:stretch>
        </p:blipFill>
        <p:spPr>
          <a:xfrm>
            <a:off x="5781047" y="539846"/>
            <a:ext cx="12821906" cy="10771092"/>
          </a:xfrm>
          <a:prstGeom prst="rect">
            <a:avLst/>
          </a:prstGeom>
          <a:ln w="12700">
            <a:miter lim="400000"/>
          </a:ln>
        </p:spPr>
      </p:pic>
    </p:spTree>
  </p:cSld>
  <p:clrMapOvr>
    <a:masterClrMapping/>
  </p:clrMapOvr>
  <p:transition xmlns:p14="http://schemas.microsoft.com/office/powerpoint/2010/main" spd="med" advClick="1"/>
</p:sld>
</file>

<file path=ppt/slides/slide64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45" name="John MacArthur p. 6."/>
          <p:cNvSpPr txBox="1"/>
          <p:nvPr>
            <p:ph type="title"/>
          </p:nvPr>
        </p:nvSpPr>
        <p:spPr>
          <a:xfrm>
            <a:off x="243427" y="357187"/>
            <a:ext cx="23897146" cy="13092783"/>
          </a:xfrm>
          <a:prstGeom prst="rect">
            <a:avLst/>
          </a:prstGeom>
        </p:spPr>
        <p:txBody>
          <a:bodyPr/>
          <a:lstStyle/>
          <a:p>
            <a:pPr/>
          </a:p>
          <a:p>
            <a:pPr/>
          </a:p>
          <a:p>
            <a:pPr/>
          </a:p>
          <a:p>
            <a:pPr/>
          </a:p>
          <a:p>
            <a:pPr/>
          </a:p>
          <a:p>
            <a:pPr>
              <a:defRPr sz="7500">
                <a:latin typeface="Arial Narrow"/>
                <a:ea typeface="Arial Narrow"/>
                <a:cs typeface="Arial Narrow"/>
                <a:sym typeface="Arial Narrow"/>
              </a:defRPr>
            </a:pPr>
          </a:p>
          <a:p>
            <a:pPr>
              <a:defRPr sz="7500">
                <a:latin typeface="Arial Narrow"/>
                <a:ea typeface="Arial Narrow"/>
                <a:cs typeface="Arial Narrow"/>
                <a:sym typeface="Arial Narrow"/>
              </a:defRPr>
            </a:pPr>
            <a:r>
              <a:t>John MacArthur p. 6.</a:t>
            </a:r>
          </a:p>
        </p:txBody>
      </p:sp>
      <p:pic>
        <p:nvPicPr>
          <p:cNvPr id="1746" name="mac#1.jpg" descr="mac#1.jpg"/>
          <p:cNvPicPr>
            <a:picLocks noChangeAspect="1"/>
          </p:cNvPicPr>
          <p:nvPr/>
        </p:nvPicPr>
        <p:blipFill>
          <a:blip r:embed="rId2">
            <a:extLst/>
          </a:blip>
          <a:stretch>
            <a:fillRect/>
          </a:stretch>
        </p:blipFill>
        <p:spPr>
          <a:xfrm>
            <a:off x="6936671" y="1352550"/>
            <a:ext cx="10510658" cy="7189290"/>
          </a:xfrm>
          <a:prstGeom prst="rect">
            <a:avLst/>
          </a:prstGeom>
          <a:ln w="12700">
            <a:miter lim="400000"/>
          </a:ln>
        </p:spPr>
      </p:pic>
      <p:pic>
        <p:nvPicPr>
          <p:cNvPr id="1747" name="whygovernmentcan'tsaveyou.jpg" descr="whygovernmentcan'tsaveyou.jpg"/>
          <p:cNvPicPr>
            <a:picLocks noChangeAspect="1"/>
          </p:cNvPicPr>
          <p:nvPr/>
        </p:nvPicPr>
        <p:blipFill>
          <a:blip r:embed="rId3">
            <a:extLst/>
          </a:blip>
          <a:stretch>
            <a:fillRect/>
          </a:stretch>
        </p:blipFill>
        <p:spPr>
          <a:xfrm>
            <a:off x="-80963" y="100012"/>
            <a:ext cx="3463755" cy="5266805"/>
          </a:xfrm>
          <a:prstGeom prst="rect">
            <a:avLst/>
          </a:prstGeom>
          <a:ln w="12700">
            <a:miter lim="400000"/>
          </a:ln>
        </p:spPr>
      </p:pic>
    </p:spTree>
  </p:cSld>
  <p:clrMapOvr>
    <a:masterClrMapping/>
  </p:clrMapOvr>
  <p:transition xmlns:p14="http://schemas.microsoft.com/office/powerpoint/2010/main" spd="med" advClick="1"/>
</p:sld>
</file>

<file path=ppt/slides/slide64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49" name="Double-click to edit"/>
          <p:cNvSpPr txBox="1"/>
          <p:nvPr>
            <p:ph type="title"/>
          </p:nvPr>
        </p:nvSpPr>
        <p:spPr>
          <a:xfrm>
            <a:off x="179895" y="196918"/>
            <a:ext cx="24024210" cy="13322164"/>
          </a:xfrm>
          <a:prstGeom prst="rect">
            <a:avLst/>
          </a:prstGeom>
        </p:spPr>
        <p:txBody>
          <a:bodyPr/>
          <a:lstStyle/>
          <a:p>
            <a:pPr/>
          </a:p>
        </p:txBody>
      </p:sp>
      <p:pic>
        <p:nvPicPr>
          <p:cNvPr id="1750" name="declaration#3.jpg" descr="declaration#3.jpg"/>
          <p:cNvPicPr>
            <a:picLocks noChangeAspect="1"/>
          </p:cNvPicPr>
          <p:nvPr/>
        </p:nvPicPr>
        <p:blipFill>
          <a:blip r:embed="rId2">
            <a:extLst/>
          </a:blip>
          <a:stretch>
            <a:fillRect/>
          </a:stretch>
        </p:blipFill>
        <p:spPr>
          <a:xfrm>
            <a:off x="682318" y="6343650"/>
            <a:ext cx="23019364" cy="2504698"/>
          </a:xfrm>
          <a:prstGeom prst="rect">
            <a:avLst/>
          </a:prstGeom>
          <a:ln w="12700">
            <a:miter lim="400000"/>
          </a:ln>
        </p:spPr>
      </p:pic>
      <p:pic>
        <p:nvPicPr>
          <p:cNvPr id="1751" name="cvildisobedience#2.jpg" descr="cvildisobedience#2.jpg"/>
          <p:cNvPicPr>
            <a:picLocks noChangeAspect="1"/>
          </p:cNvPicPr>
          <p:nvPr/>
        </p:nvPicPr>
        <p:blipFill>
          <a:blip r:embed="rId3">
            <a:extLst/>
          </a:blip>
          <a:stretch>
            <a:fillRect/>
          </a:stretch>
        </p:blipFill>
        <p:spPr>
          <a:xfrm>
            <a:off x="5315521" y="601662"/>
            <a:ext cx="13752958" cy="4874074"/>
          </a:xfrm>
          <a:prstGeom prst="rect">
            <a:avLst/>
          </a:prstGeom>
          <a:ln w="12700">
            <a:miter lim="400000"/>
          </a:ln>
        </p:spPr>
      </p:pic>
    </p:spTree>
  </p:cSld>
  <p:clrMapOvr>
    <a:masterClrMapping/>
  </p:clrMapOvr>
  <p:transition xmlns:p14="http://schemas.microsoft.com/office/powerpoint/2010/main" spd="med" advClick="1"/>
</p:sld>
</file>

<file path=ppt/slides/slide64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53" name="Double-click to edit"/>
          <p:cNvSpPr txBox="1"/>
          <p:nvPr>
            <p:ph type="title"/>
          </p:nvPr>
        </p:nvSpPr>
        <p:spPr>
          <a:xfrm>
            <a:off x="88924" y="357187"/>
            <a:ext cx="24088950" cy="13001626"/>
          </a:xfrm>
          <a:prstGeom prst="rect">
            <a:avLst/>
          </a:prstGeom>
        </p:spPr>
        <p:txBody>
          <a:bodyPr/>
          <a:lstStyle/>
          <a:p>
            <a:pPr defTabSz="755808">
              <a:defRPr sz="10304"/>
            </a:pPr>
          </a:p>
          <a:p>
            <a:pPr defTabSz="755808">
              <a:defRPr sz="10304"/>
            </a:pPr>
          </a:p>
          <a:p>
            <a:pPr defTabSz="755808">
              <a:defRPr sz="10304"/>
            </a:pPr>
          </a:p>
          <a:p>
            <a:pPr defTabSz="755808">
              <a:defRPr sz="10304"/>
            </a:pPr>
          </a:p>
          <a:p>
            <a:pPr defTabSz="755808">
              <a:defRPr sz="10304"/>
            </a:pPr>
          </a:p>
          <a:p>
            <a:pPr defTabSz="755808">
              <a:defRPr sz="10304"/>
            </a:pPr>
          </a:p>
          <a:p>
            <a:pPr defTabSz="755808">
              <a:defRPr sz="10304"/>
            </a:pPr>
          </a:p>
        </p:txBody>
      </p:sp>
      <p:pic>
        <p:nvPicPr>
          <p:cNvPr id="1754" name="declaration#4.jpg" descr="declaration#4.jpg"/>
          <p:cNvPicPr>
            <a:picLocks noChangeAspect="1"/>
          </p:cNvPicPr>
          <p:nvPr/>
        </p:nvPicPr>
        <p:blipFill>
          <a:blip r:embed="rId2">
            <a:extLst/>
          </a:blip>
          <a:stretch>
            <a:fillRect/>
          </a:stretch>
        </p:blipFill>
        <p:spPr>
          <a:xfrm>
            <a:off x="521717" y="6446837"/>
            <a:ext cx="23340566" cy="3118962"/>
          </a:xfrm>
          <a:prstGeom prst="rect">
            <a:avLst/>
          </a:prstGeom>
          <a:ln w="12700">
            <a:miter lim="400000"/>
          </a:ln>
        </p:spPr>
      </p:pic>
      <p:pic>
        <p:nvPicPr>
          <p:cNvPr id="1755" name="cvildisobedience#2.jpg" descr="cvildisobedience#2.jpg"/>
          <p:cNvPicPr>
            <a:picLocks noChangeAspect="1"/>
          </p:cNvPicPr>
          <p:nvPr/>
        </p:nvPicPr>
        <p:blipFill>
          <a:blip r:embed="rId3">
            <a:extLst/>
          </a:blip>
          <a:stretch>
            <a:fillRect/>
          </a:stretch>
        </p:blipFill>
        <p:spPr>
          <a:xfrm>
            <a:off x="5434681" y="911225"/>
            <a:ext cx="13397436" cy="4748076"/>
          </a:xfrm>
          <a:prstGeom prst="rect">
            <a:avLst/>
          </a:prstGeom>
          <a:ln w="12700">
            <a:miter lim="400000"/>
          </a:ln>
        </p:spPr>
      </p:pic>
    </p:spTree>
  </p:cSld>
  <p:clrMapOvr>
    <a:masterClrMapping/>
  </p:clrMapOvr>
  <p:transition xmlns:p14="http://schemas.microsoft.com/office/powerpoint/2010/main" spd="med" advClick="1"/>
</p:sld>
</file>

<file path=ppt/slides/slide64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57" name="Double-click to edit"/>
          <p:cNvSpPr txBox="1"/>
          <p:nvPr>
            <p:ph type="title"/>
          </p:nvPr>
        </p:nvSpPr>
        <p:spPr>
          <a:xfrm>
            <a:off x="107993" y="357187"/>
            <a:ext cx="24055742" cy="13001626"/>
          </a:xfrm>
          <a:prstGeom prst="rect">
            <a:avLst/>
          </a:prstGeom>
        </p:spPr>
        <p:txBody>
          <a:bodyPr/>
          <a:lstStyle/>
          <a:p>
            <a:pPr defTabSz="665440">
              <a:defRPr sz="9072"/>
            </a:pPr>
          </a:p>
          <a:p>
            <a:pPr defTabSz="665440">
              <a:defRPr sz="9072"/>
            </a:pPr>
          </a:p>
          <a:p>
            <a:pPr defTabSz="665440">
              <a:defRPr sz="9072"/>
            </a:pPr>
          </a:p>
          <a:p>
            <a:pPr defTabSz="665440">
              <a:defRPr sz="9072"/>
            </a:pPr>
          </a:p>
          <a:p>
            <a:pPr defTabSz="665440">
              <a:defRPr sz="9072"/>
            </a:pPr>
          </a:p>
          <a:p>
            <a:pPr defTabSz="665440">
              <a:defRPr sz="9072"/>
            </a:pPr>
          </a:p>
          <a:p>
            <a:pPr defTabSz="665440">
              <a:defRPr sz="9072"/>
            </a:pPr>
          </a:p>
          <a:p>
            <a:pPr defTabSz="665440">
              <a:defRPr sz="9072"/>
            </a:pPr>
          </a:p>
        </p:txBody>
      </p:sp>
      <p:pic>
        <p:nvPicPr>
          <p:cNvPr id="1758" name="Kentucky.jpg" descr="Kentucky.jpg"/>
          <p:cNvPicPr>
            <a:picLocks noChangeAspect="1"/>
          </p:cNvPicPr>
          <p:nvPr/>
        </p:nvPicPr>
        <p:blipFill>
          <a:blip r:embed="rId2">
            <a:extLst/>
          </a:blip>
          <a:stretch>
            <a:fillRect/>
          </a:stretch>
        </p:blipFill>
        <p:spPr>
          <a:xfrm>
            <a:off x="628391" y="4386871"/>
            <a:ext cx="23127218" cy="2707058"/>
          </a:xfrm>
          <a:prstGeom prst="rect">
            <a:avLst/>
          </a:prstGeom>
          <a:ln w="12700">
            <a:miter lim="400000"/>
          </a:ln>
        </p:spPr>
      </p:pic>
    </p:spTree>
  </p:cSld>
  <p:clrMapOvr>
    <a:masterClrMapping/>
  </p:clrMapOvr>
  <p:transition xmlns:p14="http://schemas.microsoft.com/office/powerpoint/2010/main" spd="med" advClick="1"/>
</p:sld>
</file>

<file path=ppt/slides/slide6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0" name="Colossians 2:8:…"/>
          <p:cNvSpPr txBox="1"/>
          <p:nvPr>
            <p:ph type="title"/>
          </p:nvPr>
        </p:nvSpPr>
        <p:spPr>
          <a:xfrm>
            <a:off x="174873" y="357187"/>
            <a:ext cx="23836871" cy="13252029"/>
          </a:xfrm>
          <a:prstGeom prst="rect">
            <a:avLst/>
          </a:prstGeom>
        </p:spPr>
        <p:txBody>
          <a:bodyPr/>
          <a:lstStyle/>
          <a:p>
            <a:pPr>
              <a:defRPr sz="9000">
                <a:solidFill>
                  <a:srgbClr val="FFD479"/>
                </a:solidFill>
                <a:latin typeface="Arial Narrow"/>
                <a:ea typeface="Arial Narrow"/>
                <a:cs typeface="Arial Narrow"/>
                <a:sym typeface="Arial Narrow"/>
              </a:defRPr>
            </a:pPr>
            <a:r>
              <a:t>Colossians 2:8:</a:t>
            </a:r>
          </a:p>
          <a:p>
            <a:pPr>
              <a:defRPr sz="9000">
                <a:solidFill>
                  <a:srgbClr val="FFD479"/>
                </a:solidFill>
                <a:latin typeface="Arial Narrow"/>
                <a:ea typeface="Arial Narrow"/>
                <a:cs typeface="Arial Narrow"/>
                <a:sym typeface="Arial Narrow"/>
              </a:defRPr>
            </a:pPr>
          </a:p>
          <a:p>
            <a:pPr>
              <a:defRPr sz="9000">
                <a:solidFill>
                  <a:srgbClr val="FFD479"/>
                </a:solidFill>
                <a:latin typeface="Arial Narrow"/>
                <a:ea typeface="Arial Narrow"/>
                <a:cs typeface="Arial Narrow"/>
                <a:sym typeface="Arial Narrow"/>
              </a:defRPr>
            </a:pPr>
          </a:p>
          <a:p>
            <a:pPr>
              <a:defRPr sz="9000">
                <a:latin typeface="Arial Narrow"/>
                <a:ea typeface="Arial Narrow"/>
                <a:cs typeface="Arial Narrow"/>
                <a:sym typeface="Arial Narrow"/>
              </a:defRPr>
            </a:pPr>
            <a:r>
              <a:t>Beware lest anyone cheat you through philosophy and empty deceit. According to the tradition of men, according to the basic principles of the world, and not according to Christ.</a:t>
            </a:r>
          </a:p>
        </p:txBody>
      </p:sp>
    </p:spTree>
  </p:cSld>
  <p:clrMapOvr>
    <a:masterClrMapping/>
  </p:clrMapOvr>
  <p:transition xmlns:p14="http://schemas.microsoft.com/office/powerpoint/2010/main" spd="med" advClick="1"/>
</p:sld>
</file>

<file path=ppt/slides/slide65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60" name="Double-click to edit"/>
          <p:cNvSpPr txBox="1"/>
          <p:nvPr>
            <p:ph type="title"/>
          </p:nvPr>
        </p:nvSpPr>
        <p:spPr>
          <a:xfrm>
            <a:off x="161850" y="357187"/>
            <a:ext cx="23914913" cy="13001626"/>
          </a:xfrm>
          <a:prstGeom prst="rect">
            <a:avLst/>
          </a:prstGeom>
        </p:spPr>
        <p:txBody>
          <a:bodyPr/>
          <a:lstStyle/>
          <a:p>
            <a:pPr/>
          </a:p>
          <a:p>
            <a:pPr/>
          </a:p>
          <a:p>
            <a:pPr/>
          </a:p>
          <a:p>
            <a:pPr/>
          </a:p>
          <a:p>
            <a:pPr/>
          </a:p>
        </p:txBody>
      </p:sp>
      <p:pic>
        <p:nvPicPr>
          <p:cNvPr id="1761" name="New Hampshire.jpg" descr="New Hampshire.jpg"/>
          <p:cNvPicPr>
            <a:picLocks noChangeAspect="1"/>
          </p:cNvPicPr>
          <p:nvPr/>
        </p:nvPicPr>
        <p:blipFill>
          <a:blip r:embed="rId2">
            <a:extLst/>
          </a:blip>
          <a:stretch>
            <a:fillRect/>
          </a:stretch>
        </p:blipFill>
        <p:spPr>
          <a:xfrm>
            <a:off x="1209302" y="4870450"/>
            <a:ext cx="21965396" cy="2388864"/>
          </a:xfrm>
          <a:prstGeom prst="rect">
            <a:avLst/>
          </a:prstGeom>
          <a:ln w="12700">
            <a:miter lim="400000"/>
          </a:ln>
        </p:spPr>
      </p:pic>
    </p:spTree>
  </p:cSld>
  <p:clrMapOvr>
    <a:masterClrMapping/>
  </p:clrMapOvr>
  <p:transition xmlns:p14="http://schemas.microsoft.com/office/powerpoint/2010/main" spd="med" advClick="1"/>
</p:sld>
</file>

<file path=ppt/slides/slide65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63" name="Double-click to edit"/>
          <p:cNvSpPr txBox="1"/>
          <p:nvPr>
            <p:ph type="title"/>
          </p:nvPr>
        </p:nvSpPr>
        <p:spPr>
          <a:xfrm>
            <a:off x="263797" y="357187"/>
            <a:ext cx="23856406" cy="13144501"/>
          </a:xfrm>
          <a:prstGeom prst="rect">
            <a:avLst/>
          </a:prstGeom>
        </p:spPr>
        <p:txBody>
          <a:bodyPr/>
          <a:lstStyle/>
          <a:p>
            <a:pPr/>
          </a:p>
          <a:p>
            <a:pPr/>
          </a:p>
          <a:p>
            <a:pPr/>
          </a:p>
          <a:p>
            <a:pPr/>
          </a:p>
          <a:p>
            <a:pPr/>
          </a:p>
          <a:p>
            <a:pPr/>
          </a:p>
        </p:txBody>
      </p:sp>
      <p:pic>
        <p:nvPicPr>
          <p:cNvPr id="1764" name="North Carolina.jpg" descr="North Carolina.jpg"/>
          <p:cNvPicPr>
            <a:picLocks noChangeAspect="1"/>
          </p:cNvPicPr>
          <p:nvPr/>
        </p:nvPicPr>
        <p:blipFill>
          <a:blip r:embed="rId2">
            <a:extLst/>
          </a:blip>
          <a:stretch>
            <a:fillRect/>
          </a:stretch>
        </p:blipFill>
        <p:spPr>
          <a:xfrm>
            <a:off x="190156" y="5164137"/>
            <a:ext cx="24003688" cy="2588185"/>
          </a:xfrm>
          <a:prstGeom prst="rect">
            <a:avLst/>
          </a:prstGeom>
          <a:ln w="12700">
            <a:miter lim="400000"/>
          </a:ln>
        </p:spPr>
      </p:pic>
    </p:spTree>
  </p:cSld>
  <p:clrMapOvr>
    <a:masterClrMapping/>
  </p:clrMapOvr>
  <p:transition xmlns:p14="http://schemas.microsoft.com/office/powerpoint/2010/main" spd="med" advClick="1"/>
</p:sld>
</file>

<file path=ppt/slides/slide65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66" name="Double-click to edit"/>
          <p:cNvSpPr txBox="1"/>
          <p:nvPr>
            <p:ph type="title"/>
          </p:nvPr>
        </p:nvSpPr>
        <p:spPr>
          <a:xfrm>
            <a:off x="162780" y="357187"/>
            <a:ext cx="24058440" cy="13001626"/>
          </a:xfrm>
          <a:prstGeom prst="rect">
            <a:avLst/>
          </a:prstGeom>
        </p:spPr>
        <p:txBody>
          <a:bodyPr/>
          <a:lstStyle/>
          <a:p>
            <a:pPr/>
          </a:p>
          <a:p>
            <a:pPr/>
          </a:p>
          <a:p>
            <a:pPr/>
          </a:p>
          <a:p>
            <a:pPr/>
          </a:p>
          <a:p>
            <a:pPr/>
          </a:p>
          <a:p>
            <a:pPr/>
          </a:p>
        </p:txBody>
      </p:sp>
      <p:pic>
        <p:nvPicPr>
          <p:cNvPr id="1767" name="Tennessee.jpg" descr="Tennessee.jpg"/>
          <p:cNvPicPr>
            <a:picLocks noChangeAspect="1"/>
          </p:cNvPicPr>
          <p:nvPr/>
        </p:nvPicPr>
        <p:blipFill>
          <a:blip r:embed="rId2">
            <a:extLst/>
          </a:blip>
          <a:stretch>
            <a:fillRect/>
          </a:stretch>
        </p:blipFill>
        <p:spPr>
          <a:xfrm>
            <a:off x="1288385" y="4150136"/>
            <a:ext cx="21807230" cy="2492256"/>
          </a:xfrm>
          <a:prstGeom prst="rect">
            <a:avLst/>
          </a:prstGeom>
          <a:ln w="12700">
            <a:miter lim="400000"/>
          </a:ln>
        </p:spPr>
      </p:pic>
    </p:spTree>
  </p:cSld>
  <p:clrMapOvr>
    <a:masterClrMapping/>
  </p:clrMapOvr>
  <p:transition xmlns:p14="http://schemas.microsoft.com/office/powerpoint/2010/main" spd="med" advClick="1"/>
</p:sld>
</file>

<file path=ppt/slides/slide65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69" name="Double-click to edit"/>
          <p:cNvSpPr txBox="1"/>
          <p:nvPr>
            <p:ph type="title"/>
          </p:nvPr>
        </p:nvSpPr>
        <p:spPr>
          <a:xfrm>
            <a:off x="285656" y="357187"/>
            <a:ext cx="23812688" cy="13001626"/>
          </a:xfrm>
          <a:prstGeom prst="rect">
            <a:avLst/>
          </a:prstGeom>
        </p:spPr>
        <p:txBody>
          <a:bodyPr/>
          <a:lstStyle/>
          <a:p>
            <a:pPr/>
          </a:p>
          <a:p>
            <a:pPr/>
          </a:p>
          <a:p>
            <a:pPr/>
          </a:p>
          <a:p>
            <a:pPr/>
          </a:p>
          <a:p>
            <a:pPr/>
          </a:p>
          <a:p>
            <a:pPr/>
          </a:p>
        </p:txBody>
      </p:sp>
      <p:pic>
        <p:nvPicPr>
          <p:cNvPr id="1770" name="Texas.jpg" descr="Texas.jpg"/>
          <p:cNvPicPr>
            <a:picLocks noChangeAspect="1"/>
          </p:cNvPicPr>
          <p:nvPr/>
        </p:nvPicPr>
        <p:blipFill>
          <a:blip r:embed="rId2">
            <a:extLst/>
          </a:blip>
          <a:stretch>
            <a:fillRect/>
          </a:stretch>
        </p:blipFill>
        <p:spPr>
          <a:xfrm>
            <a:off x="1193882" y="5030787"/>
            <a:ext cx="21996236" cy="2534883"/>
          </a:xfrm>
          <a:prstGeom prst="rect">
            <a:avLst/>
          </a:prstGeom>
          <a:ln w="12700">
            <a:miter lim="400000"/>
          </a:ln>
        </p:spPr>
      </p:pic>
    </p:spTree>
  </p:cSld>
  <p:clrMapOvr>
    <a:masterClrMapping/>
  </p:clrMapOvr>
  <p:transition xmlns:p14="http://schemas.microsoft.com/office/powerpoint/2010/main" spd="med" advClick="1"/>
</p:sld>
</file>

<file path=ppt/slides/slide65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72" name="Brainwashed America: Part 16"/>
          <p:cNvSpPr txBox="1"/>
          <p:nvPr>
            <p:ph type="title"/>
          </p:nvPr>
        </p:nvSpPr>
        <p:spPr>
          <a:xfrm>
            <a:off x="287331" y="357187"/>
            <a:ext cx="23809338" cy="13092318"/>
          </a:xfrm>
          <a:prstGeom prst="rect">
            <a:avLst/>
          </a:prstGeom>
        </p:spPr>
        <p:txBody>
          <a:bodyPr/>
          <a:lstStyle>
            <a:lvl1pPr>
              <a:defRPr b="1" sz="9500">
                <a:solidFill>
                  <a:srgbClr val="FFD479"/>
                </a:solidFill>
                <a:latin typeface="Arial Narrow"/>
                <a:ea typeface="Arial Narrow"/>
                <a:cs typeface="Arial Narrow"/>
                <a:sym typeface="Arial Narrow"/>
              </a:defRPr>
            </a:lvl1pPr>
          </a:lstStyle>
          <a:p>
            <a:pPr/>
            <a:r>
              <a:t>Brainwashed America: Part 16</a:t>
            </a:r>
          </a:p>
        </p:txBody>
      </p:sp>
    </p:spTree>
  </p:cSld>
  <p:clrMapOvr>
    <a:masterClrMapping/>
  </p:clrMapOvr>
  <p:transition xmlns:p14="http://schemas.microsoft.com/office/powerpoint/2010/main" spd="med" advClick="1"/>
</p:sld>
</file>

<file path=ppt/slides/slide65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74" name="9. Use individuals in trusted institutions &amp; occupations…"/>
          <p:cNvSpPr txBox="1"/>
          <p:nvPr>
            <p:ph type="title"/>
          </p:nvPr>
        </p:nvSpPr>
        <p:spPr>
          <a:xfrm>
            <a:off x="195802" y="357187"/>
            <a:ext cx="23808085" cy="13114549"/>
          </a:xfrm>
          <a:prstGeom prst="rect">
            <a:avLst/>
          </a:prstGeom>
        </p:spPr>
        <p:txBody>
          <a:bodyPr/>
          <a:lstStyle/>
          <a:p>
            <a:pPr algn="l">
              <a:defRPr sz="9000">
                <a:solidFill>
                  <a:srgbClr val="FFD479"/>
                </a:solidFill>
                <a:latin typeface="Arial Narrow"/>
                <a:ea typeface="Arial Narrow"/>
                <a:cs typeface="Arial Narrow"/>
                <a:sym typeface="Arial Narrow"/>
              </a:defRPr>
            </a:pPr>
            <a:r>
              <a:t>  9. Use individuals in trusted institutions &amp; occupations</a:t>
            </a:r>
          </a:p>
          <a:p>
            <a:pPr algn="l">
              <a:defRPr sz="9000">
                <a:solidFill>
                  <a:srgbClr val="FFD479"/>
                </a:solidFill>
                <a:latin typeface="Arial Narrow"/>
                <a:ea typeface="Arial Narrow"/>
                <a:cs typeface="Arial Narrow"/>
                <a:sym typeface="Arial Narrow"/>
              </a:defRPr>
            </a:pPr>
            <a:r>
              <a:t>      to give credibility to the worldview &amp; values being</a:t>
            </a:r>
          </a:p>
          <a:p>
            <a:pPr algn="l">
              <a:defRPr sz="9000">
                <a:solidFill>
                  <a:srgbClr val="FFD479"/>
                </a:solidFill>
                <a:latin typeface="Arial Narrow"/>
                <a:ea typeface="Arial Narrow"/>
                <a:cs typeface="Arial Narrow"/>
                <a:sym typeface="Arial Narrow"/>
              </a:defRPr>
            </a:pPr>
            <a:r>
              <a:t>      inculcated into the brainwashing subjects. </a:t>
            </a:r>
          </a:p>
        </p:txBody>
      </p:sp>
    </p:spTree>
  </p:cSld>
  <p:clrMapOvr>
    <a:masterClrMapping/>
  </p:clrMapOvr>
  <p:transition xmlns:p14="http://schemas.microsoft.com/office/powerpoint/2010/main" spd="med" advClick="1"/>
</p:sld>
</file>

<file path=ppt/slides/slide65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76" name="When Pastors Prepare The Path For   Tyranny Through Brainwashing"/>
          <p:cNvSpPr txBox="1"/>
          <p:nvPr>
            <p:ph type="title"/>
          </p:nvPr>
        </p:nvSpPr>
        <p:spPr>
          <a:xfrm>
            <a:off x="231520" y="357187"/>
            <a:ext cx="23750645" cy="13197893"/>
          </a:xfrm>
          <a:prstGeom prst="rect">
            <a:avLst/>
          </a:prstGeom>
        </p:spPr>
        <p:txBody>
          <a:bodyPr/>
          <a:lstStyle/>
          <a:p>
            <a:pPr>
              <a:defRPr>
                <a:latin typeface="Arial"/>
                <a:ea typeface="Arial"/>
                <a:cs typeface="Arial"/>
                <a:sym typeface="Arial"/>
              </a:defRPr>
            </a:pPr>
            <a:r>
              <a:rPr sz="9700">
                <a:solidFill>
                  <a:srgbClr val="FFD479"/>
                </a:solidFill>
              </a:rPr>
              <a:t>When Pastors Prepare The Path For   Tyranny Through Brainwashing</a:t>
            </a:r>
            <a:r>
              <a:t> </a:t>
            </a:r>
          </a:p>
        </p:txBody>
      </p:sp>
    </p:spTree>
  </p:cSld>
  <p:clrMapOvr>
    <a:masterClrMapping/>
  </p:clrMapOvr>
  <p:transition xmlns:p14="http://schemas.microsoft.com/office/powerpoint/2010/main" spd="med" advClick="1"/>
</p:sld>
</file>

<file path=ppt/slides/slide65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78" name="On October 19, 1961, Assistant Director of the FBI William C. Sullivan Warned of Clergy:…"/>
          <p:cNvSpPr txBox="1"/>
          <p:nvPr>
            <p:ph type="title"/>
          </p:nvPr>
        </p:nvSpPr>
        <p:spPr>
          <a:xfrm>
            <a:off x="235520" y="357187"/>
            <a:ext cx="23912960" cy="13001626"/>
          </a:xfrm>
          <a:prstGeom prst="rect">
            <a:avLst/>
          </a:prstGeom>
        </p:spPr>
        <p:txBody>
          <a:bodyPr/>
          <a:lstStyle/>
          <a:p>
            <a:pPr>
              <a:defRPr sz="7500">
                <a:solidFill>
                  <a:srgbClr val="FFD479"/>
                </a:solidFill>
                <a:latin typeface="Arial"/>
                <a:ea typeface="Arial"/>
                <a:cs typeface="Arial"/>
                <a:sym typeface="Arial"/>
              </a:defRPr>
            </a:pPr>
            <a:r>
              <a:t>On October 19, 1961, Assistant Director of the FBI William C. Sullivan Warned of Clergy:</a:t>
            </a:r>
          </a:p>
          <a:p>
            <a:pPr>
              <a:defRPr sz="7500">
                <a:solidFill>
                  <a:srgbClr val="FFD479"/>
                </a:solidFill>
                <a:latin typeface="Arial"/>
                <a:ea typeface="Arial"/>
                <a:cs typeface="Arial"/>
                <a:sym typeface="Arial"/>
              </a:defRPr>
            </a:pPr>
          </a:p>
          <a:p>
            <a:pPr>
              <a:defRPr sz="7500">
                <a:latin typeface="Arial"/>
                <a:ea typeface="Arial"/>
                <a:cs typeface="Arial"/>
                <a:sym typeface="Arial"/>
              </a:defRPr>
            </a:pPr>
            <a:r>
              <a:t>“…making statements and drawing conclusions relative to foreign policy, economics, and domestic politics which exceed their field of competence.” </a:t>
            </a:r>
          </a:p>
        </p:txBody>
      </p:sp>
    </p:spTree>
  </p:cSld>
  <p:clrMapOvr>
    <a:masterClrMapping/>
  </p:clrMapOvr>
  <p:transition xmlns:p14="http://schemas.microsoft.com/office/powerpoint/2010/main" spd="med" advClick="1"/>
</p:sld>
</file>

<file path=ppt/slides/slide65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80" name="John MacArthur p. 6."/>
          <p:cNvSpPr txBox="1"/>
          <p:nvPr>
            <p:ph type="title"/>
          </p:nvPr>
        </p:nvSpPr>
        <p:spPr>
          <a:xfrm>
            <a:off x="243427" y="357187"/>
            <a:ext cx="23897146" cy="13092783"/>
          </a:xfrm>
          <a:prstGeom prst="rect">
            <a:avLst/>
          </a:prstGeom>
        </p:spPr>
        <p:txBody>
          <a:bodyPr/>
          <a:lstStyle/>
          <a:p>
            <a:pPr/>
          </a:p>
          <a:p>
            <a:pPr/>
          </a:p>
          <a:p>
            <a:pPr/>
          </a:p>
          <a:p>
            <a:pPr/>
          </a:p>
          <a:p>
            <a:pPr/>
          </a:p>
          <a:p>
            <a:pPr>
              <a:defRPr sz="7500">
                <a:latin typeface="Arial Narrow"/>
                <a:ea typeface="Arial Narrow"/>
                <a:cs typeface="Arial Narrow"/>
                <a:sym typeface="Arial Narrow"/>
              </a:defRPr>
            </a:pPr>
          </a:p>
          <a:p>
            <a:pPr>
              <a:defRPr sz="7500">
                <a:latin typeface="Arial Narrow"/>
                <a:ea typeface="Arial Narrow"/>
                <a:cs typeface="Arial Narrow"/>
                <a:sym typeface="Arial Narrow"/>
              </a:defRPr>
            </a:pPr>
            <a:r>
              <a:t>John MacArthur p. 6.</a:t>
            </a:r>
          </a:p>
        </p:txBody>
      </p:sp>
      <p:pic>
        <p:nvPicPr>
          <p:cNvPr id="1781" name="mac#1.jpg" descr="mac#1.jpg"/>
          <p:cNvPicPr>
            <a:picLocks noChangeAspect="1"/>
          </p:cNvPicPr>
          <p:nvPr/>
        </p:nvPicPr>
        <p:blipFill>
          <a:blip r:embed="rId2">
            <a:extLst/>
          </a:blip>
          <a:stretch>
            <a:fillRect/>
          </a:stretch>
        </p:blipFill>
        <p:spPr>
          <a:xfrm>
            <a:off x="6936671" y="1352550"/>
            <a:ext cx="10510658" cy="7189290"/>
          </a:xfrm>
          <a:prstGeom prst="rect">
            <a:avLst/>
          </a:prstGeom>
          <a:ln w="12700">
            <a:miter lim="400000"/>
          </a:ln>
        </p:spPr>
      </p:pic>
      <p:pic>
        <p:nvPicPr>
          <p:cNvPr id="1782" name="whygovernmentcan'tsaveyou.jpg" descr="whygovernmentcan'tsaveyou.jpg"/>
          <p:cNvPicPr>
            <a:picLocks noChangeAspect="1"/>
          </p:cNvPicPr>
          <p:nvPr/>
        </p:nvPicPr>
        <p:blipFill>
          <a:blip r:embed="rId3">
            <a:extLst/>
          </a:blip>
          <a:stretch>
            <a:fillRect/>
          </a:stretch>
        </p:blipFill>
        <p:spPr>
          <a:xfrm>
            <a:off x="-80963" y="100012"/>
            <a:ext cx="3463755" cy="5266805"/>
          </a:xfrm>
          <a:prstGeom prst="rect">
            <a:avLst/>
          </a:prstGeom>
          <a:ln w="12700">
            <a:miter lim="400000"/>
          </a:ln>
        </p:spPr>
      </p:pic>
    </p:spTree>
  </p:cSld>
  <p:clrMapOvr>
    <a:masterClrMapping/>
  </p:clrMapOvr>
  <p:transition xmlns:p14="http://schemas.microsoft.com/office/powerpoint/2010/main" spd="med" advClick="1"/>
</p:sld>
</file>

<file path=ppt/slides/slide65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84" name="God Created Nations &amp;…"/>
          <p:cNvSpPr txBox="1"/>
          <p:nvPr>
            <p:ph type="title"/>
          </p:nvPr>
        </p:nvSpPr>
        <p:spPr>
          <a:xfrm>
            <a:off x="108737" y="215335"/>
            <a:ext cx="24166526" cy="13143478"/>
          </a:xfrm>
          <a:prstGeom prst="rect">
            <a:avLst/>
          </a:prstGeom>
        </p:spPr>
        <p:txBody>
          <a:bodyPr/>
          <a:lstStyle/>
          <a:p>
            <a:pPr>
              <a:defRPr sz="11300">
                <a:solidFill>
                  <a:srgbClr val="FFD479"/>
                </a:solidFill>
                <a:latin typeface="Arial"/>
                <a:ea typeface="Arial"/>
                <a:cs typeface="Arial"/>
                <a:sym typeface="Arial"/>
              </a:defRPr>
            </a:pPr>
            <a:r>
              <a:t>God Created Nations &amp;</a:t>
            </a:r>
          </a:p>
          <a:p>
            <a:pPr>
              <a:defRPr sz="11300">
                <a:solidFill>
                  <a:srgbClr val="FFD479"/>
                </a:solidFill>
                <a:latin typeface="Arial"/>
                <a:ea typeface="Arial"/>
                <a:cs typeface="Arial"/>
                <a:sym typeface="Arial"/>
              </a:defRPr>
            </a:pPr>
            <a:r>
              <a:t>Man Creates Governments</a:t>
            </a:r>
          </a:p>
          <a:p>
            <a:pPr>
              <a:defRPr sz="11300">
                <a:solidFill>
                  <a:srgbClr val="FFD479"/>
                </a:solidFill>
                <a:latin typeface="Arial"/>
                <a:ea typeface="Arial"/>
                <a:cs typeface="Arial"/>
                <a:sym typeface="Arial"/>
              </a:defRPr>
            </a:pPr>
            <a:r>
              <a:t> </a:t>
            </a:r>
          </a:p>
        </p:txBody>
      </p:sp>
    </p:spTree>
  </p:cSld>
  <p:clrMapOvr>
    <a:masterClrMapping/>
  </p:clrMapOvr>
  <p:transition xmlns:p14="http://schemas.microsoft.com/office/powerpoint/2010/main" spd="med" advClick="1"/>
</p:sld>
</file>

<file path=ppt/slides/slide6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2" name="2 Corinthians 10:4-5:…"/>
          <p:cNvSpPr txBox="1"/>
          <p:nvPr>
            <p:ph type="title"/>
          </p:nvPr>
        </p:nvSpPr>
        <p:spPr>
          <a:xfrm>
            <a:off x="195336" y="357187"/>
            <a:ext cx="23756133" cy="13143106"/>
          </a:xfrm>
          <a:prstGeom prst="rect">
            <a:avLst/>
          </a:prstGeom>
        </p:spPr>
        <p:txBody>
          <a:bodyPr/>
          <a:lstStyle/>
          <a:p>
            <a:pPr>
              <a:defRPr sz="9000">
                <a:solidFill>
                  <a:srgbClr val="FFD479"/>
                </a:solidFill>
                <a:latin typeface="Arial Narrow"/>
                <a:ea typeface="Arial Narrow"/>
                <a:cs typeface="Arial Narrow"/>
                <a:sym typeface="Arial Narrow"/>
              </a:defRPr>
            </a:pPr>
            <a:r>
              <a:t>2 Corinthians 10:4-5:</a:t>
            </a:r>
          </a:p>
          <a:p>
            <a:pPr>
              <a:defRPr sz="9000">
                <a:latin typeface="Arial Narrow"/>
                <a:ea typeface="Arial Narrow"/>
                <a:cs typeface="Arial Narrow"/>
                <a:sym typeface="Arial Narrow"/>
              </a:defRPr>
            </a:pPr>
          </a:p>
          <a:p>
            <a:pPr>
              <a:defRPr sz="9000">
                <a:latin typeface="Arial Narrow"/>
                <a:ea typeface="Arial Narrow"/>
                <a:cs typeface="Arial Narrow"/>
                <a:sym typeface="Arial Narrow"/>
              </a:defRPr>
            </a:pPr>
            <a:r>
              <a:t>For the weapons of our warfare are not carnal but mighty in God for pulling down strongholds, casting down arguments and every high thing that exalts itself against the knowledge of God, bringing every thought into captivity to the obedience of Christ. </a:t>
            </a:r>
          </a:p>
        </p:txBody>
      </p:sp>
    </p:spTree>
  </p:cSld>
  <p:clrMapOvr>
    <a:masterClrMapping/>
  </p:clrMapOvr>
  <p:transition xmlns:p14="http://schemas.microsoft.com/office/powerpoint/2010/main" spd="med" advClick="1"/>
</p:sld>
</file>

<file path=ppt/slides/slide66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86" name="John MacArthur:  Why Government Can’t Save You P. 27…"/>
          <p:cNvSpPr txBox="1"/>
          <p:nvPr>
            <p:ph type="title"/>
          </p:nvPr>
        </p:nvSpPr>
        <p:spPr>
          <a:xfrm>
            <a:off x="252728" y="357187"/>
            <a:ext cx="23878544" cy="13001626"/>
          </a:xfrm>
          <a:prstGeom prst="rect">
            <a:avLst/>
          </a:prstGeom>
        </p:spPr>
        <p:txBody>
          <a:bodyPr/>
          <a:lstStyle/>
          <a:p>
            <a:pPr defTabSz="796885">
              <a:defRPr sz="9700">
                <a:solidFill>
                  <a:srgbClr val="FFD479"/>
                </a:solidFill>
                <a:latin typeface="Arial Narrow"/>
                <a:ea typeface="Arial Narrow"/>
                <a:cs typeface="Arial Narrow"/>
                <a:sym typeface="Arial Narrow"/>
              </a:defRPr>
            </a:pPr>
            <a:r>
              <a:t>John MacArthur: </a:t>
            </a:r>
            <a:br/>
            <a:r>
              <a:t>Why Government Can’t Save You P. 27 </a:t>
            </a:r>
          </a:p>
          <a:p>
            <a:pPr defTabSz="796885">
              <a:defRPr sz="9700">
                <a:solidFill>
                  <a:srgbClr val="FFD479"/>
                </a:solidFill>
                <a:latin typeface="Arial Narrow"/>
                <a:ea typeface="Arial Narrow"/>
                <a:cs typeface="Arial Narrow"/>
                <a:sym typeface="Arial Narrow"/>
              </a:defRPr>
            </a:pPr>
          </a:p>
          <a:p>
            <a:pPr defTabSz="796885">
              <a:defRPr sz="9700">
                <a:latin typeface="Arial Narrow"/>
                <a:ea typeface="Arial Narrow"/>
                <a:cs typeface="Arial Narrow"/>
                <a:sym typeface="Arial Narrow"/>
              </a:defRPr>
            </a:pPr>
            <a:r>
              <a:rPr>
                <a:solidFill>
                  <a:srgbClr val="FFD479"/>
                </a:solidFill>
              </a:rPr>
              <a:t>Regardless</a:t>
            </a:r>
            <a:r>
              <a:t> of the numerous immoral, unjust, and ungodly failures of secular government, believers are to pray and seek to influence the world for Christ by godly, selfless, and peaceful living under that authority, not by protests against the government </a:t>
            </a:r>
            <a:r>
              <a:rPr>
                <a:solidFill>
                  <a:srgbClr val="FFD479"/>
                </a:solidFill>
              </a:rPr>
              <a:t>or by acts of civil disobedience.</a:t>
            </a:r>
            <a:r>
              <a:t> </a:t>
            </a:r>
          </a:p>
        </p:txBody>
      </p:sp>
    </p:spTree>
  </p:cSld>
  <p:clrMapOvr>
    <a:masterClrMapping/>
  </p:clrMapOvr>
  <p:transition xmlns:p14="http://schemas.microsoft.com/office/powerpoint/2010/main" spd="med" advClick="1"/>
</p:sld>
</file>

<file path=ppt/slides/slide66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88" name="John MacArthur:  Why Government Can’t Save You P. 27…"/>
          <p:cNvSpPr txBox="1"/>
          <p:nvPr>
            <p:ph type="title"/>
          </p:nvPr>
        </p:nvSpPr>
        <p:spPr>
          <a:xfrm>
            <a:off x="243333" y="357187"/>
            <a:ext cx="23742738" cy="13001626"/>
          </a:xfrm>
          <a:prstGeom prst="rect">
            <a:avLst/>
          </a:prstGeom>
        </p:spPr>
        <p:txBody>
          <a:bodyPr/>
          <a:lstStyle/>
          <a:p>
            <a:pPr defTabSz="722947">
              <a:defRPr sz="8800">
                <a:solidFill>
                  <a:srgbClr val="FFD479"/>
                </a:solidFill>
                <a:latin typeface="Arial Narrow"/>
                <a:ea typeface="Arial Narrow"/>
                <a:cs typeface="Arial Narrow"/>
                <a:sym typeface="Arial Narrow"/>
              </a:defRPr>
            </a:pPr>
            <a:r>
              <a:t>John MacArthur: </a:t>
            </a:r>
            <a:br/>
            <a:r>
              <a:t>Why Government Can’t Save You P. 27 </a:t>
            </a:r>
          </a:p>
          <a:p>
            <a:pPr defTabSz="722947">
              <a:defRPr sz="8800">
                <a:solidFill>
                  <a:srgbClr val="FFD479"/>
                </a:solidFill>
                <a:latin typeface="Arial Narrow"/>
                <a:ea typeface="Arial Narrow"/>
                <a:cs typeface="Arial Narrow"/>
                <a:sym typeface="Arial Narrow"/>
              </a:defRPr>
            </a:pPr>
          </a:p>
          <a:p>
            <a:pPr defTabSz="722947">
              <a:defRPr sz="8800">
                <a:solidFill>
                  <a:srgbClr val="FFD479"/>
                </a:solidFill>
                <a:latin typeface="Arial Narrow"/>
                <a:ea typeface="Arial Narrow"/>
                <a:cs typeface="Arial Narrow"/>
                <a:sym typeface="Arial Narrow"/>
              </a:defRPr>
            </a:pPr>
          </a:p>
          <a:p>
            <a:pPr defTabSz="722947">
              <a:defRPr sz="8800">
                <a:latin typeface="Arial Narrow"/>
                <a:ea typeface="Arial Narrow"/>
                <a:cs typeface="Arial Narrow"/>
                <a:sym typeface="Arial Narrow"/>
              </a:defRPr>
            </a:pPr>
            <a:r>
              <a:rPr u="sng"/>
              <a:t>In what ever form it exists</a:t>
            </a:r>
            <a:r>
              <a:t>, government and its authority </a:t>
            </a:r>
            <a:r>
              <a:rPr u="sng"/>
              <a:t>derive directly from God and</a:t>
            </a:r>
            <a:r>
              <a:t> </a:t>
            </a:r>
            <a:r>
              <a:rPr>
                <a:solidFill>
                  <a:srgbClr val="FFD479"/>
                </a:solidFill>
              </a:rPr>
              <a:t>exist to benefit human</a:t>
            </a:r>
            <a:r>
              <a:t> </a:t>
            </a:r>
            <a:r>
              <a:rPr>
                <a:solidFill>
                  <a:srgbClr val="FFD479"/>
                </a:solidFill>
              </a:rPr>
              <a:t>society.</a:t>
            </a:r>
            <a:r>
              <a:t> </a:t>
            </a:r>
            <a:r>
              <a:rPr u="sng"/>
              <a:t>Like marriage,</a:t>
            </a:r>
            <a:r>
              <a:t> government is a universal institution that is valid </a:t>
            </a:r>
            <a:r>
              <a:rPr u="sng"/>
              <a:t>regardless </a:t>
            </a:r>
            <a:r>
              <a:t>of place, circumstance, or other considerations.</a:t>
            </a:r>
          </a:p>
        </p:txBody>
      </p:sp>
    </p:spTree>
  </p:cSld>
  <p:clrMapOvr>
    <a:masterClrMapping/>
  </p:clrMapOvr>
  <p:transition xmlns:p14="http://schemas.microsoft.com/office/powerpoint/2010/main" spd="med" advClick="1"/>
</p:sld>
</file>

<file path=ppt/slides/slide66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90" name="The Principle of Agency"/>
          <p:cNvSpPr txBox="1"/>
          <p:nvPr>
            <p:ph type="title"/>
          </p:nvPr>
        </p:nvSpPr>
        <p:spPr>
          <a:xfrm>
            <a:off x="65112" y="357187"/>
            <a:ext cx="23827012" cy="13001626"/>
          </a:xfrm>
          <a:prstGeom prst="rect">
            <a:avLst/>
          </a:prstGeom>
        </p:spPr>
        <p:txBody>
          <a:bodyPr/>
          <a:lstStyle>
            <a:lvl1pPr>
              <a:defRPr sz="8500">
                <a:solidFill>
                  <a:srgbClr val="FFD479"/>
                </a:solidFill>
                <a:latin typeface="Arial"/>
                <a:ea typeface="Arial"/>
                <a:cs typeface="Arial"/>
                <a:sym typeface="Arial"/>
              </a:defRPr>
            </a:lvl1pPr>
          </a:lstStyle>
          <a:p>
            <a:pPr/>
            <a:r>
              <a:t>The Principle of Agency </a:t>
            </a:r>
          </a:p>
        </p:txBody>
      </p:sp>
    </p:spTree>
  </p:cSld>
  <p:clrMapOvr>
    <a:masterClrMapping/>
  </p:clrMapOvr>
  <p:transition xmlns:p14="http://schemas.microsoft.com/office/powerpoint/2010/main" spd="med" advClick="1"/>
</p:sld>
</file>

<file path=ppt/slides/slide66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92" name="Double-click to edit"/>
          <p:cNvSpPr txBox="1"/>
          <p:nvPr>
            <p:ph type="title"/>
          </p:nvPr>
        </p:nvSpPr>
        <p:spPr>
          <a:xfrm>
            <a:off x="226032" y="357187"/>
            <a:ext cx="23931936" cy="13133060"/>
          </a:xfrm>
          <a:prstGeom prst="rect">
            <a:avLst/>
          </a:prstGeom>
        </p:spPr>
        <p:txBody>
          <a:bodyPr/>
          <a:lstStyle/>
          <a:p>
            <a:pPr>
              <a:defRPr sz="8500">
                <a:latin typeface="Arial"/>
                <a:ea typeface="Arial"/>
                <a:cs typeface="Arial"/>
                <a:sym typeface="Arial"/>
              </a:defRPr>
            </a:pPr>
          </a:p>
          <a:p>
            <a:pPr>
              <a:defRPr sz="8500">
                <a:latin typeface="Arial"/>
                <a:ea typeface="Arial"/>
                <a:cs typeface="Arial"/>
                <a:sym typeface="Arial"/>
              </a:defRPr>
            </a:pPr>
          </a:p>
          <a:p>
            <a:pPr>
              <a:defRPr sz="8500">
                <a:latin typeface="Arial"/>
                <a:ea typeface="Arial"/>
                <a:cs typeface="Arial"/>
                <a:sym typeface="Arial"/>
              </a:defRPr>
            </a:pPr>
          </a:p>
          <a:p>
            <a:pPr>
              <a:defRPr sz="8500">
                <a:latin typeface="Arial"/>
                <a:ea typeface="Arial"/>
                <a:cs typeface="Arial"/>
                <a:sym typeface="Arial"/>
              </a:defRPr>
            </a:pPr>
          </a:p>
          <a:p>
            <a:pPr>
              <a:defRPr sz="8500">
                <a:latin typeface="Arial"/>
                <a:ea typeface="Arial"/>
                <a:cs typeface="Arial"/>
                <a:sym typeface="Arial"/>
              </a:defRPr>
            </a:pPr>
          </a:p>
          <a:p>
            <a:pPr>
              <a:defRPr sz="8500">
                <a:latin typeface="Arial"/>
                <a:ea typeface="Arial"/>
                <a:cs typeface="Arial"/>
                <a:sym typeface="Arial"/>
              </a:defRPr>
            </a:pPr>
          </a:p>
        </p:txBody>
      </p:sp>
      <p:pic>
        <p:nvPicPr>
          <p:cNvPr id="1793" name="Alter#1.jpg" descr="Alter#1.jpg"/>
          <p:cNvPicPr>
            <a:picLocks noChangeAspect="1"/>
          </p:cNvPicPr>
          <p:nvPr/>
        </p:nvPicPr>
        <p:blipFill>
          <a:blip r:embed="rId2">
            <a:extLst/>
          </a:blip>
          <a:stretch>
            <a:fillRect/>
          </a:stretch>
        </p:blipFill>
        <p:spPr>
          <a:xfrm>
            <a:off x="2235072" y="4378074"/>
            <a:ext cx="19913856" cy="3097712"/>
          </a:xfrm>
          <a:prstGeom prst="rect">
            <a:avLst/>
          </a:prstGeom>
          <a:ln w="12700">
            <a:miter lim="400000"/>
          </a:ln>
        </p:spPr>
      </p:pic>
    </p:spTree>
  </p:cSld>
  <p:clrMapOvr>
    <a:masterClrMapping/>
  </p:clrMapOvr>
  <p:transition xmlns:p14="http://schemas.microsoft.com/office/powerpoint/2010/main" spd="med" advClick="1"/>
</p:sld>
</file>

<file path=ppt/slides/slide66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95" name="Double-click to edit"/>
          <p:cNvSpPr txBox="1"/>
          <p:nvPr>
            <p:ph type="title"/>
          </p:nvPr>
        </p:nvSpPr>
        <p:spPr>
          <a:xfrm>
            <a:off x="209568" y="357187"/>
            <a:ext cx="23964864" cy="13319653"/>
          </a:xfrm>
          <a:prstGeom prst="rect">
            <a:avLst/>
          </a:prstGeom>
        </p:spPr>
        <p:txBody>
          <a:bodyPr/>
          <a:lstStyle/>
          <a:p>
            <a:pPr defTabSz="780454">
              <a:defRPr sz="10640"/>
            </a:pPr>
          </a:p>
          <a:p>
            <a:pPr defTabSz="780454">
              <a:defRPr sz="10640"/>
            </a:pPr>
          </a:p>
          <a:p>
            <a:pPr defTabSz="780454">
              <a:defRPr sz="10640"/>
            </a:pPr>
          </a:p>
          <a:p>
            <a:pPr defTabSz="780454">
              <a:defRPr sz="10640"/>
            </a:pPr>
          </a:p>
          <a:p>
            <a:pPr defTabSz="780454">
              <a:defRPr sz="10640"/>
            </a:pPr>
          </a:p>
          <a:p>
            <a:pPr defTabSz="780454">
              <a:defRPr sz="10640"/>
            </a:pPr>
          </a:p>
          <a:p>
            <a:pPr defTabSz="780454">
              <a:defRPr sz="10640"/>
            </a:pPr>
          </a:p>
        </p:txBody>
      </p:sp>
      <p:pic>
        <p:nvPicPr>
          <p:cNvPr id="1796" name="alter#2.jpg" descr="alter#2.jpg"/>
          <p:cNvPicPr>
            <a:picLocks noChangeAspect="1"/>
          </p:cNvPicPr>
          <p:nvPr/>
        </p:nvPicPr>
        <p:blipFill>
          <a:blip r:embed="rId2">
            <a:extLst/>
          </a:blip>
          <a:stretch>
            <a:fillRect/>
          </a:stretch>
        </p:blipFill>
        <p:spPr>
          <a:xfrm>
            <a:off x="1147950" y="4425950"/>
            <a:ext cx="22088100" cy="2206857"/>
          </a:xfrm>
          <a:prstGeom prst="rect">
            <a:avLst/>
          </a:prstGeom>
          <a:ln w="12700">
            <a:miter lim="400000"/>
          </a:ln>
        </p:spPr>
      </p:pic>
    </p:spTree>
  </p:cSld>
  <p:clrMapOvr>
    <a:masterClrMapping/>
  </p:clrMapOvr>
  <p:transition xmlns:p14="http://schemas.microsoft.com/office/powerpoint/2010/main" spd="med" advClick="1"/>
</p:sld>
</file>

<file path=ppt/slides/slide66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98" name="Double-click to edit"/>
          <p:cNvSpPr txBox="1"/>
          <p:nvPr>
            <p:ph type="title"/>
          </p:nvPr>
        </p:nvSpPr>
        <p:spPr>
          <a:xfrm>
            <a:off x="211521" y="357187"/>
            <a:ext cx="23960958" cy="13001626"/>
          </a:xfrm>
          <a:prstGeom prst="rect">
            <a:avLst/>
          </a:prstGeom>
        </p:spPr>
        <p:txBody>
          <a:bodyPr/>
          <a:lstStyle/>
          <a:p>
            <a:pPr defTabSz="755808">
              <a:defRPr sz="10304"/>
            </a:pPr>
          </a:p>
          <a:p>
            <a:pPr defTabSz="755808">
              <a:defRPr sz="10304"/>
            </a:pPr>
          </a:p>
          <a:p>
            <a:pPr defTabSz="755808">
              <a:defRPr sz="10304"/>
            </a:pPr>
          </a:p>
          <a:p>
            <a:pPr defTabSz="755808">
              <a:defRPr sz="10304"/>
            </a:pPr>
          </a:p>
          <a:p>
            <a:pPr defTabSz="755808">
              <a:defRPr sz="10304"/>
            </a:pPr>
          </a:p>
          <a:p>
            <a:pPr defTabSz="755808">
              <a:defRPr sz="10304"/>
            </a:pPr>
          </a:p>
          <a:p>
            <a:pPr defTabSz="755808">
              <a:defRPr sz="10304"/>
            </a:pPr>
          </a:p>
        </p:txBody>
      </p:sp>
      <p:pic>
        <p:nvPicPr>
          <p:cNvPr id="1799" name="Alter#3.jpg" descr="Alter#3.jpg"/>
          <p:cNvPicPr>
            <a:picLocks noChangeAspect="1"/>
          </p:cNvPicPr>
          <p:nvPr/>
        </p:nvPicPr>
        <p:blipFill>
          <a:blip r:embed="rId2">
            <a:extLst/>
          </a:blip>
          <a:stretch>
            <a:fillRect/>
          </a:stretch>
        </p:blipFill>
        <p:spPr>
          <a:xfrm>
            <a:off x="1163299" y="4084637"/>
            <a:ext cx="22057402" cy="2322827"/>
          </a:xfrm>
          <a:prstGeom prst="rect">
            <a:avLst/>
          </a:prstGeom>
          <a:ln w="12700">
            <a:miter lim="400000"/>
          </a:ln>
        </p:spPr>
      </p:pic>
    </p:spTree>
  </p:cSld>
  <p:clrMapOvr>
    <a:masterClrMapping/>
  </p:clrMapOvr>
  <p:transition xmlns:p14="http://schemas.microsoft.com/office/powerpoint/2010/main" spd="med" advClick="1"/>
</p:sld>
</file>

<file path=ppt/slides/slide66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01" name="Double-click to edit"/>
          <p:cNvSpPr txBox="1"/>
          <p:nvPr>
            <p:ph type="title"/>
          </p:nvPr>
        </p:nvSpPr>
        <p:spPr>
          <a:xfrm>
            <a:off x="209940" y="357187"/>
            <a:ext cx="23964120" cy="13122921"/>
          </a:xfrm>
          <a:prstGeom prst="rect">
            <a:avLst/>
          </a:prstGeom>
        </p:spPr>
        <p:txBody>
          <a:bodyPr/>
          <a:lstStyle/>
          <a:p>
            <a:pPr defTabSz="764024">
              <a:defRPr sz="10416"/>
            </a:pPr>
          </a:p>
          <a:p>
            <a:pPr defTabSz="764024">
              <a:defRPr sz="10416"/>
            </a:pPr>
          </a:p>
          <a:p>
            <a:pPr defTabSz="764024">
              <a:defRPr sz="10416"/>
            </a:pPr>
          </a:p>
          <a:p>
            <a:pPr defTabSz="764024">
              <a:defRPr sz="10416"/>
            </a:pPr>
          </a:p>
          <a:p>
            <a:pPr defTabSz="764024">
              <a:defRPr sz="10416"/>
            </a:pPr>
          </a:p>
          <a:p>
            <a:pPr defTabSz="764024">
              <a:defRPr sz="10416"/>
            </a:pPr>
          </a:p>
          <a:p>
            <a:pPr defTabSz="764024">
              <a:defRPr sz="10416"/>
            </a:pPr>
          </a:p>
        </p:txBody>
      </p:sp>
      <p:pic>
        <p:nvPicPr>
          <p:cNvPr id="1802" name="Alter#4.jpg" descr="Alter#4.jpg"/>
          <p:cNvPicPr>
            <a:picLocks noChangeAspect="1"/>
          </p:cNvPicPr>
          <p:nvPr/>
        </p:nvPicPr>
        <p:blipFill>
          <a:blip r:embed="rId2">
            <a:extLst/>
          </a:blip>
          <a:stretch>
            <a:fillRect/>
          </a:stretch>
        </p:blipFill>
        <p:spPr>
          <a:xfrm>
            <a:off x="1154085" y="4612508"/>
            <a:ext cx="22075830" cy="2255784"/>
          </a:xfrm>
          <a:prstGeom prst="rect">
            <a:avLst/>
          </a:prstGeom>
          <a:ln w="12700">
            <a:miter lim="400000"/>
          </a:ln>
        </p:spPr>
      </p:pic>
    </p:spTree>
  </p:cSld>
  <p:clrMapOvr>
    <a:masterClrMapping/>
  </p:clrMapOvr>
  <p:transition xmlns:p14="http://schemas.microsoft.com/office/powerpoint/2010/main" spd="med" advClick="1"/>
</p:sld>
</file>

<file path=ppt/slides/slide66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04" name="Double-click to edit"/>
          <p:cNvSpPr txBox="1"/>
          <p:nvPr>
            <p:ph type="title"/>
          </p:nvPr>
        </p:nvSpPr>
        <p:spPr>
          <a:xfrm>
            <a:off x="162408" y="357187"/>
            <a:ext cx="23897333" cy="13133339"/>
          </a:xfrm>
          <a:prstGeom prst="rect">
            <a:avLst/>
          </a:prstGeom>
        </p:spPr>
        <p:txBody>
          <a:bodyPr/>
          <a:lstStyle/>
          <a:p>
            <a:pPr defTabSz="681870">
              <a:defRPr sz="9296"/>
            </a:pPr>
          </a:p>
          <a:p>
            <a:pPr defTabSz="681870">
              <a:defRPr sz="9296"/>
            </a:pPr>
          </a:p>
          <a:p>
            <a:pPr defTabSz="681870">
              <a:defRPr sz="9296"/>
            </a:pPr>
          </a:p>
          <a:p>
            <a:pPr defTabSz="681870">
              <a:defRPr sz="9296"/>
            </a:pPr>
          </a:p>
          <a:p>
            <a:pPr defTabSz="681870">
              <a:defRPr sz="9296"/>
            </a:pPr>
          </a:p>
          <a:p>
            <a:pPr defTabSz="681870">
              <a:defRPr sz="9296"/>
            </a:pPr>
          </a:p>
          <a:p>
            <a:pPr defTabSz="681870">
              <a:defRPr sz="9296"/>
            </a:pPr>
          </a:p>
          <a:p>
            <a:pPr defTabSz="681870">
              <a:defRPr sz="9296"/>
            </a:pPr>
          </a:p>
        </p:txBody>
      </p:sp>
      <p:pic>
        <p:nvPicPr>
          <p:cNvPr id="1805" name="Alter#5.jpg" descr="Alter#5.jpg"/>
          <p:cNvPicPr>
            <a:picLocks noChangeAspect="1"/>
          </p:cNvPicPr>
          <p:nvPr/>
        </p:nvPicPr>
        <p:blipFill>
          <a:blip r:embed="rId2">
            <a:extLst/>
          </a:blip>
          <a:stretch>
            <a:fillRect/>
          </a:stretch>
        </p:blipFill>
        <p:spPr>
          <a:xfrm>
            <a:off x="870121" y="4332287"/>
            <a:ext cx="22643758" cy="2131408"/>
          </a:xfrm>
          <a:prstGeom prst="rect">
            <a:avLst/>
          </a:prstGeom>
          <a:ln w="12700">
            <a:miter lim="400000"/>
          </a:ln>
        </p:spPr>
      </p:pic>
    </p:spTree>
  </p:cSld>
  <p:clrMapOvr>
    <a:masterClrMapping/>
  </p:clrMapOvr>
  <p:transition xmlns:p14="http://schemas.microsoft.com/office/powerpoint/2010/main" spd="med" advClick="1"/>
</p:sld>
</file>

<file path=ppt/slides/slide66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07" name="Double-click to edit"/>
          <p:cNvSpPr txBox="1"/>
          <p:nvPr>
            <p:ph type="title"/>
          </p:nvPr>
        </p:nvSpPr>
        <p:spPr>
          <a:xfrm>
            <a:off x="166036" y="357187"/>
            <a:ext cx="24051928" cy="13001626"/>
          </a:xfrm>
          <a:prstGeom prst="rect">
            <a:avLst/>
          </a:prstGeom>
        </p:spPr>
        <p:txBody>
          <a:bodyPr/>
          <a:lstStyle/>
          <a:p>
            <a:pPr defTabSz="755808">
              <a:defRPr sz="10304"/>
            </a:pPr>
          </a:p>
          <a:p>
            <a:pPr defTabSz="755808">
              <a:defRPr sz="10304"/>
            </a:pPr>
          </a:p>
          <a:p>
            <a:pPr defTabSz="755808">
              <a:defRPr sz="10304"/>
            </a:pPr>
          </a:p>
          <a:p>
            <a:pPr defTabSz="755808">
              <a:defRPr sz="10304"/>
            </a:pPr>
          </a:p>
          <a:p>
            <a:pPr defTabSz="755808">
              <a:defRPr sz="10304"/>
            </a:pPr>
          </a:p>
          <a:p>
            <a:pPr defTabSz="755808">
              <a:defRPr sz="10304"/>
            </a:pPr>
          </a:p>
          <a:p>
            <a:pPr defTabSz="755808">
              <a:defRPr sz="10304"/>
            </a:pPr>
          </a:p>
        </p:txBody>
      </p:sp>
      <p:pic>
        <p:nvPicPr>
          <p:cNvPr id="1808" name="alter#6.jpg" descr="alter#6.jpg"/>
          <p:cNvPicPr>
            <a:picLocks noChangeAspect="1"/>
          </p:cNvPicPr>
          <p:nvPr/>
        </p:nvPicPr>
        <p:blipFill>
          <a:blip r:embed="rId2">
            <a:extLst/>
          </a:blip>
          <a:stretch>
            <a:fillRect/>
          </a:stretch>
        </p:blipFill>
        <p:spPr>
          <a:xfrm>
            <a:off x="675384" y="4765607"/>
            <a:ext cx="23033232" cy="1949586"/>
          </a:xfrm>
          <a:prstGeom prst="rect">
            <a:avLst/>
          </a:prstGeom>
          <a:ln w="12700">
            <a:miter lim="400000"/>
          </a:ln>
        </p:spPr>
      </p:pic>
    </p:spTree>
  </p:cSld>
  <p:clrMapOvr>
    <a:masterClrMapping/>
  </p:clrMapOvr>
  <p:transition xmlns:p14="http://schemas.microsoft.com/office/powerpoint/2010/main" spd="med" advClick="1"/>
</p:sld>
</file>

<file path=ppt/slides/slide66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10" name="Double-click to edit"/>
          <p:cNvSpPr txBox="1"/>
          <p:nvPr>
            <p:ph type="title"/>
          </p:nvPr>
        </p:nvSpPr>
        <p:spPr>
          <a:xfrm>
            <a:off x="220730" y="357187"/>
            <a:ext cx="23942540" cy="13001626"/>
          </a:xfrm>
          <a:prstGeom prst="rect">
            <a:avLst/>
          </a:prstGeom>
        </p:spPr>
        <p:txBody>
          <a:bodyPr/>
          <a:lstStyle/>
          <a:p>
            <a:pPr defTabSz="665440">
              <a:defRPr sz="9072"/>
            </a:pPr>
          </a:p>
          <a:p>
            <a:pPr defTabSz="665440">
              <a:defRPr sz="9072"/>
            </a:pPr>
          </a:p>
          <a:p>
            <a:pPr defTabSz="665440">
              <a:defRPr sz="9072"/>
            </a:pPr>
          </a:p>
          <a:p>
            <a:pPr defTabSz="665440">
              <a:defRPr sz="9072"/>
            </a:pPr>
          </a:p>
          <a:p>
            <a:pPr defTabSz="665440">
              <a:defRPr sz="9072"/>
            </a:pPr>
          </a:p>
          <a:p>
            <a:pPr defTabSz="665440">
              <a:defRPr sz="9072"/>
            </a:pPr>
          </a:p>
          <a:p>
            <a:pPr defTabSz="665440">
              <a:defRPr sz="9072"/>
            </a:pPr>
          </a:p>
          <a:p>
            <a:pPr defTabSz="665440">
              <a:defRPr sz="9072"/>
            </a:pPr>
          </a:p>
        </p:txBody>
      </p:sp>
      <p:pic>
        <p:nvPicPr>
          <p:cNvPr id="1811" name="Alter#7.jpg" descr="Alter#7.jpg"/>
          <p:cNvPicPr>
            <a:picLocks noChangeAspect="1"/>
          </p:cNvPicPr>
          <p:nvPr/>
        </p:nvPicPr>
        <p:blipFill>
          <a:blip r:embed="rId2">
            <a:extLst/>
          </a:blip>
          <a:stretch>
            <a:fillRect/>
          </a:stretch>
        </p:blipFill>
        <p:spPr>
          <a:xfrm>
            <a:off x="1568212" y="3221829"/>
            <a:ext cx="21247576" cy="5037142"/>
          </a:xfrm>
          <a:prstGeom prst="rect">
            <a:avLst/>
          </a:prstGeom>
          <a:ln w="12700">
            <a:miter lim="400000"/>
          </a:ln>
        </p:spPr>
      </p:pic>
    </p:spTree>
  </p:cSld>
  <p:clrMapOvr>
    <a:masterClrMapping/>
  </p:clrMapOvr>
  <p:transition xmlns:p14="http://schemas.microsoft.com/office/powerpoint/2010/main" spd="med" advClick="1"/>
</p:sld>
</file>

<file path=ppt/slides/slide6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4" name="1. Remove or discredit leaders that are principled,…"/>
          <p:cNvSpPr txBox="1"/>
          <p:nvPr>
            <p:ph type="title"/>
          </p:nvPr>
        </p:nvSpPr>
        <p:spPr>
          <a:xfrm>
            <a:off x="318027" y="357187"/>
            <a:ext cx="23352188" cy="13001626"/>
          </a:xfrm>
          <a:prstGeom prst="rect">
            <a:avLst/>
          </a:prstGeom>
        </p:spPr>
        <p:txBody>
          <a:bodyPr/>
          <a:lstStyle/>
          <a:p>
            <a:pPr algn="l">
              <a:defRPr sz="9000">
                <a:latin typeface="Arial Narrow"/>
                <a:ea typeface="Arial Narrow"/>
                <a:cs typeface="Arial Narrow"/>
                <a:sym typeface="Arial Narrow"/>
              </a:defRPr>
            </a:pPr>
            <a:r>
              <a:t>  </a:t>
            </a:r>
            <a:r>
              <a:rPr>
                <a:solidFill>
                  <a:srgbClr val="FFD479"/>
                </a:solidFill>
              </a:rPr>
              <a:t>1. Remove or discredit leaders that are principled,</a:t>
            </a:r>
            <a:endParaRPr>
              <a:solidFill>
                <a:srgbClr val="FFD479"/>
              </a:solidFill>
            </a:endParaRPr>
          </a:p>
          <a:p>
            <a:pPr algn="l">
              <a:defRPr sz="9000">
                <a:solidFill>
                  <a:srgbClr val="FFD479"/>
                </a:solidFill>
                <a:latin typeface="Arial Narrow"/>
                <a:ea typeface="Arial Narrow"/>
                <a:cs typeface="Arial Narrow"/>
                <a:sym typeface="Arial Narrow"/>
              </a:defRPr>
            </a:pPr>
            <a:r>
              <a:t>      courageous, and people of convictions and morality. </a:t>
            </a:r>
          </a:p>
        </p:txBody>
      </p:sp>
    </p:spTree>
  </p:cSld>
  <p:clrMapOvr>
    <a:masterClrMapping/>
  </p:clrMapOvr>
  <p:transition xmlns:p14="http://schemas.microsoft.com/office/powerpoint/2010/main" spd="med" advClick="1"/>
</p:sld>
</file>

<file path=ppt/slides/slide67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13" name="Double-click to edit"/>
          <p:cNvSpPr txBox="1"/>
          <p:nvPr>
            <p:ph type="title"/>
          </p:nvPr>
        </p:nvSpPr>
        <p:spPr>
          <a:xfrm>
            <a:off x="206592" y="357187"/>
            <a:ext cx="23970816" cy="13001626"/>
          </a:xfrm>
          <a:prstGeom prst="rect">
            <a:avLst/>
          </a:prstGeom>
        </p:spPr>
        <p:txBody>
          <a:bodyPr/>
          <a:lstStyle/>
          <a:p>
            <a:pPr defTabSz="755808">
              <a:defRPr sz="10304"/>
            </a:pPr>
          </a:p>
          <a:p>
            <a:pPr defTabSz="755808">
              <a:defRPr sz="10304"/>
            </a:pPr>
          </a:p>
          <a:p>
            <a:pPr defTabSz="755808">
              <a:defRPr sz="10304"/>
            </a:pPr>
          </a:p>
          <a:p>
            <a:pPr defTabSz="755808">
              <a:defRPr sz="10304"/>
            </a:pPr>
          </a:p>
          <a:p>
            <a:pPr defTabSz="755808">
              <a:defRPr sz="10304"/>
            </a:pPr>
          </a:p>
          <a:p>
            <a:pPr defTabSz="755808">
              <a:defRPr sz="10304"/>
            </a:pPr>
          </a:p>
          <a:p>
            <a:pPr defTabSz="755808">
              <a:defRPr sz="10304"/>
            </a:pPr>
          </a:p>
        </p:txBody>
      </p:sp>
      <p:pic>
        <p:nvPicPr>
          <p:cNvPr id="1814" name="alter#8.jpg" descr="alter#8.jpg"/>
          <p:cNvPicPr>
            <a:picLocks noChangeAspect="1"/>
          </p:cNvPicPr>
          <p:nvPr/>
        </p:nvPicPr>
        <p:blipFill>
          <a:blip r:embed="rId2">
            <a:extLst/>
          </a:blip>
          <a:stretch>
            <a:fillRect/>
          </a:stretch>
        </p:blipFill>
        <p:spPr>
          <a:xfrm>
            <a:off x="1848909" y="4022725"/>
            <a:ext cx="20686182" cy="3908779"/>
          </a:xfrm>
          <a:prstGeom prst="rect">
            <a:avLst/>
          </a:prstGeom>
          <a:ln w="12700">
            <a:miter lim="400000"/>
          </a:ln>
        </p:spPr>
      </p:pic>
    </p:spTree>
  </p:cSld>
  <p:clrMapOvr>
    <a:masterClrMapping/>
  </p:clrMapOvr>
  <p:transition xmlns:p14="http://schemas.microsoft.com/office/powerpoint/2010/main" spd="med" advClick="1"/>
</p:sld>
</file>

<file path=ppt/slides/slide67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16" name="Double-click to edit"/>
          <p:cNvSpPr txBox="1"/>
          <p:nvPr>
            <p:ph type="title"/>
          </p:nvPr>
        </p:nvSpPr>
        <p:spPr>
          <a:xfrm>
            <a:off x="247240" y="357187"/>
            <a:ext cx="23889520" cy="13001626"/>
          </a:xfrm>
          <a:prstGeom prst="rect">
            <a:avLst/>
          </a:prstGeom>
        </p:spPr>
        <p:txBody>
          <a:bodyPr/>
          <a:lstStyle/>
          <a:p>
            <a:pPr defTabSz="755808">
              <a:defRPr sz="10304"/>
            </a:pPr>
          </a:p>
          <a:p>
            <a:pPr defTabSz="755808">
              <a:defRPr sz="10304"/>
            </a:pPr>
          </a:p>
          <a:p>
            <a:pPr defTabSz="755808">
              <a:defRPr sz="10304"/>
            </a:pPr>
          </a:p>
          <a:p>
            <a:pPr defTabSz="755808">
              <a:defRPr sz="10304"/>
            </a:pPr>
          </a:p>
          <a:p>
            <a:pPr defTabSz="755808">
              <a:defRPr sz="10304"/>
            </a:pPr>
          </a:p>
          <a:p>
            <a:pPr defTabSz="755808">
              <a:defRPr sz="10304"/>
            </a:pPr>
          </a:p>
          <a:p>
            <a:pPr defTabSz="755808">
              <a:defRPr sz="10304"/>
            </a:pPr>
          </a:p>
        </p:txBody>
      </p:sp>
      <p:pic>
        <p:nvPicPr>
          <p:cNvPr id="1817" name="Alter#9.jpg" descr="Alter#9.jpg"/>
          <p:cNvPicPr>
            <a:picLocks noChangeAspect="1"/>
          </p:cNvPicPr>
          <p:nvPr/>
        </p:nvPicPr>
        <p:blipFill>
          <a:blip r:embed="rId2">
            <a:extLst/>
          </a:blip>
          <a:stretch>
            <a:fillRect/>
          </a:stretch>
        </p:blipFill>
        <p:spPr>
          <a:xfrm>
            <a:off x="1231338" y="4338673"/>
            <a:ext cx="21921324" cy="2276808"/>
          </a:xfrm>
          <a:prstGeom prst="rect">
            <a:avLst/>
          </a:prstGeom>
          <a:ln w="12700">
            <a:miter lim="400000"/>
          </a:ln>
        </p:spPr>
      </p:pic>
    </p:spTree>
  </p:cSld>
  <p:clrMapOvr>
    <a:masterClrMapping/>
  </p:clrMapOvr>
  <p:transition xmlns:p14="http://schemas.microsoft.com/office/powerpoint/2010/main" spd="med" advClick="1"/>
</p:sld>
</file>

<file path=ppt/slides/slide67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19" name="Amendment Nine of The Constitution of the United States"/>
          <p:cNvSpPr txBox="1"/>
          <p:nvPr>
            <p:ph type="title"/>
          </p:nvPr>
        </p:nvSpPr>
        <p:spPr>
          <a:xfrm>
            <a:off x="165385" y="357187"/>
            <a:ext cx="24053230" cy="13001626"/>
          </a:xfrm>
          <a:prstGeom prst="rect">
            <a:avLst/>
          </a:prstGeom>
        </p:spPr>
        <p:txBody>
          <a:bodyPr/>
          <a:lstStyle/>
          <a:p>
            <a:pPr/>
          </a:p>
          <a:p>
            <a:pPr/>
          </a:p>
          <a:p>
            <a:pPr/>
          </a:p>
          <a:p>
            <a:pPr/>
          </a:p>
          <a:p>
            <a:pPr/>
          </a:p>
          <a:p>
            <a:pPr>
              <a:defRPr sz="8500">
                <a:latin typeface="Arial"/>
                <a:ea typeface="Arial"/>
                <a:cs typeface="Arial"/>
                <a:sym typeface="Arial"/>
              </a:defRPr>
            </a:pPr>
            <a:r>
              <a:t>Amendment Nine of The Constitution of the United States </a:t>
            </a:r>
          </a:p>
        </p:txBody>
      </p:sp>
      <p:pic>
        <p:nvPicPr>
          <p:cNvPr id="1820" name="Amendment 9.jpg" descr="Amendment 9.jpg"/>
          <p:cNvPicPr>
            <a:picLocks noChangeAspect="1"/>
          </p:cNvPicPr>
          <p:nvPr/>
        </p:nvPicPr>
        <p:blipFill>
          <a:blip r:embed="rId2">
            <a:extLst/>
          </a:blip>
          <a:stretch>
            <a:fillRect/>
          </a:stretch>
        </p:blipFill>
        <p:spPr>
          <a:xfrm>
            <a:off x="1550873" y="3814762"/>
            <a:ext cx="21282254" cy="2744292"/>
          </a:xfrm>
          <a:prstGeom prst="rect">
            <a:avLst/>
          </a:prstGeom>
          <a:ln w="12700">
            <a:miter lim="400000"/>
          </a:ln>
        </p:spPr>
      </p:pic>
    </p:spTree>
  </p:cSld>
  <p:clrMapOvr>
    <a:masterClrMapping/>
  </p:clrMapOvr>
  <p:transition xmlns:p14="http://schemas.microsoft.com/office/powerpoint/2010/main" spd="med" advClick="1"/>
</p:sld>
</file>

<file path=ppt/slides/slide67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22" name="Amendment Ten of The Constitution of the United States"/>
          <p:cNvSpPr txBox="1"/>
          <p:nvPr>
            <p:ph type="title"/>
          </p:nvPr>
        </p:nvSpPr>
        <p:spPr>
          <a:xfrm>
            <a:off x="238869" y="357187"/>
            <a:ext cx="23906262" cy="13001626"/>
          </a:xfrm>
          <a:prstGeom prst="rect">
            <a:avLst/>
          </a:prstGeom>
        </p:spPr>
        <p:txBody>
          <a:bodyPr/>
          <a:lstStyle/>
          <a:p>
            <a:pPr>
              <a:defRPr sz="8500">
                <a:latin typeface="Arial"/>
                <a:ea typeface="Arial"/>
                <a:cs typeface="Arial"/>
                <a:sym typeface="Arial"/>
              </a:defRPr>
            </a:pPr>
          </a:p>
          <a:p>
            <a:pPr>
              <a:defRPr sz="8500">
                <a:latin typeface="Arial"/>
                <a:ea typeface="Arial"/>
                <a:cs typeface="Arial"/>
                <a:sym typeface="Arial"/>
              </a:defRPr>
            </a:pPr>
          </a:p>
          <a:p>
            <a:pPr>
              <a:defRPr sz="8500">
                <a:latin typeface="Arial"/>
                <a:ea typeface="Arial"/>
                <a:cs typeface="Arial"/>
                <a:sym typeface="Arial"/>
              </a:defRPr>
            </a:pPr>
          </a:p>
          <a:p>
            <a:pPr>
              <a:defRPr sz="8500">
                <a:latin typeface="Arial"/>
                <a:ea typeface="Arial"/>
                <a:cs typeface="Arial"/>
                <a:sym typeface="Arial"/>
              </a:defRPr>
            </a:pPr>
          </a:p>
          <a:p>
            <a:pPr>
              <a:defRPr sz="8500">
                <a:latin typeface="Arial"/>
                <a:ea typeface="Arial"/>
                <a:cs typeface="Arial"/>
                <a:sym typeface="Arial"/>
              </a:defRPr>
            </a:pPr>
          </a:p>
          <a:p>
            <a:pPr>
              <a:defRPr sz="8500">
                <a:latin typeface="Arial"/>
                <a:ea typeface="Arial"/>
                <a:cs typeface="Arial"/>
                <a:sym typeface="Arial"/>
              </a:defRPr>
            </a:pPr>
          </a:p>
          <a:p>
            <a:pPr>
              <a:defRPr sz="8500">
                <a:latin typeface="Arial"/>
                <a:ea typeface="Arial"/>
                <a:cs typeface="Arial"/>
                <a:sym typeface="Arial"/>
              </a:defRPr>
            </a:pPr>
          </a:p>
          <a:p>
            <a:pPr>
              <a:defRPr sz="8500">
                <a:latin typeface="Arial"/>
                <a:ea typeface="Arial"/>
                <a:cs typeface="Arial"/>
                <a:sym typeface="Arial"/>
              </a:defRPr>
            </a:pPr>
            <a:r>
              <a:t>Amendment Ten of The Constitution of the United States </a:t>
            </a:r>
          </a:p>
        </p:txBody>
      </p:sp>
      <p:pic>
        <p:nvPicPr>
          <p:cNvPr id="1823" name="Amendement 10.jpg" descr="Amendement 10.jpg"/>
          <p:cNvPicPr>
            <a:picLocks noChangeAspect="1"/>
          </p:cNvPicPr>
          <p:nvPr/>
        </p:nvPicPr>
        <p:blipFill>
          <a:blip r:embed="rId2">
            <a:extLst/>
          </a:blip>
          <a:stretch>
            <a:fillRect/>
          </a:stretch>
        </p:blipFill>
        <p:spPr>
          <a:xfrm>
            <a:off x="1358510" y="4194662"/>
            <a:ext cx="21666980" cy="3091476"/>
          </a:xfrm>
          <a:prstGeom prst="rect">
            <a:avLst/>
          </a:prstGeom>
          <a:ln w="12700">
            <a:miter lim="400000"/>
          </a:ln>
        </p:spPr>
      </p:pic>
    </p:spTree>
  </p:cSld>
  <p:clrMapOvr>
    <a:masterClrMapping/>
  </p:clrMapOvr>
  <p:transition xmlns:p14="http://schemas.microsoft.com/office/powerpoint/2010/main" spd="med" advClick="1"/>
</p:sld>
</file>

<file path=ppt/slides/slide67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25" name="Declaration of Independence"/>
          <p:cNvSpPr txBox="1"/>
          <p:nvPr>
            <p:ph type="title"/>
          </p:nvPr>
        </p:nvSpPr>
        <p:spPr>
          <a:xfrm>
            <a:off x="105295" y="136270"/>
            <a:ext cx="24173410" cy="13443460"/>
          </a:xfrm>
          <a:prstGeom prst="rect">
            <a:avLst/>
          </a:prstGeom>
        </p:spPr>
        <p:txBody>
          <a:bodyPr/>
          <a:lstStyle/>
          <a:p>
            <a:pPr/>
          </a:p>
          <a:p>
            <a:pPr/>
          </a:p>
          <a:p>
            <a:pPr/>
          </a:p>
          <a:p>
            <a:pPr/>
          </a:p>
          <a:p>
            <a:pPr/>
          </a:p>
          <a:p>
            <a:pPr/>
          </a:p>
          <a:p>
            <a:pPr>
              <a:defRPr sz="7500">
                <a:latin typeface="Arial"/>
                <a:ea typeface="Arial"/>
                <a:cs typeface="Arial"/>
                <a:sym typeface="Arial"/>
              </a:defRPr>
            </a:pPr>
            <a:r>
              <a:t> Declaration of Independence </a:t>
            </a:r>
          </a:p>
        </p:txBody>
      </p:sp>
      <p:pic>
        <p:nvPicPr>
          <p:cNvPr id="1826" name="DI#2.jpg" descr="DI#2.jpg"/>
          <p:cNvPicPr>
            <a:picLocks noChangeAspect="1"/>
          </p:cNvPicPr>
          <p:nvPr/>
        </p:nvPicPr>
        <p:blipFill>
          <a:blip r:embed="rId2">
            <a:extLst/>
          </a:blip>
          <a:stretch>
            <a:fillRect/>
          </a:stretch>
        </p:blipFill>
        <p:spPr>
          <a:xfrm>
            <a:off x="5781047" y="539846"/>
            <a:ext cx="12821906" cy="10771092"/>
          </a:xfrm>
          <a:prstGeom prst="rect">
            <a:avLst/>
          </a:prstGeom>
          <a:ln w="12700">
            <a:miter lim="400000"/>
          </a:ln>
        </p:spPr>
      </p:pic>
    </p:spTree>
  </p:cSld>
  <p:clrMapOvr>
    <a:masterClrMapping/>
  </p:clrMapOvr>
  <p:transition xmlns:p14="http://schemas.microsoft.com/office/powerpoint/2010/main" spd="med" advClick="1"/>
</p:sld>
</file>

<file path=ppt/slides/slide67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28" name="John MacArthur:  Why Government Can’t Save You P. 27…"/>
          <p:cNvSpPr txBox="1"/>
          <p:nvPr>
            <p:ph type="title"/>
          </p:nvPr>
        </p:nvSpPr>
        <p:spPr>
          <a:xfrm>
            <a:off x="252728" y="357187"/>
            <a:ext cx="23878544" cy="13001626"/>
          </a:xfrm>
          <a:prstGeom prst="rect">
            <a:avLst/>
          </a:prstGeom>
        </p:spPr>
        <p:txBody>
          <a:bodyPr/>
          <a:lstStyle/>
          <a:p>
            <a:pPr defTabSz="796885">
              <a:defRPr sz="9700">
                <a:solidFill>
                  <a:srgbClr val="FFD479"/>
                </a:solidFill>
                <a:latin typeface="Arial Narrow"/>
                <a:ea typeface="Arial Narrow"/>
                <a:cs typeface="Arial Narrow"/>
                <a:sym typeface="Arial Narrow"/>
              </a:defRPr>
            </a:pPr>
            <a:r>
              <a:t>John MacArthur: </a:t>
            </a:r>
            <a:br/>
            <a:r>
              <a:t>Why Government Can’t Save You P. 27 </a:t>
            </a:r>
          </a:p>
          <a:p>
            <a:pPr defTabSz="796885">
              <a:defRPr sz="9700">
                <a:solidFill>
                  <a:srgbClr val="FFD479"/>
                </a:solidFill>
                <a:latin typeface="Arial Narrow"/>
                <a:ea typeface="Arial Narrow"/>
                <a:cs typeface="Arial Narrow"/>
                <a:sym typeface="Arial Narrow"/>
              </a:defRPr>
            </a:pPr>
          </a:p>
          <a:p>
            <a:pPr defTabSz="796885">
              <a:defRPr sz="9700">
                <a:latin typeface="Arial Narrow"/>
                <a:ea typeface="Arial Narrow"/>
                <a:cs typeface="Arial Narrow"/>
                <a:sym typeface="Arial Narrow"/>
              </a:defRPr>
            </a:pPr>
            <a:r>
              <a:rPr>
                <a:solidFill>
                  <a:srgbClr val="FFD479"/>
                </a:solidFill>
              </a:rPr>
              <a:t>Regardless</a:t>
            </a:r>
            <a:r>
              <a:t> of the numerous immoral, unjust, and ungodly failures of secular government, believers are to pray and seek to influence the world for Christ by godly, selfless, and peaceful living under that authority, not by protests against the government </a:t>
            </a:r>
            <a:r>
              <a:rPr>
                <a:solidFill>
                  <a:srgbClr val="FFD479"/>
                </a:solidFill>
              </a:rPr>
              <a:t>or by acts of civil disobedience.</a:t>
            </a:r>
            <a:r>
              <a:t> </a:t>
            </a:r>
          </a:p>
        </p:txBody>
      </p:sp>
    </p:spTree>
  </p:cSld>
  <p:clrMapOvr>
    <a:masterClrMapping/>
  </p:clrMapOvr>
  <p:transition xmlns:p14="http://schemas.microsoft.com/office/powerpoint/2010/main" spd="med" advClick="1"/>
</p:sld>
</file>

<file path=ppt/slides/slide67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30" name="Kerby Anderson"/>
          <p:cNvSpPr txBox="1"/>
          <p:nvPr>
            <p:ph type="title"/>
          </p:nvPr>
        </p:nvSpPr>
        <p:spPr>
          <a:xfrm>
            <a:off x="253844" y="357187"/>
            <a:ext cx="23876312" cy="13001626"/>
          </a:xfrm>
          <a:prstGeom prst="rect">
            <a:avLst/>
          </a:prstGeom>
        </p:spPr>
        <p:txBody>
          <a:bodyPr/>
          <a:lstStyle/>
          <a:p>
            <a:pPr/>
          </a:p>
          <a:p>
            <a:pPr/>
          </a:p>
          <a:p>
            <a:pPr/>
          </a:p>
          <a:p>
            <a:pPr/>
          </a:p>
          <a:p>
            <a:pPr/>
          </a:p>
          <a:p>
            <a:pPr>
              <a:defRPr sz="7500">
                <a:latin typeface="Arial"/>
                <a:ea typeface="Arial"/>
                <a:cs typeface="Arial"/>
                <a:sym typeface="Arial"/>
              </a:defRPr>
            </a:pPr>
            <a:r>
              <a:t>Kerby Anderson </a:t>
            </a:r>
          </a:p>
        </p:txBody>
      </p:sp>
      <p:pic>
        <p:nvPicPr>
          <p:cNvPr id="1831" name="kerbyanderson#1.jpg" descr="kerbyanderson#1.jpg"/>
          <p:cNvPicPr>
            <a:picLocks noChangeAspect="1"/>
          </p:cNvPicPr>
          <p:nvPr/>
        </p:nvPicPr>
        <p:blipFill>
          <a:blip r:embed="rId2">
            <a:extLst/>
          </a:blip>
          <a:stretch>
            <a:fillRect/>
          </a:stretch>
        </p:blipFill>
        <p:spPr>
          <a:xfrm>
            <a:off x="1197069" y="3277332"/>
            <a:ext cx="21989862" cy="4926136"/>
          </a:xfrm>
          <a:prstGeom prst="rect">
            <a:avLst/>
          </a:prstGeom>
          <a:ln w="12700">
            <a:miter lim="400000"/>
          </a:ln>
        </p:spPr>
      </p:pic>
    </p:spTree>
  </p:cSld>
  <p:clrMapOvr>
    <a:masterClrMapping/>
  </p:clrMapOvr>
  <p:transition xmlns:p14="http://schemas.microsoft.com/office/powerpoint/2010/main" spd="med" advClick="1"/>
</p:sld>
</file>

<file path=ppt/slides/slide67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33" name="Obadiah &amp; Civil Disobedience  Against King Ahab &amp; Queen Jezebel…"/>
          <p:cNvSpPr txBox="1"/>
          <p:nvPr>
            <p:ph type="title"/>
          </p:nvPr>
        </p:nvSpPr>
        <p:spPr>
          <a:xfrm>
            <a:off x="159525" y="357187"/>
            <a:ext cx="24064950" cy="12844798"/>
          </a:xfrm>
          <a:prstGeom prst="rect">
            <a:avLst/>
          </a:prstGeom>
        </p:spPr>
        <p:txBody>
          <a:bodyPr/>
          <a:lstStyle/>
          <a:p>
            <a:pPr defTabSz="328612">
              <a:defRPr sz="3000">
                <a:solidFill>
                  <a:srgbClr val="FFD479"/>
                </a:solidFill>
                <a:latin typeface="Arial"/>
                <a:ea typeface="Arial"/>
                <a:cs typeface="Arial"/>
                <a:sym typeface="Arial"/>
              </a:defRPr>
            </a:pPr>
          </a:p>
          <a:p>
            <a:pPr defTabSz="328612">
              <a:defRPr sz="4000">
                <a:solidFill>
                  <a:srgbClr val="FFD479"/>
                </a:solidFill>
                <a:latin typeface="Arial"/>
                <a:ea typeface="Arial"/>
                <a:cs typeface="Arial"/>
                <a:sym typeface="Arial"/>
              </a:defRPr>
            </a:pPr>
          </a:p>
          <a:p>
            <a:pPr defTabSz="328612">
              <a:defRPr sz="4000">
                <a:solidFill>
                  <a:srgbClr val="FFD479"/>
                </a:solidFill>
                <a:latin typeface="Arial"/>
                <a:ea typeface="Arial"/>
                <a:cs typeface="Arial"/>
                <a:sym typeface="Arial"/>
              </a:defRPr>
            </a:pPr>
          </a:p>
          <a:p>
            <a:pPr defTabSz="328612">
              <a:defRPr sz="5600">
                <a:solidFill>
                  <a:srgbClr val="FFD479"/>
                </a:solidFill>
                <a:latin typeface="Arial"/>
                <a:ea typeface="Arial"/>
                <a:cs typeface="Arial"/>
                <a:sym typeface="Arial"/>
              </a:defRPr>
            </a:pPr>
          </a:p>
          <a:p>
            <a:pPr defTabSz="328612">
              <a:defRPr sz="7360">
                <a:solidFill>
                  <a:srgbClr val="FFD479"/>
                </a:solidFill>
                <a:latin typeface="Arial"/>
                <a:ea typeface="Arial"/>
                <a:cs typeface="Arial"/>
                <a:sym typeface="Arial"/>
              </a:defRPr>
            </a:pPr>
            <a:r>
              <a:t>Obadiah &amp; Civil Disobedience </a:t>
            </a:r>
            <a:br/>
            <a:r>
              <a:t>Against King Ahab &amp; Queen Jezebel </a:t>
            </a:r>
          </a:p>
          <a:p>
            <a:pPr defTabSz="328612">
              <a:defRPr sz="7360">
                <a:solidFill>
                  <a:srgbClr val="FFD479"/>
                </a:solidFill>
                <a:latin typeface="Arial"/>
                <a:ea typeface="Arial"/>
                <a:cs typeface="Arial"/>
                <a:sym typeface="Arial"/>
              </a:defRPr>
            </a:pPr>
          </a:p>
          <a:p>
            <a:pPr defTabSz="328612">
              <a:defRPr sz="7360">
                <a:solidFill>
                  <a:srgbClr val="FFD479"/>
                </a:solidFill>
                <a:latin typeface="Arial"/>
                <a:ea typeface="Arial"/>
                <a:cs typeface="Arial"/>
                <a:sym typeface="Arial"/>
              </a:defRPr>
            </a:pPr>
            <a:r>
              <a:t>&amp;</a:t>
            </a:r>
          </a:p>
          <a:p>
            <a:pPr defTabSz="328612">
              <a:defRPr sz="7360">
                <a:solidFill>
                  <a:srgbClr val="FFD479"/>
                </a:solidFill>
                <a:latin typeface="Arial"/>
                <a:ea typeface="Arial"/>
                <a:cs typeface="Arial"/>
                <a:sym typeface="Arial"/>
              </a:defRPr>
            </a:pPr>
          </a:p>
          <a:p>
            <a:pPr defTabSz="328612">
              <a:defRPr sz="7360">
                <a:solidFill>
                  <a:srgbClr val="FFD479"/>
                </a:solidFill>
                <a:latin typeface="Arial"/>
                <a:ea typeface="Arial"/>
                <a:cs typeface="Arial"/>
                <a:sym typeface="Arial"/>
              </a:defRPr>
            </a:pPr>
            <a:r>
              <a:t>Stolen Property &amp; Murder of Naboth by Queen Jezebel</a:t>
            </a:r>
            <a:br/>
            <a:r>
              <a:t>&amp; God’s Judgement </a:t>
            </a:r>
          </a:p>
          <a:p>
            <a:pPr defTabSz="328612">
              <a:defRPr sz="4480"/>
            </a:pPr>
          </a:p>
          <a:p>
            <a:pPr defTabSz="328612">
              <a:defRPr sz="4480"/>
            </a:pPr>
          </a:p>
          <a:p>
            <a:pPr defTabSz="328612">
              <a:defRPr sz="4480"/>
            </a:pPr>
          </a:p>
          <a:p>
            <a:pPr defTabSz="328612">
              <a:defRPr sz="4480"/>
            </a:pPr>
          </a:p>
          <a:p>
            <a:pPr defTabSz="328612">
              <a:defRPr sz="4480"/>
            </a:pPr>
          </a:p>
          <a:p>
            <a:pPr defTabSz="328612">
              <a:defRPr sz="4480"/>
            </a:pPr>
          </a:p>
        </p:txBody>
      </p:sp>
    </p:spTree>
  </p:cSld>
  <p:clrMapOvr>
    <a:masterClrMapping/>
  </p:clrMapOvr>
  <p:transition xmlns:p14="http://schemas.microsoft.com/office/powerpoint/2010/main" spd="med" advClick="1"/>
</p:sld>
</file>

<file path=ppt/slides/slide67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35" name="Brainwashed America: Part 17"/>
          <p:cNvSpPr txBox="1"/>
          <p:nvPr>
            <p:ph type="title"/>
          </p:nvPr>
        </p:nvSpPr>
        <p:spPr>
          <a:xfrm>
            <a:off x="287331" y="357187"/>
            <a:ext cx="23809338" cy="13092318"/>
          </a:xfrm>
          <a:prstGeom prst="rect">
            <a:avLst/>
          </a:prstGeom>
        </p:spPr>
        <p:txBody>
          <a:bodyPr/>
          <a:lstStyle>
            <a:lvl1pPr>
              <a:defRPr b="1" sz="9500">
                <a:solidFill>
                  <a:srgbClr val="FFD479"/>
                </a:solidFill>
                <a:latin typeface="Arial Narrow"/>
                <a:ea typeface="Arial Narrow"/>
                <a:cs typeface="Arial Narrow"/>
                <a:sym typeface="Arial Narrow"/>
              </a:defRPr>
            </a:lvl1pPr>
          </a:lstStyle>
          <a:p>
            <a:pPr/>
            <a:r>
              <a:t>Brainwashed America: Part 17</a:t>
            </a:r>
          </a:p>
        </p:txBody>
      </p:sp>
    </p:spTree>
  </p:cSld>
  <p:clrMapOvr>
    <a:masterClrMapping/>
  </p:clrMapOvr>
  <p:transition xmlns:p14="http://schemas.microsoft.com/office/powerpoint/2010/main" spd="med" advClick="1"/>
</p:sld>
</file>

<file path=ppt/slides/slide67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37" name="9. Use individuals in trusted institutions &amp; occupations…"/>
          <p:cNvSpPr txBox="1"/>
          <p:nvPr>
            <p:ph type="title"/>
          </p:nvPr>
        </p:nvSpPr>
        <p:spPr>
          <a:xfrm>
            <a:off x="195802" y="357187"/>
            <a:ext cx="23808085" cy="13114549"/>
          </a:xfrm>
          <a:prstGeom prst="rect">
            <a:avLst/>
          </a:prstGeom>
        </p:spPr>
        <p:txBody>
          <a:bodyPr/>
          <a:lstStyle/>
          <a:p>
            <a:pPr algn="l">
              <a:defRPr sz="9000">
                <a:solidFill>
                  <a:srgbClr val="FFD479"/>
                </a:solidFill>
                <a:latin typeface="Arial Narrow"/>
                <a:ea typeface="Arial Narrow"/>
                <a:cs typeface="Arial Narrow"/>
                <a:sym typeface="Arial Narrow"/>
              </a:defRPr>
            </a:pPr>
            <a:r>
              <a:t>  9. Use individuals in trusted institutions &amp; occupations</a:t>
            </a:r>
          </a:p>
          <a:p>
            <a:pPr algn="l">
              <a:defRPr sz="9000">
                <a:solidFill>
                  <a:srgbClr val="FFD479"/>
                </a:solidFill>
                <a:latin typeface="Arial Narrow"/>
                <a:ea typeface="Arial Narrow"/>
                <a:cs typeface="Arial Narrow"/>
                <a:sym typeface="Arial Narrow"/>
              </a:defRPr>
            </a:pPr>
            <a:r>
              <a:t>      to give credibility to the worldview &amp; values being</a:t>
            </a:r>
          </a:p>
          <a:p>
            <a:pPr algn="l">
              <a:defRPr sz="9000">
                <a:solidFill>
                  <a:srgbClr val="FFD479"/>
                </a:solidFill>
                <a:latin typeface="Arial Narrow"/>
                <a:ea typeface="Arial Narrow"/>
                <a:cs typeface="Arial Narrow"/>
                <a:sym typeface="Arial Narrow"/>
              </a:defRPr>
            </a:pPr>
            <a:r>
              <a:t>      inculcated into the brainwashing subjects. </a:t>
            </a:r>
          </a:p>
        </p:txBody>
      </p:sp>
    </p:spTree>
  </p:cSld>
  <p:clrMapOvr>
    <a:masterClrMapping/>
  </p:clrMapOvr>
  <p:transition xmlns:p14="http://schemas.microsoft.com/office/powerpoint/2010/main" spd="med" advClick="1"/>
</p:sld>
</file>

<file path=ppt/slides/slide6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6" name="Major William E. Mayer (U.S. Army)  Brainwashing: The Ultimate Weapon, October 4, 1956"/>
          <p:cNvSpPr txBox="1"/>
          <p:nvPr>
            <p:ph type="title"/>
          </p:nvPr>
        </p:nvSpPr>
        <p:spPr>
          <a:xfrm>
            <a:off x="187523" y="357187"/>
            <a:ext cx="24008954" cy="13185336"/>
          </a:xfrm>
          <a:prstGeom prst="rect">
            <a:avLst/>
          </a:prstGeom>
        </p:spPr>
        <p:txBody>
          <a:bodyPr/>
          <a:lstStyle/>
          <a:p>
            <a:pPr/>
          </a:p>
          <a:p>
            <a:pPr/>
          </a:p>
          <a:p>
            <a:pPr/>
          </a:p>
          <a:p>
            <a:pPr/>
          </a:p>
          <a:p>
            <a:pPr>
              <a:defRPr sz="7000"/>
            </a:pPr>
          </a:p>
          <a:p>
            <a:pPr>
              <a:defRPr sz="7000"/>
            </a:pPr>
          </a:p>
          <a:p>
            <a:pPr>
              <a:defRPr sz="7000"/>
            </a:pPr>
          </a:p>
          <a:p>
            <a:pPr>
              <a:defRPr sz="7000"/>
            </a:pPr>
            <a:r>
              <a:t>Major William E. Mayer (U.S. Army) </a:t>
            </a:r>
            <a:br/>
            <a:r>
              <a:t>Brainwashing: The Ultimate Weapon, October 4, 1956</a:t>
            </a:r>
          </a:p>
        </p:txBody>
      </p:sp>
      <p:pic>
        <p:nvPicPr>
          <p:cNvPr id="277" name="willaimemayerbook#2pic.jpg" descr="willaimemayerbook#2pic.jpg"/>
          <p:cNvPicPr>
            <a:picLocks noChangeAspect="1"/>
          </p:cNvPicPr>
          <p:nvPr/>
        </p:nvPicPr>
        <p:blipFill>
          <a:blip r:embed="rId2">
            <a:extLst/>
          </a:blip>
          <a:stretch>
            <a:fillRect/>
          </a:stretch>
        </p:blipFill>
        <p:spPr>
          <a:xfrm>
            <a:off x="3713925" y="279620"/>
            <a:ext cx="7059714" cy="10635813"/>
          </a:xfrm>
          <a:prstGeom prst="rect">
            <a:avLst/>
          </a:prstGeom>
          <a:ln w="12700">
            <a:miter lim="400000"/>
          </a:ln>
        </p:spPr>
      </p:pic>
      <p:pic>
        <p:nvPicPr>
          <p:cNvPr id="278" name="William E. Mayer.jpg" descr="William E. Mayer.jpg"/>
          <p:cNvPicPr>
            <a:picLocks noChangeAspect="1"/>
          </p:cNvPicPr>
          <p:nvPr/>
        </p:nvPicPr>
        <p:blipFill>
          <a:blip r:embed="rId3">
            <a:extLst/>
          </a:blip>
          <a:stretch>
            <a:fillRect/>
          </a:stretch>
        </p:blipFill>
        <p:spPr>
          <a:xfrm>
            <a:off x="14529517" y="310489"/>
            <a:ext cx="7286118" cy="10574075"/>
          </a:xfrm>
          <a:prstGeom prst="rect">
            <a:avLst/>
          </a:prstGeom>
          <a:ln w="12700">
            <a:miter lim="400000"/>
          </a:ln>
        </p:spPr>
      </p:pic>
    </p:spTree>
  </p:cSld>
  <p:clrMapOvr>
    <a:masterClrMapping/>
  </p:clrMapOvr>
  <p:transition xmlns:p14="http://schemas.microsoft.com/office/powerpoint/2010/main" spd="med" advClick="1"/>
</p:sld>
</file>

<file path=ppt/slides/slide68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39" name="Civil authority and the protection of individual rights were first entrusted to individuals &amp; families before nations or governments existed"/>
          <p:cNvSpPr txBox="1"/>
          <p:nvPr>
            <p:ph type="title"/>
          </p:nvPr>
        </p:nvSpPr>
        <p:spPr>
          <a:xfrm>
            <a:off x="273006" y="357187"/>
            <a:ext cx="23837988" cy="13001626"/>
          </a:xfrm>
          <a:prstGeom prst="rect">
            <a:avLst/>
          </a:prstGeom>
        </p:spPr>
        <p:txBody>
          <a:bodyPr/>
          <a:lstStyle>
            <a:lvl1pPr>
              <a:defRPr sz="7500">
                <a:solidFill>
                  <a:srgbClr val="FFD479"/>
                </a:solidFill>
                <a:latin typeface="Arial"/>
                <a:ea typeface="Arial"/>
                <a:cs typeface="Arial"/>
                <a:sym typeface="Arial"/>
              </a:defRPr>
            </a:lvl1pPr>
          </a:lstStyle>
          <a:p>
            <a:pPr/>
            <a:r>
              <a:t>Civil authority and the protection of individual rights were first entrusted to individuals &amp; families before nations or governments existed</a:t>
            </a:r>
          </a:p>
        </p:txBody>
      </p:sp>
    </p:spTree>
  </p:cSld>
  <p:clrMapOvr>
    <a:masterClrMapping/>
  </p:clrMapOvr>
  <p:transition xmlns:p14="http://schemas.microsoft.com/office/powerpoint/2010/main" spd="med" advClick="1"/>
</p:sld>
</file>

<file path=ppt/slides/slide68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41" name="In Genesis 9:6, The First Civil Law Was Given to Individuals &amp; Not to Government"/>
          <p:cNvSpPr txBox="1"/>
          <p:nvPr>
            <p:ph type="title"/>
          </p:nvPr>
        </p:nvSpPr>
        <p:spPr>
          <a:xfrm>
            <a:off x="157757" y="357187"/>
            <a:ext cx="23953144" cy="12872424"/>
          </a:xfrm>
          <a:prstGeom prst="rect">
            <a:avLst/>
          </a:prstGeom>
        </p:spPr>
        <p:txBody>
          <a:bodyPr/>
          <a:lstStyle/>
          <a:p>
            <a:pPr/>
          </a:p>
          <a:p>
            <a:pPr/>
          </a:p>
          <a:p>
            <a:pPr/>
          </a:p>
          <a:p>
            <a:pPr/>
          </a:p>
          <a:p>
            <a:pPr>
              <a:defRPr sz="7500">
                <a:latin typeface="Arial"/>
                <a:ea typeface="Arial"/>
                <a:cs typeface="Arial"/>
                <a:sym typeface="Arial"/>
              </a:defRPr>
            </a:pPr>
            <a:r>
              <a:t>In Genesis 9:6, The First Civil Law Was Given to Individuals &amp; Not to Government </a:t>
            </a:r>
          </a:p>
        </p:txBody>
      </p:sp>
      <p:pic>
        <p:nvPicPr>
          <p:cNvPr id="1842" name="genesis9-6.jpg" descr="genesis9-6.jpg"/>
          <p:cNvPicPr>
            <a:picLocks noChangeAspect="1"/>
          </p:cNvPicPr>
          <p:nvPr/>
        </p:nvPicPr>
        <p:blipFill>
          <a:blip r:embed="rId2">
            <a:extLst/>
          </a:blip>
          <a:stretch>
            <a:fillRect/>
          </a:stretch>
        </p:blipFill>
        <p:spPr>
          <a:xfrm>
            <a:off x="4589370" y="1773237"/>
            <a:ext cx="15089918" cy="5200481"/>
          </a:xfrm>
          <a:prstGeom prst="rect">
            <a:avLst/>
          </a:prstGeom>
          <a:ln w="12700">
            <a:miter lim="400000"/>
          </a:ln>
        </p:spPr>
      </p:pic>
    </p:spTree>
  </p:cSld>
  <p:clrMapOvr>
    <a:masterClrMapping/>
  </p:clrMapOvr>
  <p:transition xmlns:p14="http://schemas.microsoft.com/office/powerpoint/2010/main" spd="med" advClick="1"/>
</p:sld>
</file>

<file path=ppt/slides/slide68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44" name="John MacArthur:  Why Government Can’t Save You P. 27…"/>
          <p:cNvSpPr txBox="1"/>
          <p:nvPr>
            <p:ph type="title"/>
          </p:nvPr>
        </p:nvSpPr>
        <p:spPr>
          <a:xfrm>
            <a:off x="252728" y="357187"/>
            <a:ext cx="23878544" cy="13001626"/>
          </a:xfrm>
          <a:prstGeom prst="rect">
            <a:avLst/>
          </a:prstGeom>
        </p:spPr>
        <p:txBody>
          <a:bodyPr/>
          <a:lstStyle/>
          <a:p>
            <a:pPr defTabSz="796885">
              <a:defRPr sz="9700">
                <a:solidFill>
                  <a:srgbClr val="FFD479"/>
                </a:solidFill>
                <a:latin typeface="Arial Narrow"/>
                <a:ea typeface="Arial Narrow"/>
                <a:cs typeface="Arial Narrow"/>
                <a:sym typeface="Arial Narrow"/>
              </a:defRPr>
            </a:pPr>
            <a:r>
              <a:t>John MacArthur: </a:t>
            </a:r>
            <a:br/>
            <a:r>
              <a:t>Why Government Can’t Save You P. 27 </a:t>
            </a:r>
          </a:p>
          <a:p>
            <a:pPr defTabSz="796885">
              <a:defRPr sz="9700">
                <a:solidFill>
                  <a:srgbClr val="FFD479"/>
                </a:solidFill>
                <a:latin typeface="Arial Narrow"/>
                <a:ea typeface="Arial Narrow"/>
                <a:cs typeface="Arial Narrow"/>
                <a:sym typeface="Arial Narrow"/>
              </a:defRPr>
            </a:pPr>
          </a:p>
          <a:p>
            <a:pPr defTabSz="796885">
              <a:defRPr sz="9700">
                <a:latin typeface="Arial Narrow"/>
                <a:ea typeface="Arial Narrow"/>
                <a:cs typeface="Arial Narrow"/>
                <a:sym typeface="Arial Narrow"/>
              </a:defRPr>
            </a:pPr>
            <a:r>
              <a:rPr>
                <a:solidFill>
                  <a:srgbClr val="FFD479"/>
                </a:solidFill>
              </a:rPr>
              <a:t>Regardless</a:t>
            </a:r>
            <a:r>
              <a:t> of the numerous immoral, unjust, and ungodly failures of </a:t>
            </a:r>
            <a:r>
              <a:rPr>
                <a:solidFill>
                  <a:srgbClr val="FFD479"/>
                </a:solidFill>
              </a:rPr>
              <a:t>secular government,</a:t>
            </a:r>
            <a:r>
              <a:t> believers are to pray and seek to influence the world for Christ by godly, selfless, and peaceful living </a:t>
            </a:r>
            <a:r>
              <a:rPr>
                <a:solidFill>
                  <a:srgbClr val="FFD479"/>
                </a:solidFill>
              </a:rPr>
              <a:t>under that authority,</a:t>
            </a:r>
            <a:r>
              <a:t> not by protests against the government </a:t>
            </a:r>
            <a:r>
              <a:rPr>
                <a:solidFill>
                  <a:srgbClr val="FFD479"/>
                </a:solidFill>
              </a:rPr>
              <a:t>or by acts of civil disobedience.</a:t>
            </a:r>
            <a:r>
              <a:t> </a:t>
            </a:r>
          </a:p>
        </p:txBody>
      </p:sp>
    </p:spTree>
  </p:cSld>
  <p:clrMapOvr>
    <a:masterClrMapping/>
  </p:clrMapOvr>
  <p:transition xmlns:p14="http://schemas.microsoft.com/office/powerpoint/2010/main" spd="med" advClick="1"/>
</p:sld>
</file>

<file path=ppt/slides/slide68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46" name="Double-click to edit"/>
          <p:cNvSpPr txBox="1"/>
          <p:nvPr>
            <p:ph type="title"/>
          </p:nvPr>
        </p:nvSpPr>
        <p:spPr>
          <a:xfrm>
            <a:off x="209940" y="357187"/>
            <a:ext cx="23964120" cy="13122921"/>
          </a:xfrm>
          <a:prstGeom prst="rect">
            <a:avLst/>
          </a:prstGeom>
        </p:spPr>
        <p:txBody>
          <a:bodyPr/>
          <a:lstStyle/>
          <a:p>
            <a:pPr defTabSz="764024">
              <a:defRPr sz="10416"/>
            </a:pPr>
          </a:p>
          <a:p>
            <a:pPr defTabSz="764024">
              <a:defRPr sz="10416"/>
            </a:pPr>
          </a:p>
          <a:p>
            <a:pPr defTabSz="764024">
              <a:defRPr sz="10416"/>
            </a:pPr>
          </a:p>
          <a:p>
            <a:pPr defTabSz="764024">
              <a:defRPr sz="10416"/>
            </a:pPr>
          </a:p>
          <a:p>
            <a:pPr defTabSz="764024">
              <a:defRPr sz="10416"/>
            </a:pPr>
          </a:p>
          <a:p>
            <a:pPr defTabSz="764024">
              <a:defRPr sz="10416"/>
            </a:pPr>
          </a:p>
          <a:p>
            <a:pPr defTabSz="764024">
              <a:defRPr sz="10416"/>
            </a:pPr>
          </a:p>
        </p:txBody>
      </p:sp>
      <p:pic>
        <p:nvPicPr>
          <p:cNvPr id="1847" name="Alter#4.jpg" descr="Alter#4.jpg"/>
          <p:cNvPicPr>
            <a:picLocks noChangeAspect="1"/>
          </p:cNvPicPr>
          <p:nvPr/>
        </p:nvPicPr>
        <p:blipFill>
          <a:blip r:embed="rId2">
            <a:extLst/>
          </a:blip>
          <a:stretch>
            <a:fillRect/>
          </a:stretch>
        </p:blipFill>
        <p:spPr>
          <a:xfrm>
            <a:off x="1154085" y="4612508"/>
            <a:ext cx="22075830" cy="2255784"/>
          </a:xfrm>
          <a:prstGeom prst="rect">
            <a:avLst/>
          </a:prstGeom>
          <a:ln w="12700">
            <a:miter lim="400000"/>
          </a:ln>
        </p:spPr>
      </p:pic>
    </p:spTree>
  </p:cSld>
  <p:clrMapOvr>
    <a:masterClrMapping/>
  </p:clrMapOvr>
  <p:transition xmlns:p14="http://schemas.microsoft.com/office/powerpoint/2010/main" spd="med" advClick="1"/>
</p:sld>
</file>

<file path=ppt/slides/slide68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49" name="John MacArthur:  Why Government Can’t Save You P. 27…"/>
          <p:cNvSpPr txBox="1"/>
          <p:nvPr>
            <p:ph type="title"/>
          </p:nvPr>
        </p:nvSpPr>
        <p:spPr>
          <a:xfrm>
            <a:off x="252728" y="357187"/>
            <a:ext cx="23878544" cy="13001626"/>
          </a:xfrm>
          <a:prstGeom prst="rect">
            <a:avLst/>
          </a:prstGeom>
        </p:spPr>
        <p:txBody>
          <a:bodyPr/>
          <a:lstStyle/>
          <a:p>
            <a:pPr defTabSz="796885">
              <a:defRPr sz="9700">
                <a:solidFill>
                  <a:srgbClr val="FFD479"/>
                </a:solidFill>
                <a:latin typeface="Arial Narrow"/>
                <a:ea typeface="Arial Narrow"/>
                <a:cs typeface="Arial Narrow"/>
                <a:sym typeface="Arial Narrow"/>
              </a:defRPr>
            </a:pPr>
            <a:r>
              <a:t>John MacArthur: </a:t>
            </a:r>
            <a:br/>
            <a:r>
              <a:t>Why Government Can’t Save You P. 27 </a:t>
            </a:r>
          </a:p>
          <a:p>
            <a:pPr defTabSz="796885">
              <a:defRPr sz="9700">
                <a:solidFill>
                  <a:srgbClr val="FFD479"/>
                </a:solidFill>
                <a:latin typeface="Arial Narrow"/>
                <a:ea typeface="Arial Narrow"/>
                <a:cs typeface="Arial Narrow"/>
                <a:sym typeface="Arial Narrow"/>
              </a:defRPr>
            </a:pPr>
          </a:p>
          <a:p>
            <a:pPr defTabSz="796885">
              <a:defRPr sz="9700">
                <a:latin typeface="Arial Narrow"/>
                <a:ea typeface="Arial Narrow"/>
                <a:cs typeface="Arial Narrow"/>
                <a:sym typeface="Arial Narrow"/>
              </a:defRPr>
            </a:pPr>
            <a:r>
              <a:rPr>
                <a:solidFill>
                  <a:srgbClr val="FFD479"/>
                </a:solidFill>
              </a:rPr>
              <a:t>Regardless</a:t>
            </a:r>
            <a:r>
              <a:t> of the numerous immoral, unjust, and ungodly failures of </a:t>
            </a:r>
            <a:r>
              <a:rPr>
                <a:solidFill>
                  <a:srgbClr val="FFD479"/>
                </a:solidFill>
              </a:rPr>
              <a:t>secular government,</a:t>
            </a:r>
            <a:r>
              <a:t> believers are to pray and seek to influence the world for Christ by godly, selfless, and peaceful living </a:t>
            </a:r>
            <a:r>
              <a:rPr>
                <a:solidFill>
                  <a:srgbClr val="FFD479"/>
                </a:solidFill>
              </a:rPr>
              <a:t>under that authority,</a:t>
            </a:r>
            <a:r>
              <a:t> not by protests against the government </a:t>
            </a:r>
            <a:r>
              <a:rPr>
                <a:solidFill>
                  <a:srgbClr val="FFD479"/>
                </a:solidFill>
              </a:rPr>
              <a:t>or by acts of civil disobedience.</a:t>
            </a:r>
            <a:r>
              <a:t> </a:t>
            </a:r>
          </a:p>
        </p:txBody>
      </p:sp>
    </p:spTree>
  </p:cSld>
  <p:clrMapOvr>
    <a:masterClrMapping/>
  </p:clrMapOvr>
  <p:transition xmlns:p14="http://schemas.microsoft.com/office/powerpoint/2010/main" spd="med" advClick="1"/>
</p:sld>
</file>

<file path=ppt/slides/slide68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51" name="John MacArthur:  Why Government Can’t Save You P. 27…"/>
          <p:cNvSpPr txBox="1"/>
          <p:nvPr>
            <p:ph type="title"/>
          </p:nvPr>
        </p:nvSpPr>
        <p:spPr>
          <a:xfrm>
            <a:off x="243333" y="357187"/>
            <a:ext cx="23742738" cy="13001626"/>
          </a:xfrm>
          <a:prstGeom prst="rect">
            <a:avLst/>
          </a:prstGeom>
        </p:spPr>
        <p:txBody>
          <a:bodyPr/>
          <a:lstStyle/>
          <a:p>
            <a:pPr defTabSz="722947">
              <a:defRPr sz="8800">
                <a:solidFill>
                  <a:srgbClr val="FFD479"/>
                </a:solidFill>
                <a:latin typeface="Arial Narrow"/>
                <a:ea typeface="Arial Narrow"/>
                <a:cs typeface="Arial Narrow"/>
                <a:sym typeface="Arial Narrow"/>
              </a:defRPr>
            </a:pPr>
            <a:r>
              <a:t>John MacArthur: </a:t>
            </a:r>
            <a:br/>
            <a:r>
              <a:t>Why Government Can’t Save You P. 27 </a:t>
            </a:r>
          </a:p>
          <a:p>
            <a:pPr defTabSz="722947">
              <a:defRPr sz="8800">
                <a:solidFill>
                  <a:srgbClr val="FFD479"/>
                </a:solidFill>
                <a:latin typeface="Arial Narrow"/>
                <a:ea typeface="Arial Narrow"/>
                <a:cs typeface="Arial Narrow"/>
                <a:sym typeface="Arial Narrow"/>
              </a:defRPr>
            </a:pPr>
          </a:p>
          <a:p>
            <a:pPr defTabSz="722947">
              <a:defRPr sz="8800">
                <a:solidFill>
                  <a:srgbClr val="FFD479"/>
                </a:solidFill>
                <a:latin typeface="Arial Narrow"/>
                <a:ea typeface="Arial Narrow"/>
                <a:cs typeface="Arial Narrow"/>
                <a:sym typeface="Arial Narrow"/>
              </a:defRPr>
            </a:pPr>
          </a:p>
          <a:p>
            <a:pPr defTabSz="722947">
              <a:defRPr sz="8800">
                <a:latin typeface="Arial Narrow"/>
                <a:ea typeface="Arial Narrow"/>
                <a:cs typeface="Arial Narrow"/>
                <a:sym typeface="Arial Narrow"/>
              </a:defRPr>
            </a:pPr>
            <a:r>
              <a:rPr u="sng"/>
              <a:t>In what ever form it exists</a:t>
            </a:r>
            <a:r>
              <a:t>, </a:t>
            </a:r>
            <a:r>
              <a:rPr>
                <a:solidFill>
                  <a:srgbClr val="FFD479"/>
                </a:solidFill>
              </a:rPr>
              <a:t>government and its authority </a:t>
            </a:r>
            <a:r>
              <a:rPr u="sng">
                <a:solidFill>
                  <a:srgbClr val="FFD479"/>
                </a:solidFill>
              </a:rPr>
              <a:t>derive directly from God </a:t>
            </a:r>
            <a:r>
              <a:t>and exist to benefit human society</a:t>
            </a:r>
            <a:r>
              <a:rPr>
                <a:solidFill>
                  <a:srgbClr val="FFD479"/>
                </a:solidFill>
              </a:rPr>
              <a:t>.</a:t>
            </a:r>
            <a:r>
              <a:t> Like marriage, government is a universal institution that is valid regardless of place, circumstance, or other considerations.</a:t>
            </a:r>
          </a:p>
        </p:txBody>
      </p:sp>
    </p:spTree>
  </p:cSld>
  <p:clrMapOvr>
    <a:masterClrMapping/>
  </p:clrMapOvr>
  <p:transition xmlns:p14="http://schemas.microsoft.com/office/powerpoint/2010/main" spd="med" advClick="1"/>
</p:sld>
</file>

<file path=ppt/slides/slide68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53" name="The Creation of Nations By God"/>
          <p:cNvSpPr txBox="1"/>
          <p:nvPr>
            <p:ph type="title"/>
          </p:nvPr>
        </p:nvSpPr>
        <p:spPr>
          <a:xfrm>
            <a:off x="167896" y="208731"/>
            <a:ext cx="24048208" cy="13150082"/>
          </a:xfrm>
          <a:prstGeom prst="rect">
            <a:avLst/>
          </a:prstGeom>
        </p:spPr>
        <p:txBody>
          <a:bodyPr/>
          <a:lstStyle>
            <a:lvl1pPr>
              <a:defRPr sz="10000">
                <a:solidFill>
                  <a:srgbClr val="FFD479"/>
                </a:solidFill>
                <a:latin typeface="Arial"/>
                <a:ea typeface="Arial"/>
                <a:cs typeface="Arial"/>
                <a:sym typeface="Arial"/>
              </a:defRPr>
            </a:lvl1pPr>
          </a:lstStyle>
          <a:p>
            <a:pPr/>
            <a:r>
              <a:t>The Creation of Nations By God </a:t>
            </a:r>
          </a:p>
        </p:txBody>
      </p:sp>
    </p:spTree>
  </p:cSld>
  <p:clrMapOvr>
    <a:masterClrMapping/>
  </p:clrMapOvr>
  <p:transition xmlns:p14="http://schemas.microsoft.com/office/powerpoint/2010/main" spd="med" advClick="1"/>
</p:sld>
</file>

<file path=ppt/slides/slide68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55" name="Genesis 10: The Table of Nations"/>
          <p:cNvSpPr txBox="1"/>
          <p:nvPr>
            <p:ph type="title"/>
          </p:nvPr>
        </p:nvSpPr>
        <p:spPr>
          <a:xfrm>
            <a:off x="106505" y="153246"/>
            <a:ext cx="24028394" cy="13409508"/>
          </a:xfrm>
          <a:prstGeom prst="rect">
            <a:avLst/>
          </a:prstGeom>
        </p:spPr>
        <p:txBody>
          <a:bodyPr/>
          <a:lstStyle/>
          <a:p>
            <a:pPr/>
          </a:p>
          <a:p>
            <a:pPr/>
          </a:p>
          <a:p>
            <a:pPr/>
          </a:p>
          <a:p>
            <a:pPr/>
          </a:p>
          <a:p>
            <a:pPr/>
          </a:p>
          <a:p>
            <a:pPr/>
          </a:p>
          <a:p>
            <a:pPr>
              <a:defRPr sz="7500">
                <a:latin typeface="Arial"/>
                <a:ea typeface="Arial"/>
                <a:cs typeface="Arial"/>
                <a:sym typeface="Arial"/>
              </a:defRPr>
            </a:pPr>
          </a:p>
          <a:p>
            <a:pPr>
              <a:defRPr sz="7500">
                <a:latin typeface="Arial"/>
                <a:ea typeface="Arial"/>
                <a:cs typeface="Arial"/>
                <a:sym typeface="Arial"/>
              </a:defRPr>
            </a:pPr>
            <a:r>
              <a:t>Genesis 10: The Table of Nations </a:t>
            </a:r>
          </a:p>
        </p:txBody>
      </p:sp>
      <p:pic>
        <p:nvPicPr>
          <p:cNvPr id="1856" name="Genesis 10-1-12.jpg" descr="Genesis 10-1-12.jpg"/>
          <p:cNvPicPr>
            <a:picLocks noChangeAspect="1"/>
          </p:cNvPicPr>
          <p:nvPr/>
        </p:nvPicPr>
        <p:blipFill>
          <a:blip r:embed="rId2">
            <a:extLst/>
          </a:blip>
          <a:stretch>
            <a:fillRect/>
          </a:stretch>
        </p:blipFill>
        <p:spPr>
          <a:xfrm>
            <a:off x="4486414" y="482600"/>
            <a:ext cx="15268495" cy="11376526"/>
          </a:xfrm>
          <a:prstGeom prst="rect">
            <a:avLst/>
          </a:prstGeom>
          <a:ln w="12700">
            <a:miter lim="400000"/>
          </a:ln>
        </p:spPr>
      </p:pic>
    </p:spTree>
  </p:cSld>
  <p:clrMapOvr>
    <a:masterClrMapping/>
  </p:clrMapOvr>
  <p:transition xmlns:p14="http://schemas.microsoft.com/office/powerpoint/2010/main" spd="med" advClick="1"/>
</p:sld>
</file>

<file path=ppt/slides/slide68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58" name="Genesis 10: The Table of Nations"/>
          <p:cNvSpPr txBox="1"/>
          <p:nvPr>
            <p:ph type="title"/>
          </p:nvPr>
        </p:nvSpPr>
        <p:spPr>
          <a:xfrm>
            <a:off x="101854" y="357187"/>
            <a:ext cx="23939656" cy="13001626"/>
          </a:xfrm>
          <a:prstGeom prst="rect">
            <a:avLst/>
          </a:prstGeom>
        </p:spPr>
        <p:txBody>
          <a:bodyPr/>
          <a:lstStyle/>
          <a:p>
            <a:pPr>
              <a:defRPr sz="7500">
                <a:latin typeface="Arial"/>
                <a:ea typeface="Arial"/>
                <a:cs typeface="Arial"/>
                <a:sym typeface="Arial"/>
              </a:defRPr>
            </a:pPr>
          </a:p>
          <a:p>
            <a:pPr>
              <a:defRPr sz="7500">
                <a:latin typeface="Arial"/>
                <a:ea typeface="Arial"/>
                <a:cs typeface="Arial"/>
                <a:sym typeface="Arial"/>
              </a:defRPr>
            </a:pPr>
          </a:p>
          <a:p>
            <a:pPr>
              <a:defRPr sz="7500">
                <a:latin typeface="Arial"/>
                <a:ea typeface="Arial"/>
                <a:cs typeface="Arial"/>
                <a:sym typeface="Arial"/>
              </a:defRPr>
            </a:pPr>
          </a:p>
          <a:p>
            <a:pPr>
              <a:defRPr sz="7500">
                <a:latin typeface="Arial"/>
                <a:ea typeface="Arial"/>
                <a:cs typeface="Arial"/>
                <a:sym typeface="Arial"/>
              </a:defRPr>
            </a:pPr>
          </a:p>
          <a:p>
            <a:pPr>
              <a:defRPr sz="7500">
                <a:latin typeface="Arial"/>
                <a:ea typeface="Arial"/>
                <a:cs typeface="Arial"/>
                <a:sym typeface="Arial"/>
              </a:defRPr>
            </a:pPr>
          </a:p>
          <a:p>
            <a:pPr>
              <a:defRPr sz="7500">
                <a:latin typeface="Arial"/>
                <a:ea typeface="Arial"/>
                <a:cs typeface="Arial"/>
                <a:sym typeface="Arial"/>
              </a:defRPr>
            </a:pPr>
          </a:p>
          <a:p>
            <a:pPr>
              <a:defRPr sz="7500">
                <a:latin typeface="Arial"/>
                <a:ea typeface="Arial"/>
                <a:cs typeface="Arial"/>
                <a:sym typeface="Arial"/>
              </a:defRPr>
            </a:pPr>
          </a:p>
          <a:p>
            <a:pPr>
              <a:defRPr sz="7500">
                <a:latin typeface="Arial"/>
                <a:ea typeface="Arial"/>
                <a:cs typeface="Arial"/>
                <a:sym typeface="Arial"/>
              </a:defRPr>
            </a:pPr>
          </a:p>
          <a:p>
            <a:pPr>
              <a:defRPr sz="7500">
                <a:latin typeface="Arial"/>
                <a:ea typeface="Arial"/>
                <a:cs typeface="Arial"/>
                <a:sym typeface="Arial"/>
              </a:defRPr>
            </a:pPr>
          </a:p>
          <a:p>
            <a:pPr>
              <a:defRPr sz="7500">
                <a:latin typeface="Arial"/>
                <a:ea typeface="Arial"/>
                <a:cs typeface="Arial"/>
                <a:sym typeface="Arial"/>
              </a:defRPr>
            </a:pPr>
            <a:r>
              <a:t>Genesis 10: The Table of Nations </a:t>
            </a:r>
          </a:p>
        </p:txBody>
      </p:sp>
      <p:pic>
        <p:nvPicPr>
          <p:cNvPr id="1859" name="Genesis 32.jpg" descr="Genesis 32.jpg"/>
          <p:cNvPicPr>
            <a:picLocks noChangeAspect="1"/>
          </p:cNvPicPr>
          <p:nvPr/>
        </p:nvPicPr>
        <p:blipFill>
          <a:blip r:embed="rId2">
            <a:extLst/>
          </a:blip>
          <a:stretch>
            <a:fillRect/>
          </a:stretch>
        </p:blipFill>
        <p:spPr>
          <a:xfrm>
            <a:off x="2349743" y="5316537"/>
            <a:ext cx="19684514" cy="2272472"/>
          </a:xfrm>
          <a:prstGeom prst="rect">
            <a:avLst/>
          </a:prstGeom>
          <a:ln w="12700">
            <a:miter lim="400000"/>
          </a:ln>
        </p:spPr>
      </p:pic>
    </p:spTree>
  </p:cSld>
  <p:clrMapOvr>
    <a:masterClrMapping/>
  </p:clrMapOvr>
  <p:transition xmlns:p14="http://schemas.microsoft.com/office/powerpoint/2010/main" spd="med" advClick="1"/>
</p:sld>
</file>

<file path=ppt/slides/slide68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61" name="Genesis 11: God Creates The Nations"/>
          <p:cNvSpPr txBox="1"/>
          <p:nvPr>
            <p:ph type="title"/>
          </p:nvPr>
        </p:nvSpPr>
        <p:spPr>
          <a:xfrm>
            <a:off x="186965" y="357187"/>
            <a:ext cx="24010070" cy="13001626"/>
          </a:xfrm>
          <a:prstGeom prst="rect">
            <a:avLst/>
          </a:prstGeom>
        </p:spPr>
        <p:txBody>
          <a:bodyPr/>
          <a:lstStyle/>
          <a:p>
            <a:pPr/>
          </a:p>
          <a:p>
            <a:pPr/>
          </a:p>
          <a:p>
            <a:pPr/>
          </a:p>
          <a:p>
            <a:pPr/>
          </a:p>
          <a:p>
            <a:pPr/>
          </a:p>
          <a:p>
            <a:pPr/>
          </a:p>
          <a:p>
            <a:pPr>
              <a:defRPr sz="9500">
                <a:latin typeface="Arial"/>
                <a:ea typeface="Arial"/>
                <a:cs typeface="Arial"/>
                <a:sym typeface="Arial"/>
              </a:defRPr>
            </a:pPr>
            <a:r>
              <a:t>Genesis 11: God Creates The Nations</a:t>
            </a:r>
          </a:p>
        </p:txBody>
      </p:sp>
      <p:pic>
        <p:nvPicPr>
          <p:cNvPr id="1862" name="Genesis 11.jpg" descr="Genesis 11.jpg"/>
          <p:cNvPicPr>
            <a:picLocks noChangeAspect="1"/>
          </p:cNvPicPr>
          <p:nvPr/>
        </p:nvPicPr>
        <p:blipFill>
          <a:blip r:embed="rId2">
            <a:extLst/>
          </a:blip>
          <a:stretch>
            <a:fillRect/>
          </a:stretch>
        </p:blipFill>
        <p:spPr>
          <a:xfrm>
            <a:off x="5109212" y="460504"/>
            <a:ext cx="14165576" cy="10559792"/>
          </a:xfrm>
          <a:prstGeom prst="rect">
            <a:avLst/>
          </a:prstGeom>
          <a:ln w="12700">
            <a:miter lim="400000"/>
          </a:ln>
        </p:spPr>
      </p:pic>
    </p:spTree>
  </p:cSld>
  <p:clrMapOvr>
    <a:masterClrMapping/>
  </p:clrMapOvr>
  <p:transition xmlns:p14="http://schemas.microsoft.com/office/powerpoint/2010/main" spd="med" advClick="1"/>
</p:sld>
</file>

<file path=ppt/slides/slide6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0" name="William E. Mayer:…"/>
          <p:cNvSpPr txBox="1"/>
          <p:nvPr>
            <p:ph type="title"/>
          </p:nvPr>
        </p:nvSpPr>
        <p:spPr>
          <a:xfrm>
            <a:off x="266199" y="357187"/>
            <a:ext cx="23851602" cy="13266876"/>
          </a:xfrm>
          <a:prstGeom prst="rect">
            <a:avLst/>
          </a:prstGeom>
        </p:spPr>
        <p:txBody>
          <a:bodyPr/>
          <a:lstStyle/>
          <a:p>
            <a:pPr defTabSz="460057">
              <a:defRPr sz="7392">
                <a:solidFill>
                  <a:srgbClr val="FFD479"/>
                </a:solidFill>
                <a:latin typeface="Arial Narrow"/>
                <a:ea typeface="Arial Narrow"/>
                <a:cs typeface="Arial Narrow"/>
                <a:sym typeface="Arial Narrow"/>
              </a:defRPr>
            </a:pPr>
            <a:r>
              <a:t>William E. Mayer:</a:t>
            </a:r>
          </a:p>
          <a:p>
            <a:pPr defTabSz="460057">
              <a:defRPr sz="7392">
                <a:solidFill>
                  <a:srgbClr val="FFD479"/>
                </a:solidFill>
                <a:latin typeface="Arial Narrow"/>
                <a:ea typeface="Arial Narrow"/>
                <a:cs typeface="Arial Narrow"/>
                <a:sym typeface="Arial Narrow"/>
              </a:defRPr>
            </a:pPr>
            <a:r>
              <a:t>November 27, 1956 Speech: </a:t>
            </a:r>
          </a:p>
          <a:p>
            <a:pPr defTabSz="460057">
              <a:defRPr sz="7392">
                <a:solidFill>
                  <a:srgbClr val="FFD479"/>
                </a:solidFill>
                <a:latin typeface="Arial Narrow"/>
                <a:ea typeface="Arial Narrow"/>
                <a:cs typeface="Arial Narrow"/>
                <a:sym typeface="Arial Narrow"/>
              </a:defRPr>
            </a:pPr>
          </a:p>
          <a:p>
            <a:pPr defTabSz="460057">
              <a:defRPr sz="7392">
                <a:solidFill>
                  <a:srgbClr val="FFD479"/>
                </a:solidFill>
                <a:latin typeface="Arial Narrow"/>
                <a:ea typeface="Arial Narrow"/>
                <a:cs typeface="Arial Narrow"/>
                <a:sym typeface="Arial Narrow"/>
              </a:defRPr>
            </a:pPr>
          </a:p>
          <a:p>
            <a:pPr defTabSz="460057">
              <a:defRPr sz="7392">
                <a:latin typeface="Arial Narrow"/>
                <a:ea typeface="Arial Narrow"/>
                <a:cs typeface="Arial Narrow"/>
                <a:sym typeface="Arial Narrow"/>
              </a:defRPr>
            </a:pPr>
            <a:r>
              <a:t>Now the weapon they used was deceptively simple. Before they could put it into effect, they had to segregate leaders — which they did very simply by putting them into what was reactionary camps. They put into reactionary camps, reactionaries. </a:t>
            </a:r>
            <a:r>
              <a:rPr>
                <a:solidFill>
                  <a:srgbClr val="FFD479"/>
                </a:solidFill>
              </a:rPr>
              <a:t>People who tried to</a:t>
            </a:r>
            <a:r>
              <a:t> </a:t>
            </a:r>
            <a:r>
              <a:rPr>
                <a:solidFill>
                  <a:srgbClr val="FFD479"/>
                </a:solidFill>
              </a:rPr>
              <a:t>be leaders.</a:t>
            </a:r>
            <a:r>
              <a:t> People who showed what the Communists called </a:t>
            </a:r>
            <a:r>
              <a:rPr>
                <a:solidFill>
                  <a:srgbClr val="FFD479"/>
                </a:solidFill>
              </a:rPr>
              <a:t>“poisonous individuals.” </a:t>
            </a:r>
          </a:p>
          <a:p>
            <a:pPr defTabSz="460057">
              <a:defRPr sz="5040">
                <a:solidFill>
                  <a:srgbClr val="FFD479"/>
                </a:solidFill>
                <a:latin typeface="Arial Narrow"/>
                <a:ea typeface="Arial Narrow"/>
                <a:cs typeface="Arial Narrow"/>
                <a:sym typeface="Arial Narrow"/>
              </a:defRPr>
            </a:pPr>
          </a:p>
          <a:p>
            <a:pPr defTabSz="460057">
              <a:defRPr sz="5040">
                <a:solidFill>
                  <a:srgbClr val="FFD479"/>
                </a:solidFill>
                <a:latin typeface="Arial Narrow"/>
                <a:ea typeface="Arial Narrow"/>
                <a:cs typeface="Arial Narrow"/>
                <a:sym typeface="Arial Narrow"/>
              </a:defRPr>
            </a:pPr>
          </a:p>
        </p:txBody>
      </p:sp>
    </p:spTree>
  </p:cSld>
  <p:clrMapOvr>
    <a:masterClrMapping/>
  </p:clrMapOvr>
  <p:transition xmlns:p14="http://schemas.microsoft.com/office/powerpoint/2010/main" spd="med" advClick="1"/>
</p:sld>
</file>

<file path=ppt/slides/slide69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64" name="When Pastors Become Useful Idiots  For The Cultural Marxists by Exceeding Their Field of Competence"/>
          <p:cNvSpPr txBox="1"/>
          <p:nvPr>
            <p:ph type="title"/>
          </p:nvPr>
        </p:nvSpPr>
        <p:spPr>
          <a:xfrm>
            <a:off x="248542" y="357187"/>
            <a:ext cx="23886916" cy="13001626"/>
          </a:xfrm>
          <a:prstGeom prst="rect">
            <a:avLst/>
          </a:prstGeom>
        </p:spPr>
        <p:txBody>
          <a:bodyPr/>
          <a:lstStyle/>
          <a:p>
            <a:pPr>
              <a:defRPr sz="8500">
                <a:solidFill>
                  <a:srgbClr val="FFD479"/>
                </a:solidFill>
                <a:latin typeface="Arial"/>
                <a:ea typeface="Arial"/>
                <a:cs typeface="Arial"/>
                <a:sym typeface="Arial"/>
              </a:defRPr>
            </a:pPr>
            <a:r>
              <a:t>When Pastors Become Useful Idiots</a:t>
            </a:r>
            <a:br/>
            <a:r>
              <a:t> For The Cultural Marxists by Exceeding Their Field of Competence </a:t>
            </a:r>
          </a:p>
          <a:p>
            <a:pPr>
              <a:defRPr sz="8500">
                <a:solidFill>
                  <a:srgbClr val="FFD479"/>
                </a:solidFill>
                <a:latin typeface="Arial"/>
                <a:ea typeface="Arial"/>
                <a:cs typeface="Arial"/>
                <a:sym typeface="Arial"/>
              </a:defRPr>
            </a:pPr>
          </a:p>
        </p:txBody>
      </p:sp>
    </p:spTree>
  </p:cSld>
  <p:clrMapOvr>
    <a:masterClrMapping/>
  </p:clrMapOvr>
  <p:transition xmlns:p14="http://schemas.microsoft.com/office/powerpoint/2010/main" spd="med" advClick="1"/>
</p:sld>
</file>

<file path=ppt/slides/slide69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66" name="John MacArthur p. 130."/>
          <p:cNvSpPr txBox="1"/>
          <p:nvPr>
            <p:ph type="title"/>
          </p:nvPr>
        </p:nvSpPr>
        <p:spPr>
          <a:xfrm>
            <a:off x="371047" y="357187"/>
            <a:ext cx="23641906" cy="13001626"/>
          </a:xfrm>
          <a:prstGeom prst="rect">
            <a:avLst/>
          </a:prstGeom>
        </p:spPr>
        <p:txBody>
          <a:bodyPr/>
          <a:lstStyle/>
          <a:p>
            <a:pPr/>
          </a:p>
          <a:p>
            <a:pPr/>
          </a:p>
          <a:p>
            <a:pPr/>
          </a:p>
          <a:p>
            <a:pPr/>
          </a:p>
          <a:p>
            <a:pPr>
              <a:defRPr sz="7500"/>
            </a:pPr>
            <a:r>
              <a:t>John MacArthur p. 130.</a:t>
            </a:r>
          </a:p>
        </p:txBody>
      </p:sp>
      <p:pic>
        <p:nvPicPr>
          <p:cNvPr id="1867" name="Mac#10.jpg" descr="Mac#10.jpg"/>
          <p:cNvPicPr>
            <a:picLocks noChangeAspect="1"/>
          </p:cNvPicPr>
          <p:nvPr/>
        </p:nvPicPr>
        <p:blipFill>
          <a:blip r:embed="rId2">
            <a:extLst/>
          </a:blip>
          <a:stretch>
            <a:fillRect/>
          </a:stretch>
        </p:blipFill>
        <p:spPr>
          <a:xfrm>
            <a:off x="3962313" y="3326064"/>
            <a:ext cx="16066828" cy="4828672"/>
          </a:xfrm>
          <a:prstGeom prst="rect">
            <a:avLst/>
          </a:prstGeom>
          <a:ln w="12700">
            <a:miter lim="400000"/>
          </a:ln>
        </p:spPr>
      </p:pic>
      <p:pic>
        <p:nvPicPr>
          <p:cNvPr id="1868" name="whygovernmentcan'tsaveyou.jpg" descr="whygovernmentcan'tsaveyou.jpg"/>
          <p:cNvPicPr>
            <a:picLocks noChangeAspect="1"/>
          </p:cNvPicPr>
          <p:nvPr/>
        </p:nvPicPr>
        <p:blipFill>
          <a:blip r:embed="rId3">
            <a:extLst/>
          </a:blip>
          <a:stretch>
            <a:fillRect/>
          </a:stretch>
        </p:blipFill>
        <p:spPr>
          <a:xfrm>
            <a:off x="22225" y="-34925"/>
            <a:ext cx="3333538" cy="5068804"/>
          </a:xfrm>
          <a:prstGeom prst="rect">
            <a:avLst/>
          </a:prstGeom>
          <a:ln w="12700">
            <a:miter lim="400000"/>
          </a:ln>
        </p:spPr>
      </p:pic>
    </p:spTree>
  </p:cSld>
  <p:clrMapOvr>
    <a:masterClrMapping/>
  </p:clrMapOvr>
  <p:transition xmlns:p14="http://schemas.microsoft.com/office/powerpoint/2010/main" spd="med" advClick="1"/>
</p:sld>
</file>

<file path=ppt/slides/slide69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70" name="God Also Did Not Call The Church to:…"/>
          <p:cNvSpPr txBox="1"/>
          <p:nvPr>
            <p:ph type="title"/>
          </p:nvPr>
        </p:nvSpPr>
        <p:spPr>
          <a:xfrm>
            <a:off x="278215" y="357187"/>
            <a:ext cx="23827570" cy="13313235"/>
          </a:xfrm>
          <a:prstGeom prst="rect">
            <a:avLst/>
          </a:prstGeom>
        </p:spPr>
        <p:txBody>
          <a:bodyPr/>
          <a:lstStyle/>
          <a:p>
            <a:pPr>
              <a:defRPr sz="7500">
                <a:solidFill>
                  <a:srgbClr val="FFD479"/>
                </a:solidFill>
                <a:latin typeface="Arial"/>
                <a:ea typeface="Arial"/>
                <a:cs typeface="Arial"/>
                <a:sym typeface="Arial"/>
              </a:defRPr>
            </a:pPr>
            <a:r>
              <a:t>God Also Did Not Call The Church to:</a:t>
            </a:r>
          </a:p>
          <a:p>
            <a:pPr>
              <a:defRPr sz="7500">
                <a:latin typeface="Arial"/>
                <a:ea typeface="Arial"/>
                <a:cs typeface="Arial"/>
                <a:sym typeface="Arial"/>
              </a:defRPr>
            </a:pPr>
          </a:p>
          <a:p>
            <a:pPr/>
            <a:r>
              <a:rPr sz="7500">
                <a:latin typeface="Arial"/>
                <a:ea typeface="Arial"/>
                <a:cs typeface="Arial"/>
                <a:sym typeface="Arial"/>
              </a:rPr>
              <a:t>CEO Pastors with CEO Salaries</a:t>
            </a:r>
            <a:endParaRPr sz="7500">
              <a:latin typeface="Arial"/>
              <a:ea typeface="Arial"/>
              <a:cs typeface="Arial"/>
              <a:sym typeface="Arial"/>
            </a:endParaRPr>
          </a:p>
          <a:p>
            <a:pPr/>
            <a:r>
              <a:rPr sz="7500">
                <a:latin typeface="Arial"/>
                <a:ea typeface="Arial"/>
                <a:cs typeface="Arial"/>
                <a:sym typeface="Arial"/>
              </a:rPr>
              <a:t>Huge Church Staffs </a:t>
            </a:r>
            <a:br>
              <a:rPr sz="7500">
                <a:latin typeface="Arial"/>
                <a:ea typeface="Arial"/>
                <a:cs typeface="Arial"/>
                <a:sym typeface="Arial"/>
              </a:rPr>
            </a:br>
            <a:r>
              <a:rPr sz="7500">
                <a:latin typeface="Arial"/>
                <a:ea typeface="Arial"/>
                <a:cs typeface="Arial"/>
                <a:sym typeface="Arial"/>
              </a:rPr>
              <a:t>Multi-million dollar buildings </a:t>
            </a:r>
            <a:endParaRPr sz="7500">
              <a:latin typeface="Arial"/>
              <a:ea typeface="Arial"/>
              <a:cs typeface="Arial"/>
              <a:sym typeface="Arial"/>
            </a:endParaRPr>
          </a:p>
          <a:p>
            <a:pPr/>
            <a:r>
              <a:rPr sz="7500">
                <a:latin typeface="Arial"/>
                <a:ea typeface="Arial"/>
                <a:cs typeface="Arial"/>
                <a:sym typeface="Arial"/>
              </a:rPr>
              <a:t> Church sponsored retirement accounts</a:t>
            </a:r>
            <a:endParaRPr sz="7500">
              <a:latin typeface="Arial"/>
              <a:ea typeface="Arial"/>
              <a:cs typeface="Arial"/>
              <a:sym typeface="Arial"/>
            </a:endParaRPr>
          </a:p>
          <a:p>
            <a:pPr/>
            <a:r>
              <a:rPr sz="7500">
                <a:latin typeface="Arial"/>
                <a:ea typeface="Arial"/>
                <a:cs typeface="Arial"/>
                <a:sym typeface="Arial"/>
              </a:rPr>
              <a:t>Give pastors multi-month sabbaticals every summer </a:t>
            </a:r>
            <a:endParaRPr sz="7500">
              <a:latin typeface="Arial"/>
              <a:ea typeface="Arial"/>
              <a:cs typeface="Arial"/>
              <a:sym typeface="Arial"/>
            </a:endParaRPr>
          </a:p>
          <a:p>
            <a:pPr/>
            <a:r>
              <a:rPr sz="7500">
                <a:latin typeface="Arial"/>
                <a:ea typeface="Arial"/>
                <a:cs typeface="Arial"/>
                <a:sym typeface="Arial"/>
              </a:rPr>
              <a:t>Host a conference that costs $379 to attend </a:t>
            </a:r>
            <a:br>
              <a:rPr sz="7500">
                <a:latin typeface="Arial"/>
                <a:ea typeface="Arial"/>
                <a:cs typeface="Arial"/>
                <a:sym typeface="Arial"/>
              </a:rPr>
            </a:br>
            <a:endParaRPr sz="7500">
              <a:latin typeface="Arial"/>
              <a:ea typeface="Arial"/>
              <a:cs typeface="Arial"/>
              <a:sym typeface="Arial"/>
            </a:endParaRPr>
          </a:p>
          <a:p>
            <a:pPr/>
            <a:br>
              <a:rPr sz="7500">
                <a:latin typeface="Arial"/>
                <a:ea typeface="Arial"/>
                <a:cs typeface="Arial"/>
                <a:sym typeface="Arial"/>
              </a:rPr>
            </a:br>
          </a:p>
        </p:txBody>
      </p:sp>
    </p:spTree>
  </p:cSld>
  <p:clrMapOvr>
    <a:masterClrMapping/>
  </p:clrMapOvr>
  <p:transition xmlns:p14="http://schemas.microsoft.com/office/powerpoint/2010/main" spd="med" advClick="1"/>
</p:sld>
</file>

<file path=ppt/slides/slide69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72" name="John MacArthur p. 130."/>
          <p:cNvSpPr txBox="1"/>
          <p:nvPr>
            <p:ph type="title"/>
          </p:nvPr>
        </p:nvSpPr>
        <p:spPr>
          <a:xfrm>
            <a:off x="371047" y="357187"/>
            <a:ext cx="23641906" cy="13001626"/>
          </a:xfrm>
          <a:prstGeom prst="rect">
            <a:avLst/>
          </a:prstGeom>
        </p:spPr>
        <p:txBody>
          <a:bodyPr/>
          <a:lstStyle/>
          <a:p>
            <a:pPr/>
          </a:p>
          <a:p>
            <a:pPr/>
          </a:p>
          <a:p>
            <a:pPr/>
          </a:p>
          <a:p>
            <a:pPr/>
          </a:p>
          <a:p>
            <a:pPr>
              <a:defRPr sz="7500"/>
            </a:pPr>
            <a:r>
              <a:t>John MacArthur p. 130.</a:t>
            </a:r>
          </a:p>
        </p:txBody>
      </p:sp>
      <p:pic>
        <p:nvPicPr>
          <p:cNvPr id="1873" name="Mac#10.jpg" descr="Mac#10.jpg"/>
          <p:cNvPicPr>
            <a:picLocks noChangeAspect="1"/>
          </p:cNvPicPr>
          <p:nvPr/>
        </p:nvPicPr>
        <p:blipFill>
          <a:blip r:embed="rId2">
            <a:extLst/>
          </a:blip>
          <a:stretch>
            <a:fillRect/>
          </a:stretch>
        </p:blipFill>
        <p:spPr>
          <a:xfrm>
            <a:off x="3962313" y="3326064"/>
            <a:ext cx="16066828" cy="4828672"/>
          </a:xfrm>
          <a:prstGeom prst="rect">
            <a:avLst/>
          </a:prstGeom>
          <a:ln w="12700">
            <a:miter lim="400000"/>
          </a:ln>
        </p:spPr>
      </p:pic>
      <p:pic>
        <p:nvPicPr>
          <p:cNvPr id="1874" name="whygovernmentcan'tsaveyou.jpg" descr="whygovernmentcan'tsaveyou.jpg"/>
          <p:cNvPicPr>
            <a:picLocks noChangeAspect="1"/>
          </p:cNvPicPr>
          <p:nvPr/>
        </p:nvPicPr>
        <p:blipFill>
          <a:blip r:embed="rId3">
            <a:extLst/>
          </a:blip>
          <a:stretch>
            <a:fillRect/>
          </a:stretch>
        </p:blipFill>
        <p:spPr>
          <a:xfrm>
            <a:off x="22225" y="-34925"/>
            <a:ext cx="3333538" cy="5068804"/>
          </a:xfrm>
          <a:prstGeom prst="rect">
            <a:avLst/>
          </a:prstGeom>
          <a:ln w="12700">
            <a:miter lim="400000"/>
          </a:ln>
        </p:spPr>
      </p:pic>
    </p:spTree>
  </p:cSld>
  <p:clrMapOvr>
    <a:masterClrMapping/>
  </p:clrMapOvr>
  <p:transition xmlns:p14="http://schemas.microsoft.com/office/powerpoint/2010/main" spd="med" advClick="1"/>
</p:sld>
</file>

<file path=ppt/slides/slide69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76" name="Family Government:   Can A Father Be Removed From authority?"/>
          <p:cNvSpPr txBox="1"/>
          <p:nvPr>
            <p:ph type="title"/>
          </p:nvPr>
        </p:nvSpPr>
        <p:spPr>
          <a:xfrm>
            <a:off x="196639" y="357187"/>
            <a:ext cx="23990722" cy="13001626"/>
          </a:xfrm>
          <a:prstGeom prst="rect">
            <a:avLst/>
          </a:prstGeom>
        </p:spPr>
        <p:txBody>
          <a:bodyPr/>
          <a:lstStyle/>
          <a:p>
            <a:pPr>
              <a:defRPr sz="7500">
                <a:latin typeface="Arial"/>
                <a:ea typeface="Arial"/>
                <a:cs typeface="Arial"/>
                <a:sym typeface="Arial"/>
              </a:defRPr>
            </a:pPr>
            <a:r>
              <a:rPr>
                <a:solidFill>
                  <a:srgbClr val="FFD479"/>
                </a:solidFill>
              </a:rPr>
              <a:t>Family Government: </a:t>
            </a:r>
            <a:br/>
            <a:br/>
            <a:r>
              <a:t>Can A Father Be Removed From authority? </a:t>
            </a:r>
          </a:p>
          <a:p>
            <a:pPr/>
          </a:p>
        </p:txBody>
      </p:sp>
    </p:spTree>
  </p:cSld>
  <p:clrMapOvr>
    <a:masterClrMapping/>
  </p:clrMapOvr>
  <p:transition xmlns:p14="http://schemas.microsoft.com/office/powerpoint/2010/main" spd="med" advClick="1"/>
</p:sld>
</file>

<file path=ppt/slides/slide69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78" name="Church Government:…"/>
          <p:cNvSpPr txBox="1"/>
          <p:nvPr>
            <p:ph type="title"/>
          </p:nvPr>
        </p:nvSpPr>
        <p:spPr>
          <a:xfrm>
            <a:off x="313376" y="357187"/>
            <a:ext cx="23757248" cy="13127293"/>
          </a:xfrm>
          <a:prstGeom prst="rect">
            <a:avLst/>
          </a:prstGeom>
        </p:spPr>
        <p:txBody>
          <a:bodyPr/>
          <a:lstStyle/>
          <a:p>
            <a:pPr>
              <a:defRPr sz="7500">
                <a:solidFill>
                  <a:srgbClr val="FFD479"/>
                </a:solidFill>
                <a:latin typeface="Arial"/>
                <a:ea typeface="Arial"/>
                <a:cs typeface="Arial"/>
                <a:sym typeface="Arial"/>
              </a:defRPr>
            </a:pPr>
            <a:r>
              <a:t>Church Government:</a:t>
            </a:r>
          </a:p>
          <a:p>
            <a:pPr>
              <a:defRPr sz="7500">
                <a:latin typeface="Arial"/>
                <a:ea typeface="Arial"/>
                <a:cs typeface="Arial"/>
                <a:sym typeface="Arial"/>
              </a:defRPr>
            </a:pPr>
          </a:p>
          <a:p>
            <a:pPr>
              <a:defRPr sz="7500">
                <a:latin typeface="Arial"/>
                <a:ea typeface="Arial"/>
                <a:cs typeface="Arial"/>
                <a:sym typeface="Arial"/>
              </a:defRPr>
            </a:pPr>
            <a:r>
              <a:t>Can an Elder/pastor be removed from authority </a:t>
            </a:r>
          </a:p>
          <a:p>
            <a:pPr>
              <a:defRPr sz="7500">
                <a:latin typeface="Arial"/>
                <a:ea typeface="Arial"/>
                <a:cs typeface="Arial"/>
                <a:sym typeface="Arial"/>
              </a:defRPr>
            </a:pPr>
          </a:p>
          <a:p>
            <a:pPr>
              <a:defRPr sz="7500">
                <a:latin typeface="Arial"/>
                <a:ea typeface="Arial"/>
                <a:cs typeface="Arial"/>
                <a:sym typeface="Arial"/>
              </a:defRPr>
            </a:pPr>
          </a:p>
        </p:txBody>
      </p:sp>
    </p:spTree>
  </p:cSld>
  <p:clrMapOvr>
    <a:masterClrMapping/>
  </p:clrMapOvr>
  <p:transition xmlns:p14="http://schemas.microsoft.com/office/powerpoint/2010/main" spd="med" advClick="1"/>
</p:sld>
</file>

<file path=ppt/slides/slide69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80" name="Civil Government:…"/>
          <p:cNvSpPr txBox="1"/>
          <p:nvPr>
            <p:ph type="title"/>
          </p:nvPr>
        </p:nvSpPr>
        <p:spPr>
          <a:xfrm>
            <a:off x="240357" y="357187"/>
            <a:ext cx="23903286" cy="13185708"/>
          </a:xfrm>
          <a:prstGeom prst="rect">
            <a:avLst/>
          </a:prstGeom>
        </p:spPr>
        <p:txBody>
          <a:bodyPr/>
          <a:lstStyle/>
          <a:p>
            <a:pPr>
              <a:defRPr sz="7500">
                <a:solidFill>
                  <a:srgbClr val="FFD479"/>
                </a:solidFill>
                <a:latin typeface="Arial"/>
                <a:ea typeface="Arial"/>
                <a:cs typeface="Arial"/>
                <a:sym typeface="Arial"/>
              </a:defRPr>
            </a:pPr>
            <a:r>
              <a:t>Civil Government:</a:t>
            </a:r>
          </a:p>
          <a:p>
            <a:pPr>
              <a:defRPr sz="7500">
                <a:latin typeface="Arial"/>
                <a:ea typeface="Arial"/>
                <a:cs typeface="Arial"/>
                <a:sym typeface="Arial"/>
              </a:defRPr>
            </a:pPr>
          </a:p>
          <a:p>
            <a:pPr>
              <a:defRPr sz="7500">
                <a:latin typeface="Arial"/>
                <a:ea typeface="Arial"/>
                <a:cs typeface="Arial"/>
                <a:sym typeface="Arial"/>
              </a:defRPr>
            </a:pPr>
            <a:r>
              <a:t>If a father and pastor/elder can be removed from authority then why not a government official? </a:t>
            </a:r>
          </a:p>
          <a:p>
            <a:pPr>
              <a:defRPr sz="7500">
                <a:latin typeface="Arial"/>
                <a:ea typeface="Arial"/>
                <a:cs typeface="Arial"/>
                <a:sym typeface="Arial"/>
              </a:defRPr>
            </a:pPr>
          </a:p>
        </p:txBody>
      </p:sp>
    </p:spTree>
  </p:cSld>
  <p:clrMapOvr>
    <a:masterClrMapping/>
  </p:clrMapOvr>
  <p:transition xmlns:p14="http://schemas.microsoft.com/office/powerpoint/2010/main" spd="med" advClick="1"/>
</p:sld>
</file>

<file path=ppt/slides/slide69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82" name="John MacArthur p. 21."/>
          <p:cNvSpPr txBox="1"/>
          <p:nvPr>
            <p:ph type="title"/>
          </p:nvPr>
        </p:nvSpPr>
        <p:spPr>
          <a:xfrm>
            <a:off x="307051" y="357187"/>
            <a:ext cx="23769898" cy="13098271"/>
          </a:xfrm>
          <a:prstGeom prst="rect">
            <a:avLst/>
          </a:prstGeom>
        </p:spPr>
        <p:txBody>
          <a:bodyPr/>
          <a:lstStyle/>
          <a:p>
            <a:pPr/>
          </a:p>
          <a:p>
            <a:pPr/>
          </a:p>
          <a:p>
            <a:pPr/>
          </a:p>
          <a:p>
            <a:pPr/>
          </a:p>
          <a:p>
            <a:pPr/>
          </a:p>
          <a:p>
            <a:pPr>
              <a:defRPr sz="7500">
                <a:latin typeface="Arial Narrow"/>
                <a:ea typeface="Arial Narrow"/>
                <a:cs typeface="Arial Narrow"/>
                <a:sym typeface="Arial Narrow"/>
              </a:defRPr>
            </a:pPr>
            <a:r>
              <a:t>John MacArthur p. 21. </a:t>
            </a:r>
          </a:p>
        </p:txBody>
      </p:sp>
      <p:pic>
        <p:nvPicPr>
          <p:cNvPr id="1883" name="mac#7.jpg" descr="mac#7.jpg"/>
          <p:cNvPicPr>
            <a:picLocks noChangeAspect="1"/>
          </p:cNvPicPr>
          <p:nvPr/>
        </p:nvPicPr>
        <p:blipFill>
          <a:blip r:embed="rId2">
            <a:extLst/>
          </a:blip>
          <a:stretch>
            <a:fillRect/>
          </a:stretch>
        </p:blipFill>
        <p:spPr>
          <a:xfrm>
            <a:off x="5705475" y="3988278"/>
            <a:ext cx="14065027" cy="3999845"/>
          </a:xfrm>
          <a:prstGeom prst="rect">
            <a:avLst/>
          </a:prstGeom>
          <a:ln w="12700">
            <a:miter lim="400000"/>
          </a:ln>
        </p:spPr>
      </p:pic>
      <p:pic>
        <p:nvPicPr>
          <p:cNvPr id="1884" name="whygovernmentcan'tsaveyou.jpg" descr="whygovernmentcan'tsaveyou.jpg"/>
          <p:cNvPicPr>
            <a:picLocks noChangeAspect="1"/>
          </p:cNvPicPr>
          <p:nvPr/>
        </p:nvPicPr>
        <p:blipFill>
          <a:blip r:embed="rId3">
            <a:extLst/>
          </a:blip>
          <a:stretch>
            <a:fillRect/>
          </a:stretch>
        </p:blipFill>
        <p:spPr>
          <a:xfrm>
            <a:off x="-9525" y="28575"/>
            <a:ext cx="3412199" cy="5188412"/>
          </a:xfrm>
          <a:prstGeom prst="rect">
            <a:avLst/>
          </a:prstGeom>
          <a:ln w="12700">
            <a:miter lim="400000"/>
          </a:ln>
        </p:spPr>
      </p:pic>
    </p:spTree>
  </p:cSld>
  <p:clrMapOvr>
    <a:masterClrMapping/>
  </p:clrMapOvr>
  <p:transition xmlns:p14="http://schemas.microsoft.com/office/powerpoint/2010/main" spd="med" advClick="1"/>
</p:sld>
</file>

<file path=ppt/slides/slide69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86" name="John MacArthur p. 130."/>
          <p:cNvSpPr txBox="1"/>
          <p:nvPr>
            <p:ph type="title"/>
          </p:nvPr>
        </p:nvSpPr>
        <p:spPr>
          <a:xfrm>
            <a:off x="371047" y="357187"/>
            <a:ext cx="23641906" cy="13001626"/>
          </a:xfrm>
          <a:prstGeom prst="rect">
            <a:avLst/>
          </a:prstGeom>
        </p:spPr>
        <p:txBody>
          <a:bodyPr/>
          <a:lstStyle/>
          <a:p>
            <a:pPr/>
          </a:p>
          <a:p>
            <a:pPr/>
          </a:p>
          <a:p>
            <a:pPr/>
          </a:p>
          <a:p>
            <a:pPr/>
          </a:p>
          <a:p>
            <a:pPr>
              <a:defRPr sz="7500"/>
            </a:pPr>
            <a:r>
              <a:t>John MacArthur p. 130.</a:t>
            </a:r>
          </a:p>
        </p:txBody>
      </p:sp>
      <p:pic>
        <p:nvPicPr>
          <p:cNvPr id="1887" name="Mac#10.jpg" descr="Mac#10.jpg"/>
          <p:cNvPicPr>
            <a:picLocks noChangeAspect="1"/>
          </p:cNvPicPr>
          <p:nvPr/>
        </p:nvPicPr>
        <p:blipFill>
          <a:blip r:embed="rId2">
            <a:extLst/>
          </a:blip>
          <a:stretch>
            <a:fillRect/>
          </a:stretch>
        </p:blipFill>
        <p:spPr>
          <a:xfrm>
            <a:off x="3962313" y="3326064"/>
            <a:ext cx="16066828" cy="4828672"/>
          </a:xfrm>
          <a:prstGeom prst="rect">
            <a:avLst/>
          </a:prstGeom>
          <a:ln w="12700">
            <a:miter lim="400000"/>
          </a:ln>
        </p:spPr>
      </p:pic>
      <p:pic>
        <p:nvPicPr>
          <p:cNvPr id="1888" name="whygovernmentcan'tsaveyou.jpg" descr="whygovernmentcan'tsaveyou.jpg"/>
          <p:cNvPicPr>
            <a:picLocks noChangeAspect="1"/>
          </p:cNvPicPr>
          <p:nvPr/>
        </p:nvPicPr>
        <p:blipFill>
          <a:blip r:embed="rId3">
            <a:extLst/>
          </a:blip>
          <a:stretch>
            <a:fillRect/>
          </a:stretch>
        </p:blipFill>
        <p:spPr>
          <a:xfrm>
            <a:off x="22225" y="-34925"/>
            <a:ext cx="3333538" cy="5068804"/>
          </a:xfrm>
          <a:prstGeom prst="rect">
            <a:avLst/>
          </a:prstGeom>
          <a:ln w="12700">
            <a:miter lim="400000"/>
          </a:ln>
        </p:spPr>
      </p:pic>
    </p:spTree>
  </p:cSld>
  <p:clrMapOvr>
    <a:masterClrMapping/>
  </p:clrMapOvr>
  <p:transition xmlns:p14="http://schemas.microsoft.com/office/powerpoint/2010/main" spd="med" advClick="1"/>
</p:sld>
</file>

<file path=ppt/slides/slide69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90" name="John MacArthur p. 21."/>
          <p:cNvSpPr txBox="1"/>
          <p:nvPr>
            <p:ph type="title"/>
          </p:nvPr>
        </p:nvSpPr>
        <p:spPr>
          <a:xfrm>
            <a:off x="307051" y="357187"/>
            <a:ext cx="23769898" cy="13098271"/>
          </a:xfrm>
          <a:prstGeom prst="rect">
            <a:avLst/>
          </a:prstGeom>
        </p:spPr>
        <p:txBody>
          <a:bodyPr/>
          <a:lstStyle/>
          <a:p>
            <a:pPr/>
          </a:p>
          <a:p>
            <a:pPr/>
          </a:p>
          <a:p>
            <a:pPr/>
          </a:p>
          <a:p>
            <a:pPr/>
          </a:p>
          <a:p>
            <a:pPr/>
          </a:p>
          <a:p>
            <a:pPr>
              <a:defRPr sz="7500">
                <a:latin typeface="Arial Narrow"/>
                <a:ea typeface="Arial Narrow"/>
                <a:cs typeface="Arial Narrow"/>
                <a:sym typeface="Arial Narrow"/>
              </a:defRPr>
            </a:pPr>
            <a:r>
              <a:t>John MacArthur p. 21. </a:t>
            </a:r>
          </a:p>
        </p:txBody>
      </p:sp>
      <p:pic>
        <p:nvPicPr>
          <p:cNvPr id="1891" name="mac#7.jpg" descr="mac#7.jpg"/>
          <p:cNvPicPr>
            <a:picLocks noChangeAspect="1"/>
          </p:cNvPicPr>
          <p:nvPr/>
        </p:nvPicPr>
        <p:blipFill>
          <a:blip r:embed="rId2">
            <a:extLst/>
          </a:blip>
          <a:stretch>
            <a:fillRect/>
          </a:stretch>
        </p:blipFill>
        <p:spPr>
          <a:xfrm>
            <a:off x="5705475" y="3988278"/>
            <a:ext cx="14065027" cy="3999845"/>
          </a:xfrm>
          <a:prstGeom prst="rect">
            <a:avLst/>
          </a:prstGeom>
          <a:ln w="12700">
            <a:miter lim="400000"/>
          </a:ln>
        </p:spPr>
      </p:pic>
      <p:pic>
        <p:nvPicPr>
          <p:cNvPr id="1892" name="whygovernmentcan'tsaveyou.jpg" descr="whygovernmentcan'tsaveyou.jpg"/>
          <p:cNvPicPr>
            <a:picLocks noChangeAspect="1"/>
          </p:cNvPicPr>
          <p:nvPr/>
        </p:nvPicPr>
        <p:blipFill>
          <a:blip r:embed="rId3">
            <a:extLst/>
          </a:blip>
          <a:stretch>
            <a:fillRect/>
          </a:stretch>
        </p:blipFill>
        <p:spPr>
          <a:xfrm>
            <a:off x="-9525" y="28575"/>
            <a:ext cx="3412199" cy="5188412"/>
          </a:xfrm>
          <a:prstGeom prst="rect">
            <a:avLst/>
          </a:prstGeom>
          <a:ln w="12700">
            <a:miter lim="400000"/>
          </a:ln>
        </p:spPr>
      </p:pic>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2" name="Edward Hunter:…"/>
          <p:cNvSpPr txBox="1"/>
          <p:nvPr>
            <p:ph type="title"/>
          </p:nvPr>
        </p:nvSpPr>
        <p:spPr>
          <a:xfrm>
            <a:off x="116923" y="357187"/>
            <a:ext cx="23975653" cy="13115107"/>
          </a:xfrm>
          <a:prstGeom prst="rect">
            <a:avLst/>
          </a:prstGeom>
        </p:spPr>
        <p:txBody>
          <a:bodyPr/>
          <a:lstStyle/>
          <a:p>
            <a:pPr>
              <a:defRPr>
                <a:solidFill>
                  <a:srgbClr val="FFD479"/>
                </a:solidFill>
                <a:latin typeface="Arial Narrow"/>
                <a:ea typeface="Arial Narrow"/>
                <a:cs typeface="Arial Narrow"/>
                <a:sym typeface="Arial Narrow"/>
              </a:defRPr>
            </a:pPr>
            <a:r>
              <a:t>Edward Hunter:</a:t>
            </a:r>
          </a:p>
          <a:p>
            <a:pPr/>
          </a:p>
          <a:p>
            <a:pPr>
              <a:defRPr sz="8600">
                <a:latin typeface="Arial Narrow"/>
                <a:ea typeface="Arial Narrow"/>
                <a:cs typeface="Arial Narrow"/>
                <a:sym typeface="Arial Narrow"/>
              </a:defRPr>
            </a:pPr>
            <a:r>
              <a:t>Served for 2 years as a “propaganda specialist” for the Office of Strategic Services during World War II </a:t>
            </a:r>
          </a:p>
          <a:p>
            <a:pPr>
              <a:defRPr sz="8600">
                <a:latin typeface="Arial Narrow"/>
                <a:ea typeface="Arial Narrow"/>
                <a:cs typeface="Arial Narrow"/>
                <a:sym typeface="Arial Narrow"/>
              </a:defRPr>
            </a:pPr>
          </a:p>
          <a:p>
            <a:pPr>
              <a:defRPr sz="8600">
                <a:latin typeface="Arial Narrow"/>
                <a:ea typeface="Arial Narrow"/>
                <a:cs typeface="Arial Narrow"/>
                <a:sym typeface="Arial Narrow"/>
              </a:defRPr>
            </a:pPr>
          </a:p>
        </p:txBody>
      </p:sp>
    </p:spTree>
  </p:cSld>
  <p:clrMapOvr>
    <a:masterClrMapping/>
  </p:clrMapOvr>
  <p:transition xmlns:p14="http://schemas.microsoft.com/office/powerpoint/2010/main" spd="med" advClick="1"/>
</p:sld>
</file>

<file path=ppt/slides/slide7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2" name="If you had the temerity to try to organize anything, off you went to the reactionary camp. You were obviously hopeless. Other reactionaries were people with a higher education, who were considered automatically pretty reactionary unless they volunteered "/>
          <p:cNvSpPr txBox="1"/>
          <p:nvPr>
            <p:ph type="title"/>
          </p:nvPr>
        </p:nvSpPr>
        <p:spPr>
          <a:xfrm>
            <a:off x="224059" y="357187"/>
            <a:ext cx="23752695" cy="13001626"/>
          </a:xfrm>
          <a:prstGeom prst="rect">
            <a:avLst/>
          </a:prstGeom>
        </p:spPr>
        <p:txBody>
          <a:bodyPr/>
          <a:lstStyle/>
          <a:p>
            <a:pPr>
              <a:defRPr sz="9000">
                <a:latin typeface="Arial Narrow"/>
                <a:ea typeface="Arial Narrow"/>
                <a:cs typeface="Arial Narrow"/>
                <a:sym typeface="Arial Narrow"/>
              </a:defRPr>
            </a:pPr>
            <a:r>
              <a:t>If you had the </a:t>
            </a:r>
            <a:r>
              <a:rPr>
                <a:solidFill>
                  <a:srgbClr val="FFD479"/>
                </a:solidFill>
              </a:rPr>
              <a:t>temerity to try to organize anything</a:t>
            </a:r>
            <a:r>
              <a:t>, off you went to the reactionary camp. You were obviously hopeless. </a:t>
            </a:r>
            <a:r>
              <a:rPr>
                <a:solidFill>
                  <a:srgbClr val="FFD479"/>
                </a:solidFill>
              </a:rPr>
              <a:t>Other reactionaries were people with a higher</a:t>
            </a:r>
            <a:r>
              <a:t> </a:t>
            </a:r>
            <a:r>
              <a:rPr>
                <a:solidFill>
                  <a:srgbClr val="FFD479"/>
                </a:solidFill>
              </a:rPr>
              <a:t>education,</a:t>
            </a:r>
            <a:r>
              <a:t> who were considered automatically pretty reactionary unless they volunteered to cooperate &amp; some did. </a:t>
            </a:r>
          </a:p>
        </p:txBody>
      </p:sp>
    </p:spTree>
  </p:cSld>
  <p:clrMapOvr>
    <a:masterClrMapping/>
  </p:clrMapOvr>
  <p:transition xmlns:p14="http://schemas.microsoft.com/office/powerpoint/2010/main" spd="med" advClick="1"/>
</p:sld>
</file>

<file path=ppt/slides/slide70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94" name="John MacArthur p. 22"/>
          <p:cNvSpPr txBox="1"/>
          <p:nvPr>
            <p:ph type="title"/>
          </p:nvPr>
        </p:nvSpPr>
        <p:spPr>
          <a:xfrm>
            <a:off x="248542" y="357187"/>
            <a:ext cx="23886916" cy="13001626"/>
          </a:xfrm>
          <a:prstGeom prst="rect">
            <a:avLst/>
          </a:prstGeom>
        </p:spPr>
        <p:txBody>
          <a:bodyPr/>
          <a:lstStyle/>
          <a:p>
            <a:pPr/>
          </a:p>
          <a:p>
            <a:pPr/>
          </a:p>
          <a:p>
            <a:pPr/>
          </a:p>
          <a:p>
            <a:pPr/>
          </a:p>
          <a:p>
            <a:pPr/>
          </a:p>
          <a:p>
            <a:pPr>
              <a:defRPr sz="7500">
                <a:latin typeface="Arial Narrow"/>
                <a:ea typeface="Arial Narrow"/>
                <a:cs typeface="Arial Narrow"/>
                <a:sym typeface="Arial Narrow"/>
              </a:defRPr>
            </a:pPr>
            <a:r>
              <a:t>John MacArthur p. 22</a:t>
            </a:r>
          </a:p>
        </p:txBody>
      </p:sp>
      <p:pic>
        <p:nvPicPr>
          <p:cNvPr id="1895" name="mac#9.jpg" descr="mac#9.jpg"/>
          <p:cNvPicPr>
            <a:picLocks noChangeAspect="1"/>
          </p:cNvPicPr>
          <p:nvPr/>
        </p:nvPicPr>
        <p:blipFill>
          <a:blip r:embed="rId2">
            <a:extLst/>
          </a:blip>
          <a:stretch>
            <a:fillRect/>
          </a:stretch>
        </p:blipFill>
        <p:spPr>
          <a:xfrm>
            <a:off x="5327650" y="3095625"/>
            <a:ext cx="14121459" cy="4002682"/>
          </a:xfrm>
          <a:prstGeom prst="rect">
            <a:avLst/>
          </a:prstGeom>
          <a:ln w="12700">
            <a:miter lim="400000"/>
          </a:ln>
        </p:spPr>
      </p:pic>
    </p:spTree>
  </p:cSld>
  <p:clrMapOvr>
    <a:masterClrMapping/>
  </p:clrMapOvr>
  <p:transition xmlns:p14="http://schemas.microsoft.com/office/powerpoint/2010/main" spd="med" advClick="1"/>
</p:sld>
</file>

<file path=ppt/slides/slide70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97" name="John MacArthur p. 5"/>
          <p:cNvSpPr txBox="1"/>
          <p:nvPr>
            <p:ph type="title"/>
          </p:nvPr>
        </p:nvSpPr>
        <p:spPr>
          <a:xfrm>
            <a:off x="259426" y="298214"/>
            <a:ext cx="23865148" cy="13119572"/>
          </a:xfrm>
          <a:prstGeom prst="rect">
            <a:avLst/>
          </a:prstGeom>
        </p:spPr>
        <p:txBody>
          <a:bodyPr/>
          <a:lstStyle/>
          <a:p>
            <a:pPr/>
          </a:p>
          <a:p>
            <a:pPr/>
          </a:p>
          <a:p>
            <a:pPr/>
          </a:p>
          <a:p>
            <a:pPr/>
          </a:p>
          <a:p>
            <a:pPr/>
          </a:p>
          <a:p>
            <a:pPr>
              <a:defRPr sz="7500">
                <a:latin typeface="Arial Narrow"/>
                <a:ea typeface="Arial Narrow"/>
                <a:cs typeface="Arial Narrow"/>
                <a:sym typeface="Arial Narrow"/>
              </a:defRPr>
            </a:pPr>
          </a:p>
          <a:p>
            <a:pPr>
              <a:defRPr sz="7500">
                <a:latin typeface="Arial Narrow"/>
                <a:ea typeface="Arial Narrow"/>
                <a:cs typeface="Arial Narrow"/>
                <a:sym typeface="Arial Narrow"/>
              </a:defRPr>
            </a:pPr>
            <a:r>
              <a:t>John MacArthur p. 5</a:t>
            </a:r>
          </a:p>
        </p:txBody>
      </p:sp>
      <p:pic>
        <p:nvPicPr>
          <p:cNvPr id="1898" name="mac#6.jpg" descr="mac#6.jpg"/>
          <p:cNvPicPr>
            <a:picLocks noChangeAspect="1"/>
          </p:cNvPicPr>
          <p:nvPr/>
        </p:nvPicPr>
        <p:blipFill>
          <a:blip r:embed="rId2">
            <a:extLst/>
          </a:blip>
          <a:stretch>
            <a:fillRect/>
          </a:stretch>
        </p:blipFill>
        <p:spPr>
          <a:xfrm>
            <a:off x="6618159" y="1744695"/>
            <a:ext cx="11147682" cy="7991410"/>
          </a:xfrm>
          <a:prstGeom prst="rect">
            <a:avLst/>
          </a:prstGeom>
          <a:ln w="12700">
            <a:miter lim="400000"/>
          </a:ln>
        </p:spPr>
      </p:pic>
      <p:pic>
        <p:nvPicPr>
          <p:cNvPr id="1899" name="whygovernmentcan'tsaveyou.jpg" descr="whygovernmentcan'tsaveyou.jpg"/>
          <p:cNvPicPr>
            <a:picLocks noChangeAspect="1"/>
          </p:cNvPicPr>
          <p:nvPr/>
        </p:nvPicPr>
        <p:blipFill>
          <a:blip r:embed="rId3">
            <a:extLst/>
          </a:blip>
          <a:stretch>
            <a:fillRect/>
          </a:stretch>
        </p:blipFill>
        <p:spPr>
          <a:xfrm>
            <a:off x="-144463" y="84137"/>
            <a:ext cx="3572606" cy="5432318"/>
          </a:xfrm>
          <a:prstGeom prst="rect">
            <a:avLst/>
          </a:prstGeom>
          <a:ln w="12700">
            <a:miter lim="400000"/>
          </a:ln>
        </p:spPr>
      </p:pic>
    </p:spTree>
  </p:cSld>
  <p:clrMapOvr>
    <a:masterClrMapping/>
  </p:clrMapOvr>
  <p:transition xmlns:p14="http://schemas.microsoft.com/office/powerpoint/2010/main" spd="med" advClick="1"/>
</p:sld>
</file>

<file path=ppt/slides/slide70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01" name="Double-click to edit"/>
          <p:cNvSpPr txBox="1"/>
          <p:nvPr>
            <p:ph type="title"/>
          </p:nvPr>
        </p:nvSpPr>
        <p:spPr>
          <a:xfrm>
            <a:off x="211056" y="357187"/>
            <a:ext cx="23841337" cy="13108782"/>
          </a:xfrm>
          <a:prstGeom prst="rect">
            <a:avLst/>
          </a:prstGeom>
        </p:spPr>
        <p:txBody>
          <a:bodyPr/>
          <a:lstStyle/>
          <a:p>
            <a:pPr/>
          </a:p>
          <a:p>
            <a:pPr/>
          </a:p>
          <a:p>
            <a:pPr/>
          </a:p>
          <a:p>
            <a:pPr/>
          </a:p>
        </p:txBody>
      </p:sp>
      <p:pic>
        <p:nvPicPr>
          <p:cNvPr id="1902" name="antagonistic.jpg" descr="antagonistic.jpg"/>
          <p:cNvPicPr>
            <a:picLocks noChangeAspect="1"/>
          </p:cNvPicPr>
          <p:nvPr/>
        </p:nvPicPr>
        <p:blipFill>
          <a:blip r:embed="rId2">
            <a:extLst/>
          </a:blip>
          <a:stretch>
            <a:fillRect/>
          </a:stretch>
        </p:blipFill>
        <p:spPr>
          <a:xfrm>
            <a:off x="3058471" y="3546475"/>
            <a:ext cx="18267058" cy="7302245"/>
          </a:xfrm>
          <a:prstGeom prst="rect">
            <a:avLst/>
          </a:prstGeom>
          <a:ln w="12700">
            <a:miter lim="400000"/>
          </a:ln>
        </p:spPr>
      </p:pic>
    </p:spTree>
  </p:cSld>
  <p:clrMapOvr>
    <a:masterClrMapping/>
  </p:clrMapOvr>
  <p:transition xmlns:p14="http://schemas.microsoft.com/office/powerpoint/2010/main" spd="med" advClick="1"/>
</p:sld>
</file>

<file path=ppt/slides/slide70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04" name="John MacArthur p. 5"/>
          <p:cNvSpPr txBox="1"/>
          <p:nvPr>
            <p:ph type="title"/>
          </p:nvPr>
        </p:nvSpPr>
        <p:spPr>
          <a:xfrm>
            <a:off x="259426" y="298214"/>
            <a:ext cx="23865148" cy="13119572"/>
          </a:xfrm>
          <a:prstGeom prst="rect">
            <a:avLst/>
          </a:prstGeom>
        </p:spPr>
        <p:txBody>
          <a:bodyPr/>
          <a:lstStyle/>
          <a:p>
            <a:pPr/>
          </a:p>
          <a:p>
            <a:pPr/>
          </a:p>
          <a:p>
            <a:pPr/>
          </a:p>
          <a:p>
            <a:pPr/>
          </a:p>
          <a:p>
            <a:pPr/>
          </a:p>
          <a:p>
            <a:pPr>
              <a:defRPr sz="7500">
                <a:latin typeface="Arial Narrow"/>
                <a:ea typeface="Arial Narrow"/>
                <a:cs typeface="Arial Narrow"/>
                <a:sym typeface="Arial Narrow"/>
              </a:defRPr>
            </a:pPr>
          </a:p>
          <a:p>
            <a:pPr>
              <a:defRPr sz="7500">
                <a:latin typeface="Arial Narrow"/>
                <a:ea typeface="Arial Narrow"/>
                <a:cs typeface="Arial Narrow"/>
                <a:sym typeface="Arial Narrow"/>
              </a:defRPr>
            </a:pPr>
            <a:r>
              <a:t>John MacArthur p. 5</a:t>
            </a:r>
          </a:p>
        </p:txBody>
      </p:sp>
      <p:pic>
        <p:nvPicPr>
          <p:cNvPr id="1905" name="mac#6.jpg" descr="mac#6.jpg"/>
          <p:cNvPicPr>
            <a:picLocks noChangeAspect="1"/>
          </p:cNvPicPr>
          <p:nvPr/>
        </p:nvPicPr>
        <p:blipFill>
          <a:blip r:embed="rId2">
            <a:extLst/>
          </a:blip>
          <a:stretch>
            <a:fillRect/>
          </a:stretch>
        </p:blipFill>
        <p:spPr>
          <a:xfrm>
            <a:off x="6618159" y="1744695"/>
            <a:ext cx="11147682" cy="7991410"/>
          </a:xfrm>
          <a:prstGeom prst="rect">
            <a:avLst/>
          </a:prstGeom>
          <a:ln w="12700">
            <a:miter lim="400000"/>
          </a:ln>
        </p:spPr>
      </p:pic>
      <p:pic>
        <p:nvPicPr>
          <p:cNvPr id="1906" name="whygovernmentcan'tsaveyou.jpg" descr="whygovernmentcan'tsaveyou.jpg"/>
          <p:cNvPicPr>
            <a:picLocks noChangeAspect="1"/>
          </p:cNvPicPr>
          <p:nvPr/>
        </p:nvPicPr>
        <p:blipFill>
          <a:blip r:embed="rId3">
            <a:extLst/>
          </a:blip>
          <a:stretch>
            <a:fillRect/>
          </a:stretch>
        </p:blipFill>
        <p:spPr>
          <a:xfrm>
            <a:off x="-144463" y="84137"/>
            <a:ext cx="3572606" cy="5432318"/>
          </a:xfrm>
          <a:prstGeom prst="rect">
            <a:avLst/>
          </a:prstGeom>
          <a:ln w="12700">
            <a:miter lim="400000"/>
          </a:ln>
        </p:spPr>
      </p:pic>
    </p:spTree>
  </p:cSld>
  <p:clrMapOvr>
    <a:masterClrMapping/>
  </p:clrMapOvr>
  <p:transition xmlns:p14="http://schemas.microsoft.com/office/powerpoint/2010/main" spd="med" advClick="1"/>
</p:sld>
</file>

<file path=ppt/slides/slide70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08" name="John Macarthur, 2008 Radio Interview…"/>
          <p:cNvSpPr txBox="1"/>
          <p:nvPr>
            <p:ph type="title"/>
          </p:nvPr>
        </p:nvSpPr>
        <p:spPr>
          <a:xfrm>
            <a:off x="313469" y="357187"/>
            <a:ext cx="23757062" cy="13162174"/>
          </a:xfrm>
          <a:prstGeom prst="rect">
            <a:avLst/>
          </a:prstGeom>
        </p:spPr>
        <p:txBody>
          <a:bodyPr/>
          <a:lstStyle/>
          <a:p>
            <a:pPr defTabSz="457200">
              <a:defRPr b="1" sz="5500">
                <a:solidFill>
                  <a:srgbClr val="FFD479"/>
                </a:solidFill>
                <a:latin typeface="Arial"/>
                <a:ea typeface="Arial"/>
                <a:cs typeface="Arial"/>
                <a:sym typeface="Arial"/>
              </a:defRPr>
            </a:pPr>
            <a:r>
              <a:t>John Macarthur, 2008 Radio Interview</a:t>
            </a:r>
            <a:br/>
          </a:p>
          <a:p>
            <a:pPr defTabSz="457200">
              <a:defRPr b="1" sz="5500">
                <a:solidFill>
                  <a:srgbClr val="FFD479"/>
                </a:solidFill>
                <a:latin typeface="Arial"/>
                <a:ea typeface="Arial"/>
                <a:cs typeface="Arial"/>
                <a:sym typeface="Arial"/>
              </a:defRPr>
            </a:pPr>
          </a:p>
          <a:p>
            <a:pPr defTabSz="457200">
              <a:defRPr b="1" sz="5500">
                <a:solidFill>
                  <a:srgbClr val="FFD479"/>
                </a:solidFill>
                <a:latin typeface="Arial"/>
                <a:ea typeface="Arial"/>
                <a:cs typeface="Arial"/>
                <a:sym typeface="Arial"/>
              </a:defRPr>
            </a:pPr>
            <a:r>
              <a:t>Interviewer:</a:t>
            </a:r>
          </a:p>
          <a:p>
            <a:pPr defTabSz="457200">
              <a:defRPr b="1" sz="5500">
                <a:solidFill>
                  <a:srgbClr val="FFD479"/>
                </a:solidFill>
                <a:latin typeface="Arial"/>
                <a:ea typeface="Arial"/>
                <a:cs typeface="Arial"/>
                <a:sym typeface="Arial"/>
              </a:defRPr>
            </a:pPr>
          </a:p>
          <a:p>
            <a:pPr defTabSz="457200">
              <a:defRPr sz="5500">
                <a:latin typeface="Arial"/>
                <a:ea typeface="Arial"/>
                <a:cs typeface="Arial"/>
                <a:sym typeface="Arial"/>
              </a:defRPr>
            </a:pPr>
            <a:r>
              <a:t>Are you concerned about the next president of the United States, </a:t>
            </a:r>
            <a:br/>
            <a:r>
              <a:t>John MacArthur, as far as what direction it’s going to take the country?</a:t>
            </a:r>
          </a:p>
          <a:p>
            <a:pPr defTabSz="457200">
              <a:defRPr sz="5500">
                <a:latin typeface="Arial"/>
                <a:ea typeface="Arial"/>
                <a:cs typeface="Arial"/>
                <a:sym typeface="Arial"/>
              </a:defRPr>
            </a:pPr>
          </a:p>
          <a:p>
            <a:pPr defTabSz="457200">
              <a:defRPr b="1" sz="5500">
                <a:solidFill>
                  <a:srgbClr val="FFD479"/>
                </a:solidFill>
                <a:latin typeface="Arial"/>
                <a:ea typeface="Arial"/>
                <a:cs typeface="Arial"/>
                <a:sym typeface="Arial"/>
              </a:defRPr>
            </a:pPr>
            <a:r>
              <a:t>John MacArthur: </a:t>
            </a:r>
          </a:p>
          <a:p>
            <a:pPr defTabSz="457200">
              <a:defRPr b="1" sz="5500">
                <a:solidFill>
                  <a:srgbClr val="FFD479"/>
                </a:solidFill>
                <a:latin typeface="Arial"/>
                <a:ea typeface="Arial"/>
                <a:cs typeface="Arial"/>
                <a:sym typeface="Arial"/>
              </a:defRPr>
            </a:pPr>
          </a:p>
          <a:p>
            <a:pPr defTabSz="457200">
              <a:defRPr sz="5500">
                <a:latin typeface="Arial"/>
                <a:ea typeface="Arial"/>
                <a:cs typeface="Arial"/>
                <a:sym typeface="Arial"/>
              </a:defRPr>
            </a:pPr>
            <a:r>
              <a:t>Uh, you know, </a:t>
            </a:r>
            <a:r>
              <a:rPr>
                <a:solidFill>
                  <a:srgbClr val="FFD479"/>
                </a:solidFill>
              </a:rPr>
              <a:t>I’m not concerned about that for five seconds</a:t>
            </a:r>
            <a:r>
              <a:t>. </a:t>
            </a:r>
            <a:r>
              <a:rPr>
                <a:solidFill>
                  <a:srgbClr val="FFD479"/>
                </a:solidFill>
              </a:rPr>
              <a:t>It has nothing to do with the Kingdom of God –– absolutely nothing to do with it.</a:t>
            </a:r>
            <a:r>
              <a:t> The Lord will build His church. </a:t>
            </a:r>
            <a:r>
              <a:rPr>
                <a:solidFill>
                  <a:srgbClr val="FFD479"/>
                </a:solidFill>
              </a:rPr>
              <a:t>I’m concerned about His church.</a:t>
            </a:r>
            <a:r>
              <a:t> I’m concerned about the name of Christ, the gospel, the glory of God, the purity of the Church, the clarity of the teaching of the Word of God. </a:t>
            </a:r>
          </a:p>
        </p:txBody>
      </p:sp>
    </p:spTree>
  </p:cSld>
  <p:clrMapOvr>
    <a:masterClrMapping/>
  </p:clrMapOvr>
  <p:transition xmlns:p14="http://schemas.microsoft.com/office/powerpoint/2010/main" spd="med" advClick="1"/>
</p:sld>
</file>

<file path=ppt/slides/slide70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10" name="John Macarthur, 2008 Radio Interview:…"/>
          <p:cNvSpPr txBox="1"/>
          <p:nvPr>
            <p:ph type="title"/>
          </p:nvPr>
        </p:nvSpPr>
        <p:spPr>
          <a:xfrm>
            <a:off x="164734" y="269843"/>
            <a:ext cx="24054532" cy="13176314"/>
          </a:xfrm>
          <a:prstGeom prst="rect">
            <a:avLst/>
          </a:prstGeom>
        </p:spPr>
        <p:txBody>
          <a:bodyPr/>
          <a:lstStyle/>
          <a:p>
            <a:pPr defTabSz="219455">
              <a:defRPr b="1" sz="4800">
                <a:solidFill>
                  <a:srgbClr val="FFD479"/>
                </a:solidFill>
                <a:latin typeface="Arial"/>
                <a:ea typeface="Arial"/>
                <a:cs typeface="Arial"/>
                <a:sym typeface="Arial"/>
              </a:defRPr>
            </a:pPr>
            <a:r>
              <a:t>John Macarthur, 2008 Radio Interview:</a:t>
            </a:r>
          </a:p>
          <a:p>
            <a:pPr defTabSz="219455">
              <a:defRPr b="1" sz="4800">
                <a:latin typeface="Arial"/>
                <a:ea typeface="Arial"/>
                <a:cs typeface="Arial"/>
                <a:sym typeface="Arial"/>
              </a:defRPr>
            </a:pPr>
          </a:p>
          <a:p>
            <a:pPr defTabSz="219455">
              <a:defRPr sz="4800">
                <a:latin typeface="Arial"/>
                <a:ea typeface="Arial"/>
                <a:cs typeface="Arial"/>
                <a:sym typeface="Arial"/>
              </a:defRPr>
            </a:pPr>
            <a:r>
              <a:t>Uh, you know, Jesus said it as clearly as it could be said when he said to Pilate, ‘My Kingdom is not of this world. If My Kingdom were of this world, my servants would fight. </a:t>
            </a:r>
            <a:r>
              <a:rPr>
                <a:solidFill>
                  <a:srgbClr val="FFD479"/>
                </a:solidFill>
              </a:rPr>
              <a:t>His Kingdom has nothing to do with this world. </a:t>
            </a:r>
            <a:r>
              <a:t>You could argue that the Roman ––  the Roman power was oppressive, and even deadly as indicated in Luke 13 when Pilate’s men went in and sliced up the Jews who were worshipping in the temple. You could make a case that Jesus should have done something to obliterate slavery, or overturn Roman oppression and free the people of Israel. It has nothing to do with that. He said, ‘My Kingdom has nothing to do with that. My Kingdom is not of this world.’</a:t>
            </a:r>
          </a:p>
          <a:p>
            <a:pPr defTabSz="219455">
              <a:defRPr sz="4800">
                <a:latin typeface="Arial"/>
                <a:ea typeface="Arial"/>
                <a:cs typeface="Arial"/>
                <a:sym typeface="Arial"/>
              </a:defRPr>
            </a:pPr>
          </a:p>
          <a:p>
            <a:pPr defTabSz="219455">
              <a:defRPr sz="4800">
                <a:latin typeface="Arial"/>
                <a:ea typeface="Arial"/>
                <a:cs typeface="Arial"/>
                <a:sym typeface="Arial"/>
              </a:defRPr>
            </a:pPr>
            <a:r>
              <a:t>Obviously, as a human being, I would like to see someone who is moral—someone,</a:t>
            </a:r>
            <a:r>
              <a:rPr>
                <a:solidFill>
                  <a:srgbClr val="FFD479"/>
                </a:solidFill>
              </a:rPr>
              <a:t> I would like to see someone who is a Christian, uh, have a, uh, opportunity to influence things from the viewpoint of Christianity,</a:t>
            </a:r>
            <a:r>
              <a:t> but, this has nothing whatsoever to do with the advance of the Kingdom of God, and uh, and I, I, I’m much more concerned with the Kingdom that is not of this world than the kingdom that is America.</a:t>
            </a:r>
          </a:p>
          <a:p>
            <a:pPr defTabSz="219455">
              <a:defRPr b="1" sz="2735">
                <a:latin typeface="Arial"/>
                <a:ea typeface="Arial"/>
                <a:cs typeface="Arial"/>
                <a:sym typeface="Arial"/>
              </a:defRPr>
            </a:pPr>
            <a:br/>
          </a:p>
        </p:txBody>
      </p:sp>
    </p:spTree>
  </p:cSld>
  <p:clrMapOvr>
    <a:masterClrMapping/>
  </p:clrMapOvr>
  <p:transition xmlns:p14="http://schemas.microsoft.com/office/powerpoint/2010/main" spd="med" advClick="1"/>
</p:sld>
</file>

<file path=ppt/slides/slide70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12" name="Does John Macarthur Not Have Even  Five Seconds of Concern Related to:…"/>
          <p:cNvSpPr txBox="1"/>
          <p:nvPr>
            <p:ph type="title"/>
          </p:nvPr>
        </p:nvSpPr>
        <p:spPr>
          <a:xfrm>
            <a:off x="247240" y="357187"/>
            <a:ext cx="23889520" cy="13001626"/>
          </a:xfrm>
          <a:prstGeom prst="rect">
            <a:avLst/>
          </a:prstGeom>
        </p:spPr>
        <p:txBody>
          <a:bodyPr/>
          <a:lstStyle/>
          <a:p>
            <a:pPr defTabSz="328612">
              <a:defRPr sz="5800">
                <a:solidFill>
                  <a:srgbClr val="FFD479"/>
                </a:solidFill>
                <a:latin typeface="Arial"/>
                <a:ea typeface="Arial"/>
                <a:cs typeface="Arial"/>
                <a:sym typeface="Arial"/>
              </a:defRPr>
            </a:pPr>
            <a:r>
              <a:t>Does John Macarthur Not Have Even </a:t>
            </a:r>
            <a:br/>
            <a:r>
              <a:t>Five Seconds of Concern Related to:</a:t>
            </a:r>
          </a:p>
          <a:p>
            <a:pPr defTabSz="328612">
              <a:defRPr sz="5800">
                <a:latin typeface="Arial"/>
                <a:ea typeface="Arial"/>
                <a:cs typeface="Arial"/>
                <a:sym typeface="Arial"/>
              </a:defRPr>
            </a:pPr>
          </a:p>
          <a:p>
            <a:pPr defTabSz="328612">
              <a:defRPr sz="5800">
                <a:latin typeface="Arial"/>
                <a:ea typeface="Arial"/>
                <a:cs typeface="Arial"/>
                <a:sym typeface="Arial"/>
              </a:defRPr>
            </a:pPr>
            <a:r>
              <a:t>Abortion/infanticide </a:t>
            </a:r>
          </a:p>
          <a:p>
            <a:pPr defTabSz="328612">
              <a:defRPr sz="5800">
                <a:latin typeface="Arial"/>
                <a:ea typeface="Arial"/>
                <a:cs typeface="Arial"/>
                <a:sym typeface="Arial"/>
              </a:defRPr>
            </a:pPr>
            <a:r>
              <a:t>Euthanasia </a:t>
            </a:r>
          </a:p>
          <a:p>
            <a:pPr defTabSz="328612">
              <a:defRPr sz="5800">
                <a:latin typeface="Arial"/>
                <a:ea typeface="Arial"/>
                <a:cs typeface="Arial"/>
                <a:sym typeface="Arial"/>
              </a:defRPr>
            </a:pPr>
            <a:r>
              <a:t>The LGBTQ Agenda</a:t>
            </a:r>
          </a:p>
          <a:p>
            <a:pPr defTabSz="328612">
              <a:defRPr sz="5800">
                <a:latin typeface="Arial"/>
                <a:ea typeface="Arial"/>
                <a:cs typeface="Arial"/>
                <a:sym typeface="Arial"/>
              </a:defRPr>
            </a:pPr>
            <a:r>
              <a:t>Freedom of Speech</a:t>
            </a:r>
            <a:br/>
            <a:r>
              <a:t>Freedom of Religion</a:t>
            </a:r>
          </a:p>
          <a:p>
            <a:pPr defTabSz="328612">
              <a:defRPr sz="5800">
                <a:latin typeface="Arial"/>
                <a:ea typeface="Arial"/>
                <a:cs typeface="Arial"/>
                <a:sym typeface="Arial"/>
              </a:defRPr>
            </a:pPr>
            <a:r>
              <a:t>Hate Crime Laws</a:t>
            </a:r>
          </a:p>
          <a:p>
            <a:pPr defTabSz="328612">
              <a:defRPr sz="5800">
                <a:latin typeface="Arial"/>
                <a:ea typeface="Arial"/>
                <a:cs typeface="Arial"/>
                <a:sym typeface="Arial"/>
              </a:defRPr>
            </a:pPr>
            <a:r>
              <a:t>Christian Broadcasting </a:t>
            </a:r>
            <a:br/>
            <a:r>
              <a:t>Parental Authority</a:t>
            </a:r>
          </a:p>
          <a:p>
            <a:pPr defTabSz="328612">
              <a:defRPr sz="5800">
                <a:latin typeface="Arial"/>
                <a:ea typeface="Arial"/>
                <a:cs typeface="Arial"/>
                <a:sym typeface="Arial"/>
              </a:defRPr>
            </a:pPr>
            <a:r>
              <a:t>Sharia  </a:t>
            </a:r>
            <a:br/>
            <a:r>
              <a:t>Economic Freedom</a:t>
            </a:r>
          </a:p>
          <a:p>
            <a:pPr defTabSz="328612">
              <a:defRPr sz="5800">
                <a:latin typeface="Arial"/>
                <a:ea typeface="Arial"/>
                <a:cs typeface="Arial"/>
                <a:sym typeface="Arial"/>
              </a:defRPr>
            </a:pPr>
            <a:r>
              <a:t>Private Property</a:t>
            </a:r>
          </a:p>
          <a:p>
            <a:pPr defTabSz="328612">
              <a:defRPr sz="5800">
                <a:latin typeface="Arial"/>
                <a:ea typeface="Arial"/>
                <a:cs typeface="Arial"/>
                <a:sym typeface="Arial"/>
              </a:defRPr>
            </a:pPr>
            <a:r>
              <a:t>America’s Public Policy Concerning Israel</a:t>
            </a:r>
          </a:p>
          <a:p>
            <a:pPr defTabSz="328612">
              <a:defRPr sz="5800">
                <a:latin typeface="Arial"/>
                <a:ea typeface="Arial"/>
                <a:cs typeface="Arial"/>
                <a:sym typeface="Arial"/>
              </a:defRPr>
            </a:pPr>
            <a:r>
              <a:t>Anti-semitism </a:t>
            </a:r>
          </a:p>
          <a:p>
            <a:pPr defTabSz="328612">
              <a:defRPr sz="4480">
                <a:latin typeface="Arial"/>
                <a:ea typeface="Arial"/>
                <a:cs typeface="Arial"/>
                <a:sym typeface="Arial"/>
              </a:defRPr>
            </a:pPr>
          </a:p>
          <a:p>
            <a:pPr defTabSz="328612">
              <a:defRPr sz="4480">
                <a:latin typeface="Arial"/>
                <a:ea typeface="Arial"/>
                <a:cs typeface="Arial"/>
                <a:sym typeface="Arial"/>
              </a:defRPr>
            </a:pPr>
          </a:p>
          <a:p>
            <a:pPr defTabSz="328612">
              <a:defRPr sz="4480">
                <a:latin typeface="Arial"/>
                <a:ea typeface="Arial"/>
                <a:cs typeface="Arial"/>
                <a:sym typeface="Arial"/>
              </a:defRPr>
            </a:pPr>
          </a:p>
          <a:p>
            <a:pPr defTabSz="328612">
              <a:defRPr sz="4480">
                <a:latin typeface="Arial"/>
                <a:ea typeface="Arial"/>
                <a:cs typeface="Arial"/>
                <a:sym typeface="Arial"/>
              </a:defRPr>
            </a:pPr>
          </a:p>
        </p:txBody>
      </p:sp>
    </p:spTree>
  </p:cSld>
  <p:clrMapOvr>
    <a:masterClrMapping/>
  </p:clrMapOvr>
  <p:transition xmlns:p14="http://schemas.microsoft.com/office/powerpoint/2010/main" spd="med" advClick="1"/>
</p:sld>
</file>

<file path=ppt/slides/slide70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14" name="Brainwashed America: Part 18"/>
          <p:cNvSpPr txBox="1"/>
          <p:nvPr>
            <p:ph type="title"/>
          </p:nvPr>
        </p:nvSpPr>
        <p:spPr>
          <a:xfrm>
            <a:off x="287331" y="357187"/>
            <a:ext cx="23809338" cy="13092318"/>
          </a:xfrm>
          <a:prstGeom prst="rect">
            <a:avLst/>
          </a:prstGeom>
        </p:spPr>
        <p:txBody>
          <a:bodyPr/>
          <a:lstStyle>
            <a:lvl1pPr>
              <a:defRPr b="1" sz="9500">
                <a:solidFill>
                  <a:srgbClr val="FFD479"/>
                </a:solidFill>
                <a:latin typeface="Arial Narrow"/>
                <a:ea typeface="Arial Narrow"/>
                <a:cs typeface="Arial Narrow"/>
                <a:sym typeface="Arial Narrow"/>
              </a:defRPr>
            </a:lvl1pPr>
          </a:lstStyle>
          <a:p>
            <a:pPr/>
            <a:r>
              <a:t>Brainwashed America: Part 18</a:t>
            </a:r>
          </a:p>
        </p:txBody>
      </p:sp>
    </p:spTree>
  </p:cSld>
  <p:clrMapOvr>
    <a:masterClrMapping/>
  </p:clrMapOvr>
  <p:transition xmlns:p14="http://schemas.microsoft.com/office/powerpoint/2010/main" spd="med" advClick="1"/>
</p:sld>
</file>

<file path=ppt/slides/slide70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16" name="John Macarthur, 2008 Radio Interview…"/>
          <p:cNvSpPr txBox="1"/>
          <p:nvPr>
            <p:ph type="title"/>
          </p:nvPr>
        </p:nvSpPr>
        <p:spPr>
          <a:xfrm>
            <a:off x="313469" y="357187"/>
            <a:ext cx="23757062" cy="13162174"/>
          </a:xfrm>
          <a:prstGeom prst="rect">
            <a:avLst/>
          </a:prstGeom>
        </p:spPr>
        <p:txBody>
          <a:bodyPr/>
          <a:lstStyle/>
          <a:p>
            <a:pPr defTabSz="457200">
              <a:defRPr b="1" sz="5500">
                <a:solidFill>
                  <a:srgbClr val="FFD479"/>
                </a:solidFill>
                <a:latin typeface="Arial"/>
                <a:ea typeface="Arial"/>
                <a:cs typeface="Arial"/>
                <a:sym typeface="Arial"/>
              </a:defRPr>
            </a:pPr>
            <a:r>
              <a:t>John Macarthur, 2008 Radio Interview</a:t>
            </a:r>
            <a:br/>
          </a:p>
          <a:p>
            <a:pPr defTabSz="457200">
              <a:defRPr b="1" sz="5500">
                <a:solidFill>
                  <a:srgbClr val="FFD479"/>
                </a:solidFill>
                <a:latin typeface="Arial"/>
                <a:ea typeface="Arial"/>
                <a:cs typeface="Arial"/>
                <a:sym typeface="Arial"/>
              </a:defRPr>
            </a:pPr>
          </a:p>
          <a:p>
            <a:pPr defTabSz="457200">
              <a:defRPr b="1" sz="5500">
                <a:solidFill>
                  <a:srgbClr val="FFD479"/>
                </a:solidFill>
                <a:latin typeface="Arial"/>
                <a:ea typeface="Arial"/>
                <a:cs typeface="Arial"/>
                <a:sym typeface="Arial"/>
              </a:defRPr>
            </a:pPr>
            <a:r>
              <a:t>Interviewer:</a:t>
            </a:r>
          </a:p>
          <a:p>
            <a:pPr defTabSz="457200">
              <a:defRPr b="1" sz="5500">
                <a:solidFill>
                  <a:srgbClr val="FFD479"/>
                </a:solidFill>
                <a:latin typeface="Arial"/>
                <a:ea typeface="Arial"/>
                <a:cs typeface="Arial"/>
                <a:sym typeface="Arial"/>
              </a:defRPr>
            </a:pPr>
          </a:p>
          <a:p>
            <a:pPr defTabSz="457200">
              <a:defRPr sz="5500">
                <a:latin typeface="Arial"/>
                <a:ea typeface="Arial"/>
                <a:cs typeface="Arial"/>
                <a:sym typeface="Arial"/>
              </a:defRPr>
            </a:pPr>
            <a:r>
              <a:t>Are you concerned about the next president of the United States, </a:t>
            </a:r>
            <a:br/>
            <a:r>
              <a:t>John MacArthur, as far as what direction it’s going to take the country?</a:t>
            </a:r>
          </a:p>
          <a:p>
            <a:pPr defTabSz="457200">
              <a:defRPr sz="5500">
                <a:latin typeface="Arial"/>
                <a:ea typeface="Arial"/>
                <a:cs typeface="Arial"/>
                <a:sym typeface="Arial"/>
              </a:defRPr>
            </a:pPr>
          </a:p>
          <a:p>
            <a:pPr defTabSz="457200">
              <a:defRPr b="1" sz="5500">
                <a:solidFill>
                  <a:srgbClr val="FFD479"/>
                </a:solidFill>
                <a:latin typeface="Arial"/>
                <a:ea typeface="Arial"/>
                <a:cs typeface="Arial"/>
                <a:sym typeface="Arial"/>
              </a:defRPr>
            </a:pPr>
            <a:r>
              <a:t>John MacArthur: </a:t>
            </a:r>
          </a:p>
          <a:p>
            <a:pPr defTabSz="457200">
              <a:defRPr b="1" sz="5500">
                <a:solidFill>
                  <a:srgbClr val="FFD479"/>
                </a:solidFill>
                <a:latin typeface="Arial"/>
                <a:ea typeface="Arial"/>
                <a:cs typeface="Arial"/>
                <a:sym typeface="Arial"/>
              </a:defRPr>
            </a:pPr>
          </a:p>
          <a:p>
            <a:pPr defTabSz="457200">
              <a:defRPr sz="5500">
                <a:latin typeface="Arial"/>
                <a:ea typeface="Arial"/>
                <a:cs typeface="Arial"/>
                <a:sym typeface="Arial"/>
              </a:defRPr>
            </a:pPr>
            <a:r>
              <a:t>Uh, you know, </a:t>
            </a:r>
            <a:r>
              <a:rPr>
                <a:solidFill>
                  <a:srgbClr val="FFD479"/>
                </a:solidFill>
              </a:rPr>
              <a:t>I’m not concerned about that for five seconds</a:t>
            </a:r>
            <a:r>
              <a:t>. </a:t>
            </a:r>
            <a:r>
              <a:rPr>
                <a:solidFill>
                  <a:srgbClr val="FFD479"/>
                </a:solidFill>
              </a:rPr>
              <a:t>It has nothing to do with the Kingdom of God –– absolutely nothing to do with it.</a:t>
            </a:r>
            <a:r>
              <a:t> The Lord will build His church. </a:t>
            </a:r>
            <a:r>
              <a:rPr>
                <a:solidFill>
                  <a:srgbClr val="FFD479"/>
                </a:solidFill>
              </a:rPr>
              <a:t>I’m concerned about His church.</a:t>
            </a:r>
            <a:r>
              <a:t> I’m concerned about the name of Christ, the gospel, the glory of God, the purity of the Church, the clarity of the teaching of the Word of God. </a:t>
            </a:r>
          </a:p>
        </p:txBody>
      </p:sp>
    </p:spTree>
  </p:cSld>
  <p:clrMapOvr>
    <a:masterClrMapping/>
  </p:clrMapOvr>
  <p:transition xmlns:p14="http://schemas.microsoft.com/office/powerpoint/2010/main" spd="med" advClick="1"/>
</p:sld>
</file>

<file path=ppt/slides/slide70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18" name="John Macarthur, 2008 Radio Interview:…"/>
          <p:cNvSpPr txBox="1"/>
          <p:nvPr>
            <p:ph type="title"/>
          </p:nvPr>
        </p:nvSpPr>
        <p:spPr>
          <a:xfrm>
            <a:off x="164734" y="269843"/>
            <a:ext cx="24054532" cy="13176314"/>
          </a:xfrm>
          <a:prstGeom prst="rect">
            <a:avLst/>
          </a:prstGeom>
        </p:spPr>
        <p:txBody>
          <a:bodyPr/>
          <a:lstStyle/>
          <a:p>
            <a:pPr defTabSz="219455">
              <a:defRPr b="1" sz="4800">
                <a:solidFill>
                  <a:srgbClr val="FFD479"/>
                </a:solidFill>
                <a:latin typeface="Arial"/>
                <a:ea typeface="Arial"/>
                <a:cs typeface="Arial"/>
                <a:sym typeface="Arial"/>
              </a:defRPr>
            </a:pPr>
            <a:r>
              <a:t>John Macarthur, 2008 Radio Interview:</a:t>
            </a:r>
          </a:p>
          <a:p>
            <a:pPr defTabSz="219455">
              <a:defRPr b="1" sz="4800">
                <a:latin typeface="Arial"/>
                <a:ea typeface="Arial"/>
                <a:cs typeface="Arial"/>
                <a:sym typeface="Arial"/>
              </a:defRPr>
            </a:pPr>
          </a:p>
          <a:p>
            <a:pPr defTabSz="219455">
              <a:defRPr sz="4800">
                <a:latin typeface="Arial"/>
                <a:ea typeface="Arial"/>
                <a:cs typeface="Arial"/>
                <a:sym typeface="Arial"/>
              </a:defRPr>
            </a:pPr>
            <a:r>
              <a:t>Uh, you know, Jesus said it as clearly as it could be said when he said to Pilate, ‘My Kingdom is not of this world. If My Kingdom were of this world, my servants would fight. </a:t>
            </a:r>
            <a:r>
              <a:rPr>
                <a:solidFill>
                  <a:srgbClr val="FFD479"/>
                </a:solidFill>
              </a:rPr>
              <a:t>His Kingdom has nothing to do with this world. </a:t>
            </a:r>
            <a:r>
              <a:t>You could argue that the Roman ––  the Roman power was oppressive, and even deadly as indicated in Luke 13 when Pilate’s men went in and sliced up the Jews who were worshipping in the temple. You could make a case that Jesus should have done something to obliterate slavery, or overturn Roman oppression and free the people of Israel. It has nothing to do with that. He said, ‘My Kingdom has nothing to do with that. My Kingdom is not of this world.’</a:t>
            </a:r>
          </a:p>
          <a:p>
            <a:pPr defTabSz="219455">
              <a:defRPr sz="4800">
                <a:latin typeface="Arial"/>
                <a:ea typeface="Arial"/>
                <a:cs typeface="Arial"/>
                <a:sym typeface="Arial"/>
              </a:defRPr>
            </a:pPr>
          </a:p>
          <a:p>
            <a:pPr defTabSz="219455">
              <a:defRPr sz="4800">
                <a:latin typeface="Arial"/>
                <a:ea typeface="Arial"/>
                <a:cs typeface="Arial"/>
                <a:sym typeface="Arial"/>
              </a:defRPr>
            </a:pPr>
            <a:r>
              <a:t>Obviously, as a human being, I would like to see someone who is moral—someone,</a:t>
            </a:r>
            <a:r>
              <a:rPr>
                <a:solidFill>
                  <a:srgbClr val="FFD479"/>
                </a:solidFill>
              </a:rPr>
              <a:t> I would like to see someone who is a Christian, uh, have a, uh, opportunity to influence things from the viewpoint of Christianity,</a:t>
            </a:r>
            <a:r>
              <a:t> but, this has nothing whatsoever to do with the advance of the Kingdom of God, and uh, and I, I, I’m much more concerned with the Kingdom that is not of this world than the kingdom that is America.</a:t>
            </a:r>
          </a:p>
          <a:p>
            <a:pPr defTabSz="219455">
              <a:defRPr b="1" sz="2735">
                <a:latin typeface="Arial"/>
                <a:ea typeface="Arial"/>
                <a:cs typeface="Arial"/>
                <a:sym typeface="Arial"/>
              </a:defRPr>
            </a:pPr>
            <a:br/>
          </a:p>
        </p:txBody>
      </p:sp>
    </p:spTree>
  </p:cSld>
  <p:clrMapOvr>
    <a:masterClrMapping/>
  </p:clrMapOvr>
  <p:transition xmlns:p14="http://schemas.microsoft.com/office/powerpoint/2010/main" spd="med" advClick="1"/>
</p:sld>
</file>

<file path=ppt/slides/slide7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4" name="Other reactionaries were overtly religious people. The Communists also felt that they couldn’t do much with them. They segregated all these people in reactionary camps, and you know what percentage of the total group this was? Five. When they had taken f"/>
          <p:cNvSpPr txBox="1"/>
          <p:nvPr>
            <p:ph type="title"/>
          </p:nvPr>
        </p:nvSpPr>
        <p:spPr>
          <a:xfrm>
            <a:off x="229361" y="357187"/>
            <a:ext cx="23740080" cy="13001626"/>
          </a:xfrm>
          <a:prstGeom prst="rect">
            <a:avLst/>
          </a:prstGeom>
        </p:spPr>
        <p:txBody>
          <a:bodyPr/>
          <a:lstStyle/>
          <a:p>
            <a:pPr>
              <a:defRPr sz="9000">
                <a:latin typeface="Arial Narrow"/>
                <a:ea typeface="Arial Narrow"/>
                <a:cs typeface="Arial Narrow"/>
                <a:sym typeface="Arial Narrow"/>
              </a:defRPr>
            </a:pPr>
            <a:r>
              <a:t>Other reactionaries were overtly religious people. The Communists also felt that they couldn’t do much with them. They segregated all these people in reactionary camps, and you know what percentage of the total group this was? Five. </a:t>
            </a:r>
            <a:r>
              <a:rPr>
                <a:solidFill>
                  <a:srgbClr val="FFD479"/>
                </a:solidFill>
              </a:rPr>
              <a:t>When they had taken five percent of the people away there were no leaders left.</a:t>
            </a:r>
          </a:p>
        </p:txBody>
      </p:sp>
    </p:spTree>
  </p:cSld>
  <p:clrMapOvr>
    <a:masterClrMapping/>
  </p:clrMapOvr>
  <p:transition xmlns:p14="http://schemas.microsoft.com/office/powerpoint/2010/main" spd="med" advClick="1"/>
</p:sld>
</file>

<file path=ppt/slides/slide7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20" name="Does John Macarthur Not Have Even  Five Seconds of Concern Related to:…"/>
          <p:cNvSpPr txBox="1"/>
          <p:nvPr>
            <p:ph type="title"/>
          </p:nvPr>
        </p:nvSpPr>
        <p:spPr>
          <a:xfrm>
            <a:off x="247240" y="357187"/>
            <a:ext cx="23889520" cy="13001626"/>
          </a:xfrm>
          <a:prstGeom prst="rect">
            <a:avLst/>
          </a:prstGeom>
        </p:spPr>
        <p:txBody>
          <a:bodyPr/>
          <a:lstStyle/>
          <a:p>
            <a:pPr defTabSz="328612">
              <a:defRPr sz="5800">
                <a:solidFill>
                  <a:srgbClr val="FFD479"/>
                </a:solidFill>
                <a:latin typeface="Arial"/>
                <a:ea typeface="Arial"/>
                <a:cs typeface="Arial"/>
                <a:sym typeface="Arial"/>
              </a:defRPr>
            </a:pPr>
            <a:r>
              <a:t>Does John Macarthur Not Have Even </a:t>
            </a:r>
            <a:br/>
            <a:r>
              <a:t>Five Seconds of Concern Related to:</a:t>
            </a:r>
          </a:p>
          <a:p>
            <a:pPr defTabSz="328612">
              <a:defRPr sz="5800">
                <a:latin typeface="Arial"/>
                <a:ea typeface="Arial"/>
                <a:cs typeface="Arial"/>
                <a:sym typeface="Arial"/>
              </a:defRPr>
            </a:pPr>
          </a:p>
          <a:p>
            <a:pPr defTabSz="328612">
              <a:defRPr sz="5800">
                <a:latin typeface="Arial"/>
                <a:ea typeface="Arial"/>
                <a:cs typeface="Arial"/>
                <a:sym typeface="Arial"/>
              </a:defRPr>
            </a:pPr>
            <a:r>
              <a:t>Abortion/infanticide </a:t>
            </a:r>
          </a:p>
          <a:p>
            <a:pPr defTabSz="328612">
              <a:defRPr sz="5800">
                <a:latin typeface="Arial"/>
                <a:ea typeface="Arial"/>
                <a:cs typeface="Arial"/>
                <a:sym typeface="Arial"/>
              </a:defRPr>
            </a:pPr>
            <a:r>
              <a:t>Euthanasia </a:t>
            </a:r>
          </a:p>
          <a:p>
            <a:pPr defTabSz="328612">
              <a:defRPr sz="5800">
                <a:latin typeface="Arial"/>
                <a:ea typeface="Arial"/>
                <a:cs typeface="Arial"/>
                <a:sym typeface="Arial"/>
              </a:defRPr>
            </a:pPr>
            <a:r>
              <a:t>The LGBTQ Agenda</a:t>
            </a:r>
          </a:p>
          <a:p>
            <a:pPr defTabSz="328612">
              <a:defRPr sz="5800">
                <a:latin typeface="Arial"/>
                <a:ea typeface="Arial"/>
                <a:cs typeface="Arial"/>
                <a:sym typeface="Arial"/>
              </a:defRPr>
            </a:pPr>
            <a:r>
              <a:t>Freedom of Speech</a:t>
            </a:r>
            <a:br/>
            <a:r>
              <a:t>Freedom of Religion</a:t>
            </a:r>
          </a:p>
          <a:p>
            <a:pPr defTabSz="328612">
              <a:defRPr sz="5800">
                <a:latin typeface="Arial"/>
                <a:ea typeface="Arial"/>
                <a:cs typeface="Arial"/>
                <a:sym typeface="Arial"/>
              </a:defRPr>
            </a:pPr>
            <a:r>
              <a:t>Hate Crime Laws</a:t>
            </a:r>
          </a:p>
          <a:p>
            <a:pPr defTabSz="328612">
              <a:defRPr sz="5800">
                <a:latin typeface="Arial"/>
                <a:ea typeface="Arial"/>
                <a:cs typeface="Arial"/>
                <a:sym typeface="Arial"/>
              </a:defRPr>
            </a:pPr>
            <a:r>
              <a:t>Christian Broadcasting </a:t>
            </a:r>
            <a:br/>
            <a:r>
              <a:t>Parental Authority</a:t>
            </a:r>
          </a:p>
          <a:p>
            <a:pPr defTabSz="328612">
              <a:defRPr sz="5800">
                <a:latin typeface="Arial"/>
                <a:ea typeface="Arial"/>
                <a:cs typeface="Arial"/>
                <a:sym typeface="Arial"/>
              </a:defRPr>
            </a:pPr>
            <a:r>
              <a:t>Sharia  </a:t>
            </a:r>
            <a:br/>
            <a:r>
              <a:t>Economic Freedom</a:t>
            </a:r>
          </a:p>
          <a:p>
            <a:pPr defTabSz="328612">
              <a:defRPr sz="5800">
                <a:latin typeface="Arial"/>
                <a:ea typeface="Arial"/>
                <a:cs typeface="Arial"/>
                <a:sym typeface="Arial"/>
              </a:defRPr>
            </a:pPr>
            <a:r>
              <a:t>Private Property</a:t>
            </a:r>
          </a:p>
          <a:p>
            <a:pPr defTabSz="328612">
              <a:defRPr sz="5800">
                <a:latin typeface="Arial"/>
                <a:ea typeface="Arial"/>
                <a:cs typeface="Arial"/>
                <a:sym typeface="Arial"/>
              </a:defRPr>
            </a:pPr>
            <a:r>
              <a:t>America’s Public Policy Concerning Israel</a:t>
            </a:r>
          </a:p>
          <a:p>
            <a:pPr defTabSz="328612">
              <a:defRPr sz="5800">
                <a:latin typeface="Arial"/>
                <a:ea typeface="Arial"/>
                <a:cs typeface="Arial"/>
                <a:sym typeface="Arial"/>
              </a:defRPr>
            </a:pPr>
            <a:r>
              <a:t>Anti-semitism </a:t>
            </a:r>
          </a:p>
          <a:p>
            <a:pPr defTabSz="328612">
              <a:defRPr sz="4480">
                <a:latin typeface="Arial"/>
                <a:ea typeface="Arial"/>
                <a:cs typeface="Arial"/>
                <a:sym typeface="Arial"/>
              </a:defRPr>
            </a:pPr>
          </a:p>
          <a:p>
            <a:pPr defTabSz="328612">
              <a:defRPr sz="4480">
                <a:latin typeface="Arial"/>
                <a:ea typeface="Arial"/>
                <a:cs typeface="Arial"/>
                <a:sym typeface="Arial"/>
              </a:defRPr>
            </a:pPr>
          </a:p>
          <a:p>
            <a:pPr defTabSz="328612">
              <a:defRPr sz="4480">
                <a:latin typeface="Arial"/>
                <a:ea typeface="Arial"/>
                <a:cs typeface="Arial"/>
                <a:sym typeface="Arial"/>
              </a:defRPr>
            </a:pPr>
          </a:p>
          <a:p>
            <a:pPr defTabSz="328612">
              <a:defRPr sz="4480">
                <a:latin typeface="Arial"/>
                <a:ea typeface="Arial"/>
                <a:cs typeface="Arial"/>
                <a:sym typeface="Arial"/>
              </a:defRPr>
            </a:pPr>
          </a:p>
        </p:txBody>
      </p:sp>
    </p:spTree>
  </p:cSld>
  <p:clrMapOvr>
    <a:masterClrMapping/>
  </p:clrMapOvr>
  <p:transition xmlns:p14="http://schemas.microsoft.com/office/powerpoint/2010/main" spd="med" advClick="1"/>
</p:sld>
</file>

<file path=ppt/slides/slide7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22" name="Pietism is Rooted in:…"/>
          <p:cNvSpPr txBox="1"/>
          <p:nvPr>
            <p:ph type="title"/>
          </p:nvPr>
        </p:nvSpPr>
        <p:spPr>
          <a:xfrm>
            <a:off x="301656" y="357187"/>
            <a:ext cx="23882450" cy="13179662"/>
          </a:xfrm>
          <a:prstGeom prst="rect">
            <a:avLst/>
          </a:prstGeom>
        </p:spPr>
        <p:txBody>
          <a:bodyPr/>
          <a:lstStyle/>
          <a:p>
            <a:pPr defTabSz="558641">
              <a:defRPr sz="5100">
                <a:solidFill>
                  <a:srgbClr val="FFD479"/>
                </a:solidFill>
                <a:latin typeface="Arial"/>
                <a:ea typeface="Arial"/>
                <a:cs typeface="Arial"/>
                <a:sym typeface="Arial"/>
              </a:defRPr>
            </a:pPr>
          </a:p>
          <a:p>
            <a:pPr defTabSz="558641">
              <a:defRPr sz="7616">
                <a:solidFill>
                  <a:srgbClr val="FFD479"/>
                </a:solidFill>
              </a:defRPr>
            </a:pPr>
            <a:r>
              <a:t>Pietism is Rooted in:</a:t>
            </a:r>
          </a:p>
          <a:p>
            <a:pPr defTabSz="558641">
              <a:defRPr sz="7616"/>
            </a:pPr>
          </a:p>
          <a:p>
            <a:pPr defTabSz="558641">
              <a:defRPr sz="5780">
                <a:latin typeface="Arial"/>
                <a:ea typeface="Arial"/>
                <a:cs typeface="Arial"/>
                <a:sym typeface="Arial"/>
              </a:defRPr>
            </a:pPr>
            <a:r>
              <a:t>* Ignorance &amp; misinterpretation of Romans 13 </a:t>
            </a:r>
          </a:p>
          <a:p>
            <a:pPr defTabSz="558641">
              <a:defRPr sz="5780">
                <a:latin typeface="Arial"/>
                <a:ea typeface="Arial"/>
                <a:cs typeface="Arial"/>
                <a:sym typeface="Arial"/>
              </a:defRPr>
            </a:pPr>
          </a:p>
          <a:p>
            <a:pPr defTabSz="558641">
              <a:defRPr sz="5780">
                <a:latin typeface="Arial"/>
                <a:ea typeface="Arial"/>
                <a:cs typeface="Arial"/>
                <a:sym typeface="Arial"/>
              </a:defRPr>
            </a:pPr>
            <a:r>
              <a:t>*Arrogance &amp; Lack of Empathy </a:t>
            </a:r>
          </a:p>
          <a:p>
            <a:pPr defTabSz="558641">
              <a:defRPr sz="5780">
                <a:latin typeface="Arial"/>
                <a:ea typeface="Arial"/>
                <a:cs typeface="Arial"/>
                <a:sym typeface="Arial"/>
              </a:defRPr>
            </a:pPr>
          </a:p>
          <a:p>
            <a:pPr defTabSz="558641">
              <a:defRPr sz="5780">
                <a:solidFill>
                  <a:srgbClr val="FFD479"/>
                </a:solidFill>
                <a:latin typeface="Arial"/>
                <a:ea typeface="Arial"/>
                <a:cs typeface="Arial"/>
                <a:sym typeface="Arial"/>
              </a:defRPr>
            </a:pPr>
            <a:r>
              <a:t>*The lie of Separation of Church &amp; State</a:t>
            </a:r>
          </a:p>
          <a:p>
            <a:pPr defTabSz="558641">
              <a:defRPr sz="5780">
                <a:latin typeface="Arial"/>
                <a:ea typeface="Arial"/>
                <a:cs typeface="Arial"/>
                <a:sym typeface="Arial"/>
              </a:defRPr>
            </a:pPr>
          </a:p>
          <a:p>
            <a:pPr defTabSz="558641">
              <a:defRPr sz="5780">
                <a:latin typeface="Arial"/>
                <a:ea typeface="Arial"/>
                <a:cs typeface="Arial"/>
                <a:sym typeface="Arial"/>
              </a:defRPr>
            </a:pPr>
            <a:r>
              <a:t>*Separation of the Secular &amp; the Sacred </a:t>
            </a:r>
          </a:p>
          <a:p>
            <a:pPr defTabSz="558641">
              <a:defRPr sz="5780">
                <a:latin typeface="Arial"/>
                <a:ea typeface="Arial"/>
                <a:cs typeface="Arial"/>
                <a:sym typeface="Arial"/>
              </a:defRPr>
            </a:pPr>
          </a:p>
          <a:p>
            <a:pPr defTabSz="558641">
              <a:defRPr sz="5100">
                <a:latin typeface="Arial"/>
                <a:ea typeface="Arial"/>
                <a:cs typeface="Arial"/>
                <a:sym typeface="Arial"/>
              </a:defRPr>
            </a:pPr>
            <a:r>
              <a:rPr sz="5780"/>
              <a:t>*A Misunderstanding of the Kingdom of God </a:t>
            </a:r>
            <a:r>
              <a:t> </a:t>
            </a:r>
          </a:p>
          <a:p>
            <a:pPr defTabSz="558641">
              <a:defRPr sz="7616"/>
            </a:pPr>
            <a:r>
              <a:t> </a:t>
            </a:r>
          </a:p>
        </p:txBody>
      </p:sp>
    </p:spTree>
  </p:cSld>
  <p:clrMapOvr>
    <a:masterClrMapping/>
  </p:clrMapOvr>
  <p:transition xmlns:p14="http://schemas.microsoft.com/office/powerpoint/2010/main" spd="med" advClick="1"/>
</p:sld>
</file>

<file path=ppt/slides/slide7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24" name="Northwest Ordinance of 1787:…"/>
          <p:cNvSpPr txBox="1"/>
          <p:nvPr>
            <p:ph type="title"/>
          </p:nvPr>
        </p:nvSpPr>
        <p:spPr>
          <a:xfrm>
            <a:off x="213661" y="357187"/>
            <a:ext cx="23956678" cy="12899957"/>
          </a:xfrm>
          <a:prstGeom prst="rect">
            <a:avLst/>
          </a:prstGeom>
        </p:spPr>
        <p:txBody>
          <a:bodyPr/>
          <a:lstStyle/>
          <a:p>
            <a:pPr>
              <a:defRPr sz="8500">
                <a:solidFill>
                  <a:srgbClr val="FFD479"/>
                </a:solidFill>
                <a:latin typeface="Arial"/>
                <a:ea typeface="Arial"/>
                <a:cs typeface="Arial"/>
                <a:sym typeface="Arial"/>
              </a:defRPr>
            </a:pPr>
            <a:r>
              <a:t>Northwest Ordinance of 1787:</a:t>
            </a:r>
          </a:p>
          <a:p>
            <a:pPr/>
          </a:p>
          <a:p>
            <a:pPr>
              <a:defRPr sz="8500">
                <a:latin typeface="Arial"/>
                <a:ea typeface="Arial"/>
                <a:cs typeface="Arial"/>
                <a:sym typeface="Arial"/>
              </a:defRPr>
            </a:pPr>
            <a:r>
              <a:t>Religion, morality, and knowledge being necessary to good government and the happiness of mankind, schools and the meaning of education shall forever be encouraged.</a:t>
            </a:r>
          </a:p>
        </p:txBody>
      </p:sp>
    </p:spTree>
  </p:cSld>
  <p:clrMapOvr>
    <a:masterClrMapping/>
  </p:clrMapOvr>
  <p:transition xmlns:p14="http://schemas.microsoft.com/office/powerpoint/2010/main" spd="med" advClick="1"/>
</p:sld>
</file>

<file path=ppt/slides/slide7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26" name="1 Timothy 2:1-2:…"/>
          <p:cNvSpPr txBox="1"/>
          <p:nvPr>
            <p:ph type="ctrTitle"/>
          </p:nvPr>
        </p:nvSpPr>
        <p:spPr>
          <a:xfrm>
            <a:off x="134689" y="161571"/>
            <a:ext cx="24149597" cy="13200405"/>
          </a:xfrm>
          <a:prstGeom prst="rect">
            <a:avLst/>
          </a:prstGeom>
        </p:spPr>
        <p:txBody>
          <a:bodyPr/>
          <a:lstStyle/>
          <a:p>
            <a:pPr defTabSz="632579">
              <a:defRPr sz="8624">
                <a:solidFill>
                  <a:srgbClr val="FFD479"/>
                </a:solidFill>
                <a:latin typeface="Arial"/>
                <a:ea typeface="Arial"/>
                <a:cs typeface="Arial"/>
                <a:sym typeface="Arial"/>
              </a:defRPr>
            </a:pPr>
          </a:p>
          <a:p>
            <a:pPr defTabSz="632579">
              <a:defRPr sz="8624">
                <a:solidFill>
                  <a:srgbClr val="FFD479"/>
                </a:solidFill>
                <a:latin typeface="Arial"/>
                <a:ea typeface="Arial"/>
                <a:cs typeface="Arial"/>
                <a:sym typeface="Arial"/>
              </a:defRPr>
            </a:pPr>
            <a:r>
              <a:t>1 Timothy 2:1-2:</a:t>
            </a:r>
          </a:p>
          <a:p>
            <a:pPr defTabSz="632579">
              <a:defRPr sz="8624"/>
            </a:pPr>
          </a:p>
          <a:p>
            <a:pPr defTabSz="632579">
              <a:defRPr sz="6006">
                <a:latin typeface="Arial"/>
                <a:ea typeface="Arial"/>
                <a:cs typeface="Arial"/>
                <a:sym typeface="Arial"/>
              </a:defRPr>
            </a:pPr>
            <a:r>
              <a:t>First of all, then, I urge that entreaties and prayers, petitions and thanksgivings be made on behalf of all men. For kings and all who are in authority, that we may lead a tranquil and quiet life in all godliness and dignity. This is good and acceptable in the sight of God our Savior.</a:t>
            </a:r>
          </a:p>
          <a:p>
            <a:pPr defTabSz="632579">
              <a:defRPr sz="8624"/>
            </a:pPr>
          </a:p>
          <a:p>
            <a:pPr defTabSz="632579">
              <a:defRPr sz="8624"/>
            </a:pPr>
          </a:p>
          <a:p>
            <a:pPr defTabSz="632579">
              <a:defRPr sz="8624"/>
            </a:pPr>
          </a:p>
        </p:txBody>
      </p:sp>
    </p:spTree>
  </p:cSld>
  <p:clrMapOvr>
    <a:masterClrMapping/>
  </p:clrMapOvr>
  <p:transition xmlns:p14="http://schemas.microsoft.com/office/powerpoint/2010/main" spd="med" advClick="1"/>
</p:sld>
</file>

<file path=ppt/slides/slide7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28" name="Pietism is Rooted in:…"/>
          <p:cNvSpPr txBox="1"/>
          <p:nvPr>
            <p:ph type="title"/>
          </p:nvPr>
        </p:nvSpPr>
        <p:spPr>
          <a:xfrm>
            <a:off x="301656" y="357187"/>
            <a:ext cx="23882450" cy="13179662"/>
          </a:xfrm>
          <a:prstGeom prst="rect">
            <a:avLst/>
          </a:prstGeom>
        </p:spPr>
        <p:txBody>
          <a:bodyPr/>
          <a:lstStyle/>
          <a:p>
            <a:pPr defTabSz="558641">
              <a:defRPr sz="5100">
                <a:solidFill>
                  <a:srgbClr val="FFD479"/>
                </a:solidFill>
                <a:latin typeface="Arial"/>
                <a:ea typeface="Arial"/>
                <a:cs typeface="Arial"/>
                <a:sym typeface="Arial"/>
              </a:defRPr>
            </a:pPr>
          </a:p>
          <a:p>
            <a:pPr defTabSz="558641">
              <a:defRPr sz="7616">
                <a:solidFill>
                  <a:srgbClr val="FFD479"/>
                </a:solidFill>
              </a:defRPr>
            </a:pPr>
            <a:r>
              <a:t>Pietism is Rooted in:</a:t>
            </a:r>
          </a:p>
          <a:p>
            <a:pPr defTabSz="558641">
              <a:defRPr sz="7616"/>
            </a:pPr>
          </a:p>
          <a:p>
            <a:pPr defTabSz="558641">
              <a:defRPr sz="5780">
                <a:latin typeface="Arial"/>
                <a:ea typeface="Arial"/>
                <a:cs typeface="Arial"/>
                <a:sym typeface="Arial"/>
              </a:defRPr>
            </a:pPr>
            <a:r>
              <a:t>* Ignorance &amp; misinterpretation of Romans 13 </a:t>
            </a:r>
          </a:p>
          <a:p>
            <a:pPr defTabSz="558641">
              <a:defRPr sz="5780">
                <a:latin typeface="Arial"/>
                <a:ea typeface="Arial"/>
                <a:cs typeface="Arial"/>
                <a:sym typeface="Arial"/>
              </a:defRPr>
            </a:pPr>
          </a:p>
          <a:p>
            <a:pPr defTabSz="558641">
              <a:defRPr sz="5780">
                <a:latin typeface="Arial"/>
                <a:ea typeface="Arial"/>
                <a:cs typeface="Arial"/>
                <a:sym typeface="Arial"/>
              </a:defRPr>
            </a:pPr>
            <a:r>
              <a:t>*Arrogance &amp; Lack of Empathy </a:t>
            </a:r>
          </a:p>
          <a:p>
            <a:pPr defTabSz="558641">
              <a:defRPr sz="5780">
                <a:latin typeface="Arial"/>
                <a:ea typeface="Arial"/>
                <a:cs typeface="Arial"/>
                <a:sym typeface="Arial"/>
              </a:defRPr>
            </a:pPr>
          </a:p>
          <a:p>
            <a:pPr defTabSz="558641">
              <a:defRPr sz="5780">
                <a:latin typeface="Arial"/>
                <a:ea typeface="Arial"/>
                <a:cs typeface="Arial"/>
                <a:sym typeface="Arial"/>
              </a:defRPr>
            </a:pPr>
            <a:r>
              <a:t>*The lie of Separation of Church &amp; State</a:t>
            </a:r>
          </a:p>
          <a:p>
            <a:pPr defTabSz="558641">
              <a:defRPr sz="5780">
                <a:latin typeface="Arial"/>
                <a:ea typeface="Arial"/>
                <a:cs typeface="Arial"/>
                <a:sym typeface="Arial"/>
              </a:defRPr>
            </a:pPr>
          </a:p>
          <a:p>
            <a:pPr defTabSz="558641">
              <a:defRPr sz="5780">
                <a:solidFill>
                  <a:srgbClr val="FFD479"/>
                </a:solidFill>
                <a:latin typeface="Arial"/>
                <a:ea typeface="Arial"/>
                <a:cs typeface="Arial"/>
                <a:sym typeface="Arial"/>
              </a:defRPr>
            </a:pPr>
            <a:r>
              <a:t>*Separation of the Secular &amp; the Sacred </a:t>
            </a:r>
          </a:p>
          <a:p>
            <a:pPr defTabSz="558641">
              <a:defRPr sz="5780">
                <a:latin typeface="Arial"/>
                <a:ea typeface="Arial"/>
                <a:cs typeface="Arial"/>
                <a:sym typeface="Arial"/>
              </a:defRPr>
            </a:pPr>
          </a:p>
          <a:p>
            <a:pPr defTabSz="558641">
              <a:defRPr sz="5100">
                <a:latin typeface="Arial"/>
                <a:ea typeface="Arial"/>
                <a:cs typeface="Arial"/>
                <a:sym typeface="Arial"/>
              </a:defRPr>
            </a:pPr>
            <a:r>
              <a:rPr sz="5780"/>
              <a:t>*A Misunderstanding of the Kingdom of God </a:t>
            </a:r>
            <a:r>
              <a:t> </a:t>
            </a:r>
          </a:p>
          <a:p>
            <a:pPr defTabSz="558641">
              <a:defRPr sz="7616"/>
            </a:pPr>
            <a:r>
              <a:t> </a:t>
            </a:r>
          </a:p>
        </p:txBody>
      </p:sp>
    </p:spTree>
  </p:cSld>
  <p:clrMapOvr>
    <a:masterClrMapping/>
  </p:clrMapOvr>
  <p:transition xmlns:p14="http://schemas.microsoft.com/office/powerpoint/2010/main" spd="med" advClick="1"/>
</p:sld>
</file>

<file path=ppt/slides/slide7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30" name="John MacArthur p. 130."/>
          <p:cNvSpPr txBox="1"/>
          <p:nvPr>
            <p:ph type="title"/>
          </p:nvPr>
        </p:nvSpPr>
        <p:spPr>
          <a:xfrm>
            <a:off x="371047" y="357187"/>
            <a:ext cx="23641906" cy="13001626"/>
          </a:xfrm>
          <a:prstGeom prst="rect">
            <a:avLst/>
          </a:prstGeom>
        </p:spPr>
        <p:txBody>
          <a:bodyPr/>
          <a:lstStyle/>
          <a:p>
            <a:pPr/>
          </a:p>
          <a:p>
            <a:pPr/>
          </a:p>
          <a:p>
            <a:pPr/>
          </a:p>
          <a:p>
            <a:pPr/>
          </a:p>
          <a:p>
            <a:pPr>
              <a:defRPr sz="7500"/>
            </a:pPr>
            <a:r>
              <a:t>John MacArthur p. 130.</a:t>
            </a:r>
          </a:p>
        </p:txBody>
      </p:sp>
      <p:pic>
        <p:nvPicPr>
          <p:cNvPr id="1931" name="Mac#10.jpg" descr="Mac#10.jpg"/>
          <p:cNvPicPr>
            <a:picLocks noChangeAspect="1"/>
          </p:cNvPicPr>
          <p:nvPr/>
        </p:nvPicPr>
        <p:blipFill>
          <a:blip r:embed="rId2">
            <a:extLst/>
          </a:blip>
          <a:stretch>
            <a:fillRect/>
          </a:stretch>
        </p:blipFill>
        <p:spPr>
          <a:xfrm>
            <a:off x="3962313" y="3326064"/>
            <a:ext cx="16066828" cy="4828672"/>
          </a:xfrm>
          <a:prstGeom prst="rect">
            <a:avLst/>
          </a:prstGeom>
          <a:ln w="12700">
            <a:miter lim="400000"/>
          </a:ln>
        </p:spPr>
      </p:pic>
      <p:pic>
        <p:nvPicPr>
          <p:cNvPr id="1932" name="whygovernmentcan'tsaveyou.jpg" descr="whygovernmentcan'tsaveyou.jpg"/>
          <p:cNvPicPr>
            <a:picLocks noChangeAspect="1"/>
          </p:cNvPicPr>
          <p:nvPr/>
        </p:nvPicPr>
        <p:blipFill>
          <a:blip r:embed="rId3">
            <a:extLst/>
          </a:blip>
          <a:stretch>
            <a:fillRect/>
          </a:stretch>
        </p:blipFill>
        <p:spPr>
          <a:xfrm>
            <a:off x="22225" y="-34925"/>
            <a:ext cx="3333538" cy="5068804"/>
          </a:xfrm>
          <a:prstGeom prst="rect">
            <a:avLst/>
          </a:prstGeom>
          <a:ln w="12700">
            <a:miter lim="400000"/>
          </a:ln>
        </p:spPr>
      </p:pic>
    </p:spTree>
  </p:cSld>
  <p:clrMapOvr>
    <a:masterClrMapping/>
  </p:clrMapOvr>
  <p:transition xmlns:p14="http://schemas.microsoft.com/office/powerpoint/2010/main" spd="med" advClick="1"/>
</p:sld>
</file>

<file path=ppt/slides/slide7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34" name="Under John MacArthur’s Thinking:…"/>
          <p:cNvSpPr txBox="1"/>
          <p:nvPr>
            <p:ph type="title"/>
          </p:nvPr>
        </p:nvSpPr>
        <p:spPr>
          <a:xfrm>
            <a:off x="253286" y="357187"/>
            <a:ext cx="23877428" cy="13001626"/>
          </a:xfrm>
          <a:prstGeom prst="rect">
            <a:avLst/>
          </a:prstGeom>
        </p:spPr>
        <p:txBody>
          <a:bodyPr/>
          <a:lstStyle/>
          <a:p>
            <a:pPr defTabSz="517564">
              <a:defRPr sz="5355">
                <a:solidFill>
                  <a:srgbClr val="FFD479"/>
                </a:solidFill>
                <a:latin typeface="Arial"/>
                <a:ea typeface="Arial"/>
                <a:cs typeface="Arial"/>
                <a:sym typeface="Arial"/>
              </a:defRPr>
            </a:pPr>
            <a:r>
              <a:t>Under John MacArthur’s Thinking:</a:t>
            </a:r>
          </a:p>
          <a:p>
            <a:pPr defTabSz="517564">
              <a:defRPr sz="7056"/>
            </a:pPr>
          </a:p>
          <a:p>
            <a:pPr defTabSz="517564">
              <a:defRPr sz="5355">
                <a:latin typeface="Arial"/>
                <a:ea typeface="Arial"/>
                <a:cs typeface="Arial"/>
                <a:sym typeface="Arial"/>
              </a:defRPr>
            </a:pPr>
            <a:r>
              <a:t>Christians should not have been involved in </a:t>
            </a:r>
            <a:br/>
            <a:r>
              <a:t>legislation that ended slavery</a:t>
            </a:r>
          </a:p>
          <a:p>
            <a:pPr defTabSz="517564">
              <a:defRPr sz="5355">
                <a:latin typeface="Arial"/>
                <a:ea typeface="Arial"/>
                <a:cs typeface="Arial"/>
                <a:sym typeface="Arial"/>
              </a:defRPr>
            </a:pPr>
          </a:p>
          <a:p>
            <a:pPr defTabSz="517564">
              <a:defRPr sz="5355">
                <a:latin typeface="Arial"/>
                <a:ea typeface="Arial"/>
                <a:cs typeface="Arial"/>
                <a:sym typeface="Arial"/>
              </a:defRPr>
            </a:pPr>
            <a:r>
              <a:t>Christians should not have been involved in </a:t>
            </a:r>
            <a:br/>
            <a:r>
              <a:t>legislation that has limited abortions</a:t>
            </a:r>
          </a:p>
          <a:p>
            <a:pPr defTabSz="517564">
              <a:defRPr sz="5355">
                <a:latin typeface="Arial"/>
                <a:ea typeface="Arial"/>
                <a:cs typeface="Arial"/>
                <a:sym typeface="Arial"/>
              </a:defRPr>
            </a:pPr>
          </a:p>
          <a:p>
            <a:pPr defTabSz="517564">
              <a:defRPr sz="5355">
                <a:latin typeface="Arial"/>
                <a:ea typeface="Arial"/>
                <a:cs typeface="Arial"/>
                <a:sym typeface="Arial"/>
              </a:defRPr>
            </a:pPr>
            <a:r>
              <a:t>Christians should not have been involved in </a:t>
            </a:r>
            <a:br/>
            <a:r>
              <a:t>legislation that has protected Christian schools and homeschools</a:t>
            </a:r>
          </a:p>
          <a:p>
            <a:pPr defTabSz="517564">
              <a:defRPr sz="5355">
                <a:latin typeface="Arial"/>
                <a:ea typeface="Arial"/>
                <a:cs typeface="Arial"/>
                <a:sym typeface="Arial"/>
              </a:defRPr>
            </a:pPr>
          </a:p>
          <a:p>
            <a:pPr defTabSz="517564">
              <a:defRPr sz="5355">
                <a:latin typeface="Arial"/>
                <a:ea typeface="Arial"/>
                <a:cs typeface="Arial"/>
                <a:sym typeface="Arial"/>
              </a:defRPr>
            </a:pPr>
            <a:r>
              <a:t>Christians should not be involved in </a:t>
            </a:r>
            <a:br/>
            <a:r>
              <a:t>legislation to stop the implementation of Sharia in America </a:t>
            </a:r>
          </a:p>
          <a:p>
            <a:pPr defTabSz="517564">
              <a:defRPr sz="5355">
                <a:latin typeface="Arial"/>
                <a:ea typeface="Arial"/>
                <a:cs typeface="Arial"/>
                <a:sym typeface="Arial"/>
              </a:defRPr>
            </a:pPr>
          </a:p>
          <a:p>
            <a:pPr defTabSz="517564">
              <a:defRPr sz="5355">
                <a:latin typeface="Arial"/>
                <a:ea typeface="Arial"/>
                <a:cs typeface="Arial"/>
                <a:sym typeface="Arial"/>
              </a:defRPr>
            </a:pPr>
          </a:p>
        </p:txBody>
      </p:sp>
    </p:spTree>
  </p:cSld>
  <p:clrMapOvr>
    <a:masterClrMapping/>
  </p:clrMapOvr>
  <p:transition xmlns:p14="http://schemas.microsoft.com/office/powerpoint/2010/main" spd="med" advClick="1"/>
</p:sld>
</file>

<file path=ppt/slides/slide7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36" name="In Acts 22:25-29 The Apostle Paul Appealed to His Roman Citizenship &amp; Not…"/>
          <p:cNvSpPr txBox="1"/>
          <p:nvPr>
            <p:ph type="ctrTitle"/>
          </p:nvPr>
        </p:nvSpPr>
        <p:spPr>
          <a:xfrm>
            <a:off x="264355" y="642518"/>
            <a:ext cx="23855290" cy="12430964"/>
          </a:xfrm>
          <a:prstGeom prst="rect">
            <a:avLst/>
          </a:prstGeom>
        </p:spPr>
        <p:txBody>
          <a:bodyPr/>
          <a:lstStyle/>
          <a:p>
            <a:pPr>
              <a:defRPr sz="8500">
                <a:latin typeface="Arial"/>
                <a:ea typeface="Arial"/>
                <a:cs typeface="Arial"/>
                <a:sym typeface="Arial"/>
              </a:defRPr>
            </a:pPr>
            <a:r>
              <a:t>In Acts 22:25-29 The Apostle Paul Appealed to His Roman Citizenship &amp; Not </a:t>
            </a:r>
          </a:p>
          <a:p>
            <a:pPr>
              <a:defRPr sz="8500">
                <a:latin typeface="Arial"/>
                <a:ea typeface="Arial"/>
                <a:cs typeface="Arial"/>
                <a:sym typeface="Arial"/>
              </a:defRPr>
            </a:pPr>
            <a:r>
              <a:t>His Heavenly Citizenship </a:t>
            </a:r>
          </a:p>
          <a:p>
            <a:pPr/>
          </a:p>
          <a:p>
            <a:pPr/>
          </a:p>
        </p:txBody>
      </p:sp>
    </p:spTree>
  </p:cSld>
  <p:clrMapOvr>
    <a:masterClrMapping/>
  </p:clrMapOvr>
  <p:transition xmlns:p14="http://schemas.microsoft.com/office/powerpoint/2010/main" spd="med" advClick="1"/>
</p:sld>
</file>

<file path=ppt/slides/slide7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38" name="In Acts 24:5 The Apostle Paul Confronts  the Roman Governor Felix:…"/>
          <p:cNvSpPr txBox="1"/>
          <p:nvPr>
            <p:ph type="ctrTitle"/>
          </p:nvPr>
        </p:nvSpPr>
        <p:spPr>
          <a:xfrm>
            <a:off x="151618" y="165106"/>
            <a:ext cx="23986165" cy="13256401"/>
          </a:xfrm>
          <a:prstGeom prst="rect">
            <a:avLst/>
          </a:prstGeom>
        </p:spPr>
        <p:txBody>
          <a:bodyPr/>
          <a:lstStyle/>
          <a:p>
            <a:pPr defTabSz="542210">
              <a:defRPr sz="5610">
                <a:solidFill>
                  <a:srgbClr val="FFD479"/>
                </a:solidFill>
                <a:latin typeface="Arial"/>
                <a:ea typeface="Arial"/>
                <a:cs typeface="Arial"/>
                <a:sym typeface="Arial"/>
              </a:defRPr>
            </a:pPr>
          </a:p>
          <a:p>
            <a:pPr defTabSz="542210">
              <a:defRPr sz="6600">
                <a:solidFill>
                  <a:srgbClr val="FFD479"/>
                </a:solidFill>
                <a:latin typeface="Arial"/>
                <a:ea typeface="Arial"/>
                <a:cs typeface="Arial"/>
                <a:sym typeface="Arial"/>
              </a:defRPr>
            </a:pPr>
          </a:p>
          <a:p>
            <a:pPr defTabSz="542210">
              <a:defRPr sz="6600">
                <a:solidFill>
                  <a:srgbClr val="FFD479"/>
                </a:solidFill>
                <a:latin typeface="Arial"/>
                <a:ea typeface="Arial"/>
                <a:cs typeface="Arial"/>
                <a:sym typeface="Arial"/>
              </a:defRPr>
            </a:pPr>
            <a:r>
              <a:t>In Acts 24:5 The Apostle Paul Confronts </a:t>
            </a:r>
            <a:br/>
            <a:r>
              <a:t>the Roman Governor Felix:</a:t>
            </a:r>
          </a:p>
          <a:p>
            <a:pPr defTabSz="542210">
              <a:defRPr sz="6600">
                <a:solidFill>
                  <a:srgbClr val="FFD479"/>
                </a:solidFill>
                <a:latin typeface="Arial"/>
                <a:ea typeface="Arial"/>
                <a:cs typeface="Arial"/>
                <a:sym typeface="Arial"/>
              </a:defRPr>
            </a:pPr>
          </a:p>
          <a:p>
            <a:pPr defTabSz="542210">
              <a:defRPr sz="6600">
                <a:latin typeface="Arial"/>
                <a:ea typeface="Arial"/>
                <a:cs typeface="Arial"/>
                <a:sym typeface="Arial"/>
              </a:defRPr>
            </a:pPr>
            <a:r>
              <a:t>But as he [The Apostle Paul] was discussing righteousness, self-control, and the judgement to come, Felix became frightened and said, “Go away for the present, and when I find time I will summon you.”  </a:t>
            </a:r>
          </a:p>
          <a:p>
            <a:pPr defTabSz="542210">
              <a:defRPr sz="7392"/>
            </a:pPr>
          </a:p>
          <a:p>
            <a:pPr defTabSz="542210">
              <a:defRPr sz="7392"/>
            </a:pPr>
          </a:p>
          <a:p>
            <a:pPr defTabSz="542210">
              <a:defRPr sz="7392"/>
            </a:pPr>
          </a:p>
        </p:txBody>
      </p:sp>
    </p:spTree>
  </p:cSld>
  <p:clrMapOvr>
    <a:masterClrMapping/>
  </p:clrMapOvr>
  <p:transition xmlns:p14="http://schemas.microsoft.com/office/powerpoint/2010/main" spd="med" advClick="1"/>
</p:sld>
</file>

<file path=ppt/slides/slide7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40" name="Matthew 14:1-12:…"/>
          <p:cNvSpPr txBox="1"/>
          <p:nvPr>
            <p:ph type="ctrTitle"/>
          </p:nvPr>
        </p:nvSpPr>
        <p:spPr>
          <a:xfrm>
            <a:off x="217010" y="351978"/>
            <a:ext cx="23975467" cy="13162360"/>
          </a:xfrm>
          <a:prstGeom prst="rect">
            <a:avLst/>
          </a:prstGeom>
        </p:spPr>
        <p:txBody>
          <a:bodyPr/>
          <a:lstStyle/>
          <a:p>
            <a:pPr defTabSz="698301">
              <a:defRPr sz="9520"/>
            </a:pPr>
          </a:p>
          <a:p>
            <a:pPr defTabSz="698301">
              <a:defRPr sz="9520">
                <a:solidFill>
                  <a:srgbClr val="FFD479"/>
                </a:solidFill>
                <a:latin typeface="Arial"/>
                <a:ea typeface="Arial"/>
                <a:cs typeface="Arial"/>
                <a:sym typeface="Arial"/>
              </a:defRPr>
            </a:pPr>
            <a:r>
              <a:t>Matthew 14:1-12:</a:t>
            </a:r>
          </a:p>
          <a:p>
            <a:pPr defTabSz="698301">
              <a:defRPr sz="9520"/>
            </a:pPr>
          </a:p>
          <a:p>
            <a:pPr defTabSz="698301">
              <a:defRPr sz="7225">
                <a:latin typeface="Arial"/>
                <a:ea typeface="Arial"/>
                <a:cs typeface="Arial"/>
                <a:sym typeface="Arial"/>
              </a:defRPr>
            </a:pPr>
            <a:r>
              <a:t>John The Baptist confronts King Herod over his affair with his brother’s wife and tells Herod:</a:t>
            </a:r>
          </a:p>
          <a:p>
            <a:pPr defTabSz="698301">
              <a:defRPr sz="7225">
                <a:latin typeface="Arial"/>
                <a:ea typeface="Arial"/>
                <a:cs typeface="Arial"/>
                <a:sym typeface="Arial"/>
              </a:defRPr>
            </a:pPr>
          </a:p>
          <a:p>
            <a:pPr defTabSz="698301">
              <a:defRPr sz="7225">
                <a:latin typeface="Arial"/>
                <a:ea typeface="Arial"/>
                <a:cs typeface="Arial"/>
                <a:sym typeface="Arial"/>
              </a:defRPr>
            </a:pPr>
            <a:r>
              <a:t> “it is not lawful for you to have her.” </a:t>
            </a:r>
          </a:p>
          <a:p>
            <a:pPr defTabSz="698301">
              <a:defRPr sz="9520"/>
            </a:pPr>
          </a:p>
          <a:p>
            <a:pPr defTabSz="698301">
              <a:defRPr sz="9520"/>
            </a:pPr>
          </a:p>
        </p:txBody>
      </p:sp>
    </p:spTree>
  </p:cSld>
  <p:clrMapOvr>
    <a:masterClrMapping/>
  </p:clrMapOvr>
  <p:transition xmlns:p14="http://schemas.microsoft.com/office/powerpoint/2010/main" spd="med" advClick="1"/>
</p:sld>
</file>

<file path=ppt/slides/slide7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6" name="April 7, 2009 Report by DHS Under The Obama Administration"/>
          <p:cNvSpPr txBox="1"/>
          <p:nvPr>
            <p:ph type="title"/>
          </p:nvPr>
        </p:nvSpPr>
        <p:spPr>
          <a:xfrm>
            <a:off x="150781" y="357187"/>
            <a:ext cx="23901984" cy="13274726"/>
          </a:xfrm>
          <a:prstGeom prst="rect">
            <a:avLst/>
          </a:prstGeom>
        </p:spPr>
        <p:txBody>
          <a:bodyPr/>
          <a:lstStyle/>
          <a:p>
            <a:pPr defTabSz="772239">
              <a:defRPr sz="10528"/>
            </a:pPr>
          </a:p>
          <a:p>
            <a:pPr defTabSz="772239">
              <a:defRPr sz="10528"/>
            </a:pPr>
          </a:p>
          <a:p>
            <a:pPr defTabSz="772239">
              <a:defRPr sz="10528"/>
            </a:pPr>
          </a:p>
          <a:p>
            <a:pPr defTabSz="772239">
              <a:defRPr sz="10528"/>
            </a:pPr>
          </a:p>
          <a:p>
            <a:pPr defTabSz="772239">
              <a:defRPr sz="10528"/>
            </a:pPr>
          </a:p>
          <a:p>
            <a:pPr defTabSz="772239">
              <a:defRPr sz="10528"/>
            </a:pPr>
          </a:p>
          <a:p>
            <a:pPr defTabSz="772239">
              <a:defRPr sz="10528"/>
            </a:pPr>
          </a:p>
          <a:p>
            <a:pPr defTabSz="772239">
              <a:defRPr sz="5640">
                <a:latin typeface="Arial Narrow"/>
                <a:ea typeface="Arial Narrow"/>
                <a:cs typeface="Arial Narrow"/>
                <a:sym typeface="Arial Narrow"/>
              </a:defRPr>
            </a:pPr>
            <a:r>
              <a:t>April 7, 2009 Report by DHS Under The Obama Administration </a:t>
            </a:r>
          </a:p>
        </p:txBody>
      </p:sp>
      <p:pic>
        <p:nvPicPr>
          <p:cNvPr id="287" name="DHS#10.jpg" descr="DHS#10.jpg"/>
          <p:cNvPicPr>
            <a:picLocks noChangeAspect="1"/>
          </p:cNvPicPr>
          <p:nvPr/>
        </p:nvPicPr>
        <p:blipFill>
          <a:blip r:embed="rId2">
            <a:extLst/>
          </a:blip>
          <a:stretch>
            <a:fillRect/>
          </a:stretch>
        </p:blipFill>
        <p:spPr>
          <a:xfrm>
            <a:off x="7421822" y="869950"/>
            <a:ext cx="9359901" cy="9740900"/>
          </a:xfrm>
          <a:prstGeom prst="rect">
            <a:avLst/>
          </a:prstGeom>
          <a:ln w="12700">
            <a:miter lim="400000"/>
          </a:ln>
        </p:spPr>
      </p:pic>
    </p:spTree>
  </p:cSld>
  <p:clrMapOvr>
    <a:masterClrMapping/>
  </p:clrMapOvr>
  <p:transition xmlns:p14="http://schemas.microsoft.com/office/powerpoint/2010/main" spd="med" advClick="1"/>
</p:sld>
</file>

<file path=ppt/slides/slide7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42" name="Pietism is Rooted in:…"/>
          <p:cNvSpPr txBox="1"/>
          <p:nvPr>
            <p:ph type="title"/>
          </p:nvPr>
        </p:nvSpPr>
        <p:spPr>
          <a:xfrm>
            <a:off x="301656" y="357187"/>
            <a:ext cx="23882450" cy="13179662"/>
          </a:xfrm>
          <a:prstGeom prst="rect">
            <a:avLst/>
          </a:prstGeom>
        </p:spPr>
        <p:txBody>
          <a:bodyPr/>
          <a:lstStyle/>
          <a:p>
            <a:pPr defTabSz="558641">
              <a:defRPr sz="5100">
                <a:solidFill>
                  <a:srgbClr val="FFD479"/>
                </a:solidFill>
                <a:latin typeface="Arial"/>
                <a:ea typeface="Arial"/>
                <a:cs typeface="Arial"/>
                <a:sym typeface="Arial"/>
              </a:defRPr>
            </a:pPr>
          </a:p>
          <a:p>
            <a:pPr defTabSz="558641">
              <a:defRPr sz="7616">
                <a:solidFill>
                  <a:srgbClr val="FFD479"/>
                </a:solidFill>
              </a:defRPr>
            </a:pPr>
            <a:r>
              <a:t>Pietism is Rooted in:</a:t>
            </a:r>
          </a:p>
          <a:p>
            <a:pPr defTabSz="558641">
              <a:defRPr sz="7616"/>
            </a:pPr>
          </a:p>
          <a:p>
            <a:pPr defTabSz="558641">
              <a:defRPr sz="5780">
                <a:latin typeface="Arial"/>
                <a:ea typeface="Arial"/>
                <a:cs typeface="Arial"/>
                <a:sym typeface="Arial"/>
              </a:defRPr>
            </a:pPr>
            <a:r>
              <a:t>* Ignorance &amp; misinterpretation of Romans 13 </a:t>
            </a:r>
          </a:p>
          <a:p>
            <a:pPr defTabSz="558641">
              <a:defRPr sz="5780">
                <a:latin typeface="Arial"/>
                <a:ea typeface="Arial"/>
                <a:cs typeface="Arial"/>
                <a:sym typeface="Arial"/>
              </a:defRPr>
            </a:pPr>
          </a:p>
          <a:p>
            <a:pPr defTabSz="558641">
              <a:defRPr sz="5780">
                <a:latin typeface="Arial"/>
                <a:ea typeface="Arial"/>
                <a:cs typeface="Arial"/>
                <a:sym typeface="Arial"/>
              </a:defRPr>
            </a:pPr>
            <a:r>
              <a:t>*Arrogance &amp; Lack of Empathy </a:t>
            </a:r>
          </a:p>
          <a:p>
            <a:pPr defTabSz="558641">
              <a:defRPr sz="5780">
                <a:latin typeface="Arial"/>
                <a:ea typeface="Arial"/>
                <a:cs typeface="Arial"/>
                <a:sym typeface="Arial"/>
              </a:defRPr>
            </a:pPr>
          </a:p>
          <a:p>
            <a:pPr defTabSz="558641">
              <a:defRPr sz="5780">
                <a:latin typeface="Arial"/>
                <a:ea typeface="Arial"/>
                <a:cs typeface="Arial"/>
                <a:sym typeface="Arial"/>
              </a:defRPr>
            </a:pPr>
            <a:r>
              <a:t>*The lie of Separation of Church &amp; State</a:t>
            </a:r>
          </a:p>
          <a:p>
            <a:pPr defTabSz="558641">
              <a:defRPr sz="5780">
                <a:latin typeface="Arial"/>
                <a:ea typeface="Arial"/>
                <a:cs typeface="Arial"/>
                <a:sym typeface="Arial"/>
              </a:defRPr>
            </a:pPr>
          </a:p>
          <a:p>
            <a:pPr defTabSz="558641">
              <a:defRPr sz="5780">
                <a:latin typeface="Arial"/>
                <a:ea typeface="Arial"/>
                <a:cs typeface="Arial"/>
                <a:sym typeface="Arial"/>
              </a:defRPr>
            </a:pPr>
            <a:r>
              <a:t>*Separation of the Secular &amp; the Sacred </a:t>
            </a:r>
          </a:p>
          <a:p>
            <a:pPr defTabSz="558641">
              <a:defRPr sz="5780">
                <a:latin typeface="Arial"/>
                <a:ea typeface="Arial"/>
                <a:cs typeface="Arial"/>
                <a:sym typeface="Arial"/>
              </a:defRPr>
            </a:pPr>
          </a:p>
          <a:p>
            <a:pPr defTabSz="558641">
              <a:defRPr sz="5100">
                <a:solidFill>
                  <a:srgbClr val="FFD479"/>
                </a:solidFill>
                <a:latin typeface="Arial"/>
                <a:ea typeface="Arial"/>
                <a:cs typeface="Arial"/>
                <a:sym typeface="Arial"/>
              </a:defRPr>
            </a:pPr>
            <a:r>
              <a:rPr sz="5780"/>
              <a:t>*A Misunderstanding of the Kingdom of God </a:t>
            </a:r>
            <a:r>
              <a:t> </a:t>
            </a:r>
          </a:p>
          <a:p>
            <a:pPr defTabSz="558641">
              <a:defRPr sz="7616"/>
            </a:pPr>
            <a:r>
              <a:t> </a:t>
            </a:r>
          </a:p>
        </p:txBody>
      </p:sp>
    </p:spTree>
  </p:cSld>
  <p:clrMapOvr>
    <a:masterClrMapping/>
  </p:clrMapOvr>
  <p:transition xmlns:p14="http://schemas.microsoft.com/office/powerpoint/2010/main" spd="med" advClick="1"/>
</p:sld>
</file>

<file path=ppt/slides/slide7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44" name="John MacAthur p. 12"/>
          <p:cNvSpPr txBox="1"/>
          <p:nvPr>
            <p:ph type="ctrTitle"/>
          </p:nvPr>
        </p:nvSpPr>
        <p:spPr>
          <a:xfrm>
            <a:off x="156362" y="189941"/>
            <a:ext cx="24071276" cy="13336118"/>
          </a:xfrm>
          <a:prstGeom prst="rect">
            <a:avLst/>
          </a:prstGeom>
        </p:spPr>
        <p:txBody>
          <a:bodyPr/>
          <a:lstStyle>
            <a:lvl1pPr>
              <a:defRPr sz="7500">
                <a:latin typeface="Arial Narrow"/>
                <a:ea typeface="Arial Narrow"/>
                <a:cs typeface="Arial Narrow"/>
                <a:sym typeface="Arial Narrow"/>
              </a:defRPr>
            </a:lvl1pPr>
          </a:lstStyle>
          <a:p>
            <a:pPr/>
            <a:r>
              <a:t>John MacAthur p. 12 </a:t>
            </a:r>
          </a:p>
        </p:txBody>
      </p:sp>
      <p:pic>
        <p:nvPicPr>
          <p:cNvPr id="1945" name="mac#4.jpg" descr="mac#4.jpg"/>
          <p:cNvPicPr>
            <a:picLocks noChangeAspect="1"/>
          </p:cNvPicPr>
          <p:nvPr/>
        </p:nvPicPr>
        <p:blipFill>
          <a:blip r:embed="rId2">
            <a:extLst/>
          </a:blip>
          <a:stretch>
            <a:fillRect/>
          </a:stretch>
        </p:blipFill>
        <p:spPr>
          <a:xfrm>
            <a:off x="5800725" y="4984750"/>
            <a:ext cx="13907673" cy="2177611"/>
          </a:xfrm>
          <a:prstGeom prst="rect">
            <a:avLst/>
          </a:prstGeom>
          <a:ln w="12700">
            <a:miter lim="400000"/>
          </a:ln>
        </p:spPr>
      </p:pic>
      <p:pic>
        <p:nvPicPr>
          <p:cNvPr id="1946" name="whygovernmentcan'tsaveyou.jpg" descr="whygovernmentcan'tsaveyou.jpg"/>
          <p:cNvPicPr>
            <a:picLocks noChangeAspect="1"/>
          </p:cNvPicPr>
          <p:nvPr/>
        </p:nvPicPr>
        <p:blipFill>
          <a:blip r:embed="rId3">
            <a:extLst/>
          </a:blip>
          <a:stretch>
            <a:fillRect/>
          </a:stretch>
        </p:blipFill>
        <p:spPr>
          <a:xfrm>
            <a:off x="-1588" y="60325"/>
            <a:ext cx="3777307" cy="5743575"/>
          </a:xfrm>
          <a:prstGeom prst="rect">
            <a:avLst/>
          </a:prstGeom>
          <a:ln w="12700">
            <a:miter lim="400000"/>
          </a:ln>
        </p:spPr>
      </p:pic>
    </p:spTree>
  </p:cSld>
  <p:clrMapOvr>
    <a:masterClrMapping/>
  </p:clrMapOvr>
  <p:transition xmlns:p14="http://schemas.microsoft.com/office/powerpoint/2010/main" spd="med" advClick="1"/>
</p:sld>
</file>

<file path=ppt/slides/slide7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48" name="Pastors That Teach This Pitestim Are Aiding in Steps  1 &amp; 2 of Brainwashing:…"/>
          <p:cNvSpPr txBox="1"/>
          <p:nvPr>
            <p:ph type="title"/>
          </p:nvPr>
        </p:nvSpPr>
        <p:spPr>
          <a:xfrm>
            <a:off x="318027" y="357187"/>
            <a:ext cx="23352188" cy="13001626"/>
          </a:xfrm>
          <a:prstGeom prst="rect">
            <a:avLst/>
          </a:prstGeom>
        </p:spPr>
        <p:txBody>
          <a:bodyPr/>
          <a:lstStyle/>
          <a:p>
            <a:pPr defTabSz="796885">
              <a:defRPr sz="8730">
                <a:solidFill>
                  <a:srgbClr val="FFD479"/>
                </a:solidFill>
                <a:latin typeface="Arial Narrow"/>
                <a:ea typeface="Arial Narrow"/>
                <a:cs typeface="Arial Narrow"/>
                <a:sym typeface="Arial Narrow"/>
              </a:defRPr>
            </a:pPr>
            <a:r>
              <a:t>Pastors That Teach This Pitestim Are Aiding in Steps </a:t>
            </a:r>
            <a:br/>
            <a:r>
              <a:t>1 &amp; 2 of Brainwashing:</a:t>
            </a:r>
          </a:p>
          <a:p>
            <a:pPr algn="l" defTabSz="796885">
              <a:defRPr sz="8730">
                <a:latin typeface="Arial Narrow"/>
                <a:ea typeface="Arial Narrow"/>
                <a:cs typeface="Arial Narrow"/>
                <a:sym typeface="Arial Narrow"/>
              </a:defRPr>
            </a:pPr>
          </a:p>
          <a:p>
            <a:pPr algn="l" defTabSz="796885">
              <a:defRPr sz="8730">
                <a:latin typeface="Arial Narrow"/>
                <a:ea typeface="Arial Narrow"/>
                <a:cs typeface="Arial Narrow"/>
                <a:sym typeface="Arial Narrow"/>
              </a:defRPr>
            </a:pPr>
            <a:r>
              <a:t>1. Remove or discredit leaders that are principled,</a:t>
            </a:r>
          </a:p>
          <a:p>
            <a:pPr algn="l" defTabSz="796885">
              <a:defRPr sz="8730">
                <a:latin typeface="Arial Narrow"/>
                <a:ea typeface="Arial Narrow"/>
                <a:cs typeface="Arial Narrow"/>
                <a:sym typeface="Arial Narrow"/>
              </a:defRPr>
            </a:pPr>
            <a:r>
              <a:t>      courageous, and people of convictions and morality.</a:t>
            </a:r>
          </a:p>
          <a:p>
            <a:pPr algn="l" defTabSz="796885">
              <a:defRPr sz="8730">
                <a:latin typeface="Arial Narrow"/>
                <a:ea typeface="Arial Narrow"/>
                <a:cs typeface="Arial Narrow"/>
                <a:sym typeface="Arial Narrow"/>
              </a:defRPr>
            </a:pPr>
          </a:p>
          <a:p>
            <a:pPr algn="l" defTabSz="796885">
              <a:defRPr sz="8730">
                <a:latin typeface="Arial Narrow"/>
                <a:ea typeface="Arial Narrow"/>
                <a:cs typeface="Arial Narrow"/>
                <a:sym typeface="Arial Narrow"/>
              </a:defRPr>
            </a:pPr>
            <a:r>
              <a:t>2. Entice the brainwashing subjects into questioning</a:t>
            </a:r>
          </a:p>
          <a:p>
            <a:pPr algn="l" defTabSz="796885">
              <a:defRPr sz="8730">
                <a:latin typeface="Arial Narrow"/>
                <a:ea typeface="Arial Narrow"/>
                <a:cs typeface="Arial Narrow"/>
                <a:sym typeface="Arial Narrow"/>
              </a:defRPr>
            </a:pPr>
            <a:r>
              <a:t>      and doubting their foundational worldview, values,       </a:t>
            </a:r>
          </a:p>
          <a:p>
            <a:pPr algn="l" defTabSz="796885">
              <a:defRPr sz="8730">
                <a:latin typeface="Arial Narrow"/>
                <a:ea typeface="Arial Narrow"/>
                <a:cs typeface="Arial Narrow"/>
                <a:sym typeface="Arial Narrow"/>
              </a:defRPr>
            </a:pPr>
            <a:r>
              <a:t>      &amp; convictions. </a:t>
            </a:r>
          </a:p>
        </p:txBody>
      </p:sp>
    </p:spTree>
  </p:cSld>
  <p:clrMapOvr>
    <a:masterClrMapping/>
  </p:clrMapOvr>
  <p:transition xmlns:p14="http://schemas.microsoft.com/office/powerpoint/2010/main" spd="med" advClick="1"/>
</p:sld>
</file>

<file path=ppt/slides/slide7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50" name="The systematic steps of brainwashing are successful when there is no organized opposition. Thus, a natured church that is confused, divided, silenced, leaderless, &amp; spiritually compromised is a victory for tyrants &amp; dictators."/>
          <p:cNvSpPr txBox="1"/>
          <p:nvPr>
            <p:ph type="title"/>
          </p:nvPr>
        </p:nvSpPr>
        <p:spPr>
          <a:xfrm>
            <a:off x="159339" y="357187"/>
            <a:ext cx="23951748" cy="13001626"/>
          </a:xfrm>
          <a:prstGeom prst="rect">
            <a:avLst/>
          </a:prstGeom>
        </p:spPr>
        <p:txBody>
          <a:bodyPr/>
          <a:lstStyle>
            <a:lvl1pPr>
              <a:defRPr sz="8400">
                <a:latin typeface="Arial"/>
                <a:ea typeface="Arial"/>
                <a:cs typeface="Arial"/>
                <a:sym typeface="Arial"/>
              </a:defRPr>
            </a:lvl1pPr>
          </a:lstStyle>
          <a:p>
            <a:pPr/>
            <a:r>
              <a:t>The systematic steps of brainwashing are successful when there is no organized opposition. Thus, a natured church that is confused, divided, silenced, leaderless, &amp; spiritually compromised is a victory for tyrants &amp; dictators.</a:t>
            </a:r>
          </a:p>
        </p:txBody>
      </p:sp>
    </p:spTree>
  </p:cSld>
  <p:clrMapOvr>
    <a:masterClrMapping/>
  </p:clrMapOvr>
  <p:transition xmlns:p14="http://schemas.microsoft.com/office/powerpoint/2010/main" spd="med" advClick="1"/>
</p:sld>
</file>

<file path=ppt/slides/slide7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52" name="In March of 2019 John MacArthur announced his surrender to the social justice, social gospel,  religious left that are destroying  our Constitutional Republic"/>
          <p:cNvSpPr txBox="1"/>
          <p:nvPr>
            <p:ph type="title"/>
          </p:nvPr>
        </p:nvSpPr>
        <p:spPr>
          <a:xfrm>
            <a:off x="155153" y="357187"/>
            <a:ext cx="23958073" cy="13100783"/>
          </a:xfrm>
          <a:prstGeom prst="rect">
            <a:avLst/>
          </a:prstGeom>
        </p:spPr>
        <p:txBody>
          <a:bodyPr/>
          <a:lstStyle/>
          <a:p>
            <a:pPr>
              <a:defRPr sz="8200">
                <a:latin typeface="Arial"/>
                <a:ea typeface="Arial"/>
                <a:cs typeface="Arial"/>
                <a:sym typeface="Arial"/>
              </a:defRPr>
            </a:pPr>
            <a:r>
              <a:t>In March of 2019 John MacArthur announced his surrender to the social justice, social gospel, </a:t>
            </a:r>
            <a:br/>
            <a:r>
              <a:t>religious left that are destroying </a:t>
            </a:r>
            <a:br/>
            <a:r>
              <a:t>our Constitutional Republic </a:t>
            </a:r>
          </a:p>
        </p:txBody>
      </p:sp>
    </p:spTree>
  </p:cSld>
  <p:clrMapOvr>
    <a:masterClrMapping/>
  </p:clrMapOvr>
  <p:transition xmlns:p14="http://schemas.microsoft.com/office/powerpoint/2010/main" spd="med" advClick="1"/>
</p:sld>
</file>

<file path=ppt/slides/slide7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54" name="Double-click to edit"/>
          <p:cNvSpPr txBox="1"/>
          <p:nvPr>
            <p:ph type="title"/>
          </p:nvPr>
        </p:nvSpPr>
        <p:spPr>
          <a:xfrm>
            <a:off x="223242" y="357187"/>
            <a:ext cx="23798362" cy="13001626"/>
          </a:xfrm>
          <a:prstGeom prst="rect">
            <a:avLst/>
          </a:prstGeom>
        </p:spPr>
        <p:txBody>
          <a:bodyPr/>
          <a:lstStyle/>
          <a:p>
            <a:pPr/>
          </a:p>
          <a:p>
            <a:pPr/>
          </a:p>
          <a:p>
            <a:pPr/>
          </a:p>
          <a:p>
            <a:pPr/>
          </a:p>
        </p:txBody>
      </p:sp>
      <p:pic>
        <p:nvPicPr>
          <p:cNvPr id="1955" name="Macarthur#4.jpg" descr="Macarthur#4.jpg"/>
          <p:cNvPicPr>
            <a:picLocks noChangeAspect="1"/>
          </p:cNvPicPr>
          <p:nvPr/>
        </p:nvPicPr>
        <p:blipFill>
          <a:blip r:embed="rId2">
            <a:extLst/>
          </a:blip>
          <a:stretch>
            <a:fillRect/>
          </a:stretch>
        </p:blipFill>
        <p:spPr>
          <a:xfrm>
            <a:off x="3742359" y="3027362"/>
            <a:ext cx="16760128" cy="7021461"/>
          </a:xfrm>
          <a:prstGeom prst="rect">
            <a:avLst/>
          </a:prstGeom>
          <a:ln w="12700">
            <a:miter lim="400000"/>
          </a:ln>
        </p:spPr>
      </p:pic>
    </p:spTree>
  </p:cSld>
  <p:clrMapOvr>
    <a:masterClrMapping/>
  </p:clrMapOvr>
  <p:transition xmlns:p14="http://schemas.microsoft.com/office/powerpoint/2010/main" spd="med" advClick="1"/>
</p:sld>
</file>

<file path=ppt/slides/slide7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57" name="Double-click to edit"/>
          <p:cNvSpPr txBox="1"/>
          <p:nvPr>
            <p:ph type="title"/>
          </p:nvPr>
        </p:nvSpPr>
        <p:spPr>
          <a:xfrm>
            <a:off x="252170" y="387511"/>
            <a:ext cx="23879660" cy="13489038"/>
          </a:xfrm>
          <a:prstGeom prst="rect">
            <a:avLst/>
          </a:prstGeom>
        </p:spPr>
        <p:txBody>
          <a:bodyPr/>
          <a:lstStyle/>
          <a:p>
            <a:pPr/>
          </a:p>
        </p:txBody>
      </p:sp>
      <p:pic>
        <p:nvPicPr>
          <p:cNvPr id="1958" name="Macarthur#2.jpg" descr="Macarthur#2.jpg"/>
          <p:cNvPicPr>
            <a:picLocks noChangeAspect="1"/>
          </p:cNvPicPr>
          <p:nvPr/>
        </p:nvPicPr>
        <p:blipFill>
          <a:blip r:embed="rId2">
            <a:extLst/>
          </a:blip>
          <a:stretch>
            <a:fillRect/>
          </a:stretch>
        </p:blipFill>
        <p:spPr>
          <a:xfrm>
            <a:off x="1890129" y="2010061"/>
            <a:ext cx="20603742" cy="9695878"/>
          </a:xfrm>
          <a:prstGeom prst="rect">
            <a:avLst/>
          </a:prstGeom>
          <a:ln w="12700">
            <a:miter lim="400000"/>
          </a:ln>
        </p:spPr>
      </p:pic>
    </p:spTree>
  </p:cSld>
  <p:clrMapOvr>
    <a:masterClrMapping/>
  </p:clrMapOvr>
  <p:transition xmlns:p14="http://schemas.microsoft.com/office/powerpoint/2010/main" spd="med" advClick="1"/>
</p:sld>
</file>

<file path=ppt/slides/slide7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60" name="Double-click to edit"/>
          <p:cNvSpPr txBox="1"/>
          <p:nvPr>
            <p:ph type="title"/>
          </p:nvPr>
        </p:nvSpPr>
        <p:spPr>
          <a:xfrm>
            <a:off x="255612" y="357187"/>
            <a:ext cx="23770178" cy="13112503"/>
          </a:xfrm>
          <a:prstGeom prst="rect">
            <a:avLst/>
          </a:prstGeom>
        </p:spPr>
        <p:txBody>
          <a:bodyPr/>
          <a:lstStyle/>
          <a:p>
            <a:pPr/>
          </a:p>
          <a:p>
            <a:pPr/>
          </a:p>
          <a:p>
            <a:pPr/>
          </a:p>
          <a:p>
            <a:pPr/>
          </a:p>
          <a:p>
            <a:pPr/>
          </a:p>
        </p:txBody>
      </p:sp>
      <p:pic>
        <p:nvPicPr>
          <p:cNvPr id="1961" name="Macarthur#3.jpg" descr="Macarthur#3.jpg"/>
          <p:cNvPicPr>
            <a:picLocks noChangeAspect="1"/>
          </p:cNvPicPr>
          <p:nvPr/>
        </p:nvPicPr>
        <p:blipFill>
          <a:blip r:embed="rId2">
            <a:extLst/>
          </a:blip>
          <a:stretch>
            <a:fillRect/>
          </a:stretch>
        </p:blipFill>
        <p:spPr>
          <a:xfrm>
            <a:off x="1512643" y="3923097"/>
            <a:ext cx="21358714" cy="5869806"/>
          </a:xfrm>
          <a:prstGeom prst="rect">
            <a:avLst/>
          </a:prstGeom>
          <a:ln w="12700">
            <a:miter lim="400000"/>
          </a:ln>
        </p:spPr>
      </p:pic>
    </p:spTree>
  </p:cSld>
  <p:clrMapOvr>
    <a:masterClrMapping/>
  </p:clrMapOvr>
  <p:transition xmlns:p14="http://schemas.microsoft.com/office/powerpoint/2010/main" spd="med" advClick="1"/>
</p:sld>
</file>

<file path=ppt/slides/slide7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63" name="Double-click to edit"/>
          <p:cNvSpPr txBox="1"/>
          <p:nvPr>
            <p:ph type="title"/>
          </p:nvPr>
        </p:nvSpPr>
        <p:spPr>
          <a:xfrm>
            <a:off x="197848" y="357187"/>
            <a:ext cx="23876590" cy="13001626"/>
          </a:xfrm>
          <a:prstGeom prst="rect">
            <a:avLst/>
          </a:prstGeom>
        </p:spPr>
        <p:txBody>
          <a:bodyPr/>
          <a:lstStyle/>
          <a:p>
            <a:pPr/>
          </a:p>
          <a:p>
            <a:pPr/>
          </a:p>
          <a:p>
            <a:pPr/>
          </a:p>
          <a:p>
            <a:pPr/>
          </a:p>
        </p:txBody>
      </p:sp>
      <p:pic>
        <p:nvPicPr>
          <p:cNvPr id="1964" name="Macarthur#1.jpg" descr="Macarthur#1.jpg"/>
          <p:cNvPicPr>
            <a:picLocks noChangeAspect="1"/>
          </p:cNvPicPr>
          <p:nvPr/>
        </p:nvPicPr>
        <p:blipFill>
          <a:blip r:embed="rId2">
            <a:extLst/>
          </a:blip>
          <a:stretch>
            <a:fillRect/>
          </a:stretch>
        </p:blipFill>
        <p:spPr>
          <a:xfrm>
            <a:off x="3246349" y="2374900"/>
            <a:ext cx="17779588" cy="8529050"/>
          </a:xfrm>
          <a:prstGeom prst="rect">
            <a:avLst/>
          </a:prstGeom>
          <a:ln w="12700">
            <a:miter lim="400000"/>
          </a:ln>
        </p:spPr>
      </p:pic>
    </p:spTree>
  </p:cSld>
  <p:clrMapOvr>
    <a:masterClrMapping/>
  </p:clrMapOvr>
  <p:transition xmlns:p14="http://schemas.microsoft.com/office/powerpoint/2010/main" spd="med" advClick="1"/>
</p:sld>
</file>

<file path=ppt/slides/slide7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66" name="John MacArthur p. 7"/>
          <p:cNvSpPr txBox="1"/>
          <p:nvPr>
            <p:ph type="title"/>
          </p:nvPr>
        </p:nvSpPr>
        <p:spPr>
          <a:xfrm>
            <a:off x="192267" y="357187"/>
            <a:ext cx="23999466" cy="13224961"/>
          </a:xfrm>
          <a:prstGeom prst="rect">
            <a:avLst/>
          </a:prstGeom>
        </p:spPr>
        <p:txBody>
          <a:bodyPr/>
          <a:lstStyle/>
          <a:p>
            <a:pPr/>
          </a:p>
          <a:p>
            <a:pPr/>
          </a:p>
          <a:p>
            <a:pPr/>
          </a:p>
          <a:p>
            <a:pPr/>
          </a:p>
          <a:p>
            <a:pPr/>
          </a:p>
          <a:p>
            <a:pPr/>
          </a:p>
          <a:p>
            <a:pPr>
              <a:defRPr sz="7500">
                <a:latin typeface="Arial Narrow"/>
                <a:ea typeface="Arial Narrow"/>
                <a:cs typeface="Arial Narrow"/>
                <a:sym typeface="Arial Narrow"/>
              </a:defRPr>
            </a:pPr>
            <a:r>
              <a:t>John MacArthur p. 7</a:t>
            </a:r>
          </a:p>
        </p:txBody>
      </p:sp>
      <p:pic>
        <p:nvPicPr>
          <p:cNvPr id="1967" name="mac#3.jpg" descr="mac#3.jpg"/>
          <p:cNvPicPr>
            <a:picLocks noChangeAspect="1"/>
          </p:cNvPicPr>
          <p:nvPr/>
        </p:nvPicPr>
        <p:blipFill>
          <a:blip r:embed="rId2">
            <a:extLst/>
          </a:blip>
          <a:stretch>
            <a:fillRect/>
          </a:stretch>
        </p:blipFill>
        <p:spPr>
          <a:xfrm>
            <a:off x="6621462" y="1893887"/>
            <a:ext cx="11910786" cy="7014653"/>
          </a:xfrm>
          <a:prstGeom prst="rect">
            <a:avLst/>
          </a:prstGeom>
          <a:ln w="12700">
            <a:miter lim="400000"/>
          </a:ln>
        </p:spPr>
      </p:pic>
      <p:pic>
        <p:nvPicPr>
          <p:cNvPr id="1968" name="whygovernmentcan'tsaveyou.jpg" descr="whygovernmentcan'tsaveyou.jpg"/>
          <p:cNvPicPr>
            <a:picLocks noChangeAspect="1"/>
          </p:cNvPicPr>
          <p:nvPr/>
        </p:nvPicPr>
        <p:blipFill>
          <a:blip r:embed="rId3">
            <a:extLst/>
          </a:blip>
          <a:stretch>
            <a:fillRect/>
          </a:stretch>
        </p:blipFill>
        <p:spPr>
          <a:xfrm>
            <a:off x="14287" y="28575"/>
            <a:ext cx="3414545" cy="5191979"/>
          </a:xfrm>
          <a:prstGeom prst="rect">
            <a:avLst/>
          </a:prstGeom>
          <a:ln w="12700">
            <a:miter lim="400000"/>
          </a:ln>
        </p:spPr>
      </p:pic>
    </p:spTree>
  </p:cSld>
  <p:clrMapOvr>
    <a:masterClrMapping/>
  </p:clrMapOvr>
  <p:transition xmlns:p14="http://schemas.microsoft.com/office/powerpoint/2010/main" spd="med" advClick="1"/>
</p:sld>
</file>

<file path=ppt/slides/slide7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9" name="April 7, 2009 Report by DHS Under The Obama Administration"/>
          <p:cNvSpPr txBox="1"/>
          <p:nvPr>
            <p:ph type="title"/>
          </p:nvPr>
        </p:nvSpPr>
        <p:spPr>
          <a:xfrm>
            <a:off x="151990" y="357187"/>
            <a:ext cx="23870265" cy="13001626"/>
          </a:xfrm>
          <a:prstGeom prst="rect">
            <a:avLst/>
          </a:prstGeom>
        </p:spPr>
        <p:txBody>
          <a:bodyPr/>
          <a:lstStyle/>
          <a:p>
            <a:pPr/>
          </a:p>
          <a:p>
            <a:pPr/>
          </a:p>
          <a:p>
            <a:pPr/>
          </a:p>
          <a:p>
            <a:pPr/>
          </a:p>
          <a:p>
            <a:pPr/>
          </a:p>
          <a:p>
            <a:pPr/>
          </a:p>
          <a:p>
            <a:pPr>
              <a:defRPr sz="6000">
                <a:latin typeface="Arial Narrow"/>
                <a:ea typeface="Arial Narrow"/>
                <a:cs typeface="Arial Narrow"/>
                <a:sym typeface="Arial Narrow"/>
              </a:defRPr>
            </a:pPr>
            <a:r>
              <a:t>April 7, 2009 Report by DHS Under The Obama Administration </a:t>
            </a:r>
          </a:p>
        </p:txBody>
      </p:sp>
      <p:pic>
        <p:nvPicPr>
          <p:cNvPr id="290" name="dhs#2.jpg" descr="dhs#2.jpg"/>
          <p:cNvPicPr>
            <a:picLocks noChangeAspect="1"/>
          </p:cNvPicPr>
          <p:nvPr/>
        </p:nvPicPr>
        <p:blipFill>
          <a:blip r:embed="rId2">
            <a:extLst/>
          </a:blip>
          <a:stretch>
            <a:fillRect/>
          </a:stretch>
        </p:blipFill>
        <p:spPr>
          <a:xfrm>
            <a:off x="2894936" y="3270791"/>
            <a:ext cx="18594128" cy="1176844"/>
          </a:xfrm>
          <a:prstGeom prst="rect">
            <a:avLst/>
          </a:prstGeom>
          <a:ln w="12700">
            <a:miter lim="400000"/>
          </a:ln>
        </p:spPr>
      </p:pic>
      <p:pic>
        <p:nvPicPr>
          <p:cNvPr id="291" name="DHS#3.jpg" descr="DHS#3.jpg"/>
          <p:cNvPicPr>
            <a:picLocks noChangeAspect="1"/>
          </p:cNvPicPr>
          <p:nvPr/>
        </p:nvPicPr>
        <p:blipFill>
          <a:blip r:embed="rId3">
            <a:extLst/>
          </a:blip>
          <a:stretch>
            <a:fillRect/>
          </a:stretch>
        </p:blipFill>
        <p:spPr>
          <a:xfrm>
            <a:off x="4225156" y="5888037"/>
            <a:ext cx="15933688" cy="2523307"/>
          </a:xfrm>
          <a:prstGeom prst="rect">
            <a:avLst/>
          </a:prstGeom>
          <a:ln w="12700">
            <a:miter lim="400000"/>
          </a:ln>
        </p:spPr>
      </p:pic>
    </p:spTree>
  </p:cSld>
  <p:clrMapOvr>
    <a:masterClrMapping/>
  </p:clrMapOvr>
  <p:transition xmlns:p14="http://schemas.microsoft.com/office/powerpoint/2010/main" spd="med" advClick="1"/>
</p:sld>
</file>

<file path=ppt/slides/slide7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70" name="John MacArthur declares that patriotic and Constitutionally educated Christians are sinning and disobeying God by trying to resist the overthrow of our Constitutional Republic while he praises and surrenders to the religious left and his social justice, "/>
          <p:cNvSpPr txBox="1"/>
          <p:nvPr>
            <p:ph type="title"/>
          </p:nvPr>
        </p:nvSpPr>
        <p:spPr>
          <a:xfrm>
            <a:off x="292354" y="357187"/>
            <a:ext cx="23799292" cy="13192777"/>
          </a:xfrm>
          <a:prstGeom prst="rect">
            <a:avLst/>
          </a:prstGeom>
        </p:spPr>
        <p:txBody>
          <a:bodyPr/>
          <a:lstStyle>
            <a:lvl1pPr>
              <a:defRPr sz="7600">
                <a:latin typeface="Arial"/>
                <a:ea typeface="Arial"/>
                <a:cs typeface="Arial"/>
                <a:sym typeface="Arial"/>
              </a:defRPr>
            </a:lvl1pPr>
          </a:lstStyle>
          <a:p>
            <a:pPr>
              <a:defRPr>
                <a:latin typeface="+mn-lt"/>
                <a:ea typeface="+mn-ea"/>
                <a:cs typeface="+mn-cs"/>
                <a:sym typeface="Helvetica Neue Medium"/>
              </a:defRPr>
            </a:pPr>
            <a:r>
              <a:rPr>
                <a:latin typeface="Arial"/>
                <a:ea typeface="Arial"/>
                <a:cs typeface="Arial"/>
                <a:sym typeface="Arial"/>
              </a:rPr>
              <a:t>John MacArthur declares that patriotic and Constitutionally educated Christians are sinning and disobeying God by trying to resist the overthrow of our Constitutional Republic while he praises and surrenders to the religious left and his social justice, social gospel, neo-calvinist friends that are openly involved in rebellion and overthrowing our Constitutional Republic and the laws of God.  </a:t>
            </a:r>
            <a:endParaRPr sz="7500">
              <a:latin typeface="Arial"/>
              <a:ea typeface="Arial"/>
              <a:cs typeface="Arial"/>
              <a:sym typeface="Arial"/>
            </a:endParaRPr>
          </a:p>
        </p:txBody>
      </p:sp>
    </p:spTree>
  </p:cSld>
  <p:clrMapOvr>
    <a:masterClrMapping/>
  </p:clrMapOvr>
  <p:transition xmlns:p14="http://schemas.microsoft.com/office/powerpoint/2010/main" spd="med" advClick="1"/>
</p:sld>
</file>

<file path=ppt/slides/slide7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72" name="Definition of Politics:…"/>
          <p:cNvSpPr txBox="1"/>
          <p:nvPr>
            <p:ph type="title"/>
          </p:nvPr>
        </p:nvSpPr>
        <p:spPr>
          <a:xfrm>
            <a:off x="229474" y="357187"/>
            <a:ext cx="23925052" cy="13093620"/>
          </a:xfrm>
          <a:prstGeom prst="rect">
            <a:avLst/>
          </a:prstGeom>
        </p:spPr>
        <p:txBody>
          <a:bodyPr/>
          <a:lstStyle/>
          <a:p>
            <a:pPr>
              <a:defRPr sz="7500">
                <a:solidFill>
                  <a:srgbClr val="FFD479"/>
                </a:solidFill>
                <a:latin typeface="Arial"/>
                <a:ea typeface="Arial"/>
                <a:cs typeface="Arial"/>
                <a:sym typeface="Arial"/>
              </a:defRPr>
            </a:pPr>
            <a:r>
              <a:t>Definition of Politics:</a:t>
            </a:r>
          </a:p>
          <a:p>
            <a:pPr>
              <a:defRPr sz="7500">
                <a:solidFill>
                  <a:srgbClr val="FFD479"/>
                </a:solidFill>
                <a:latin typeface="Arial"/>
                <a:ea typeface="Arial"/>
                <a:cs typeface="Arial"/>
                <a:sym typeface="Arial"/>
              </a:defRPr>
            </a:pPr>
          </a:p>
          <a:p>
            <a:pPr>
              <a:defRPr sz="7500">
                <a:solidFill>
                  <a:srgbClr val="FFD479"/>
                </a:solidFill>
                <a:latin typeface="Arial"/>
                <a:ea typeface="Arial"/>
                <a:cs typeface="Arial"/>
                <a:sym typeface="Arial"/>
              </a:defRPr>
            </a:pPr>
          </a:p>
          <a:p>
            <a:pPr>
              <a:defRPr sz="7500">
                <a:latin typeface="Arial"/>
                <a:ea typeface="Arial"/>
                <a:cs typeface="Arial"/>
                <a:sym typeface="Arial"/>
              </a:defRPr>
            </a:pPr>
            <a:r>
              <a:t>Politics comes from the Greek word Politika which means “affairs of the cities” </a:t>
            </a:r>
          </a:p>
        </p:txBody>
      </p:sp>
    </p:spTree>
  </p:cSld>
  <p:clrMapOvr>
    <a:masterClrMapping/>
  </p:clrMapOvr>
  <p:transition xmlns:p14="http://schemas.microsoft.com/office/powerpoint/2010/main" spd="med" advClick="1"/>
</p:sld>
</file>

<file path=ppt/slides/slide7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74" name="John Wycliffe:…"/>
          <p:cNvSpPr txBox="1"/>
          <p:nvPr>
            <p:ph type="title"/>
          </p:nvPr>
        </p:nvSpPr>
        <p:spPr>
          <a:xfrm>
            <a:off x="237101" y="357187"/>
            <a:ext cx="23909798" cy="13001626"/>
          </a:xfrm>
          <a:prstGeom prst="rect">
            <a:avLst/>
          </a:prstGeom>
        </p:spPr>
        <p:txBody>
          <a:bodyPr/>
          <a:lstStyle/>
          <a:p>
            <a:pPr>
              <a:defRPr sz="7500">
                <a:solidFill>
                  <a:srgbClr val="FFD479"/>
                </a:solidFill>
                <a:latin typeface="Arial"/>
                <a:ea typeface="Arial"/>
                <a:cs typeface="Arial"/>
                <a:sym typeface="Arial"/>
              </a:defRPr>
            </a:pPr>
            <a:r>
              <a:t>John Wycliffe:</a:t>
            </a:r>
          </a:p>
          <a:p>
            <a:pPr>
              <a:defRPr sz="7500">
                <a:latin typeface="Arial"/>
                <a:ea typeface="Arial"/>
                <a:cs typeface="Arial"/>
                <a:sym typeface="Arial"/>
              </a:defRPr>
            </a:pPr>
          </a:p>
          <a:p>
            <a:pPr>
              <a:defRPr sz="7500">
                <a:latin typeface="Arial"/>
                <a:ea typeface="Arial"/>
                <a:cs typeface="Arial"/>
                <a:sym typeface="Arial"/>
              </a:defRPr>
            </a:pPr>
            <a:r>
              <a:t>The Bible is for the government of the people,</a:t>
            </a:r>
            <a:br/>
            <a:r>
              <a:t>by the people, and for the people. </a:t>
            </a:r>
          </a:p>
          <a:p>
            <a:pPr>
              <a:defRPr sz="7500">
                <a:latin typeface="Arial"/>
                <a:ea typeface="Arial"/>
                <a:cs typeface="Arial"/>
                <a:sym typeface="Arial"/>
              </a:defRPr>
            </a:pPr>
          </a:p>
          <a:p>
            <a:pPr/>
            <a:r>
              <a:t> </a:t>
            </a:r>
          </a:p>
        </p:txBody>
      </p:sp>
    </p:spTree>
  </p:cSld>
  <p:clrMapOvr>
    <a:masterClrMapping/>
  </p:clrMapOvr>
  <p:transition xmlns:p14="http://schemas.microsoft.com/office/powerpoint/2010/main" spd="med" advClick="1"/>
</p:sld>
</file>

<file path=ppt/slides/slide7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76" name="John Knox:…"/>
          <p:cNvSpPr txBox="1"/>
          <p:nvPr>
            <p:ph type="title"/>
          </p:nvPr>
        </p:nvSpPr>
        <p:spPr>
          <a:xfrm>
            <a:off x="223707" y="357187"/>
            <a:ext cx="23844127" cy="13093620"/>
          </a:xfrm>
          <a:prstGeom prst="rect">
            <a:avLst/>
          </a:prstGeom>
        </p:spPr>
        <p:txBody>
          <a:bodyPr/>
          <a:lstStyle/>
          <a:p>
            <a:pPr>
              <a:defRPr sz="8500">
                <a:solidFill>
                  <a:srgbClr val="FFD479"/>
                </a:solidFill>
                <a:latin typeface="Arial"/>
                <a:ea typeface="Arial"/>
                <a:cs typeface="Arial"/>
                <a:sym typeface="Arial"/>
              </a:defRPr>
            </a:pPr>
          </a:p>
          <a:p>
            <a:pPr>
              <a:defRPr sz="8500">
                <a:solidFill>
                  <a:srgbClr val="FFD479"/>
                </a:solidFill>
                <a:latin typeface="Arial"/>
                <a:ea typeface="Arial"/>
                <a:cs typeface="Arial"/>
                <a:sym typeface="Arial"/>
              </a:defRPr>
            </a:pPr>
            <a:r>
              <a:t>John Knox: </a:t>
            </a:r>
          </a:p>
          <a:p>
            <a:pPr>
              <a:defRPr sz="8500">
                <a:solidFill>
                  <a:srgbClr val="FFD479"/>
                </a:solidFill>
                <a:latin typeface="Arial"/>
                <a:ea typeface="Arial"/>
                <a:cs typeface="Arial"/>
                <a:sym typeface="Arial"/>
              </a:defRPr>
            </a:pPr>
          </a:p>
          <a:p>
            <a:pPr>
              <a:defRPr sz="8500">
                <a:latin typeface="Arial"/>
                <a:ea typeface="Arial"/>
                <a:cs typeface="Arial"/>
                <a:sym typeface="Arial"/>
              </a:defRPr>
            </a:pPr>
            <a:r>
              <a:t>Resistance to tyranny </a:t>
            </a:r>
            <a:br/>
            <a:r>
              <a:t>is obedience to God.</a:t>
            </a:r>
          </a:p>
          <a:p>
            <a:pPr>
              <a:defRPr sz="8500">
                <a:latin typeface="Arial"/>
                <a:ea typeface="Arial"/>
                <a:cs typeface="Arial"/>
                <a:sym typeface="Arial"/>
              </a:defRPr>
            </a:pPr>
          </a:p>
          <a:p>
            <a:pPr>
              <a:defRPr sz="8500">
                <a:latin typeface="Arial"/>
                <a:ea typeface="Arial"/>
                <a:cs typeface="Arial"/>
                <a:sym typeface="Arial"/>
              </a:defRPr>
            </a:pPr>
          </a:p>
        </p:txBody>
      </p:sp>
    </p:spTree>
  </p:cSld>
  <p:clrMapOvr>
    <a:masterClrMapping/>
  </p:clrMapOvr>
  <p:transition xmlns:p14="http://schemas.microsoft.com/office/powerpoint/2010/main" spd="med" advClick="1"/>
</p:sld>
</file>

<file path=ppt/slides/slide7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78" name="Double-click to edit"/>
          <p:cNvSpPr txBox="1"/>
          <p:nvPr>
            <p:ph type="title"/>
          </p:nvPr>
        </p:nvSpPr>
        <p:spPr>
          <a:xfrm>
            <a:off x="256821" y="357187"/>
            <a:ext cx="23870358" cy="13001626"/>
          </a:xfrm>
          <a:prstGeom prst="rect">
            <a:avLst/>
          </a:prstGeom>
        </p:spPr>
        <p:txBody>
          <a:bodyPr/>
          <a:lstStyle/>
          <a:p>
            <a:pPr defTabSz="665440">
              <a:defRPr sz="9072"/>
            </a:pPr>
          </a:p>
          <a:p>
            <a:pPr defTabSz="665440">
              <a:defRPr sz="9072"/>
            </a:pPr>
          </a:p>
          <a:p>
            <a:pPr defTabSz="665440">
              <a:defRPr sz="9072"/>
            </a:pPr>
          </a:p>
          <a:p>
            <a:pPr defTabSz="665440">
              <a:defRPr sz="9072"/>
            </a:pPr>
          </a:p>
          <a:p>
            <a:pPr defTabSz="665440">
              <a:defRPr sz="9072"/>
            </a:pPr>
          </a:p>
          <a:p>
            <a:pPr defTabSz="665440">
              <a:defRPr sz="9072"/>
            </a:pPr>
          </a:p>
          <a:p>
            <a:pPr defTabSz="665440">
              <a:defRPr sz="9072"/>
            </a:pPr>
          </a:p>
          <a:p>
            <a:pPr defTabSz="665440">
              <a:defRPr sz="9072"/>
            </a:pPr>
          </a:p>
        </p:txBody>
      </p:sp>
      <p:pic>
        <p:nvPicPr>
          <p:cNvPr id="1979" name="nazichurches#2.jpg" descr="nazichurches#2.jpg"/>
          <p:cNvPicPr>
            <a:picLocks noChangeAspect="1"/>
          </p:cNvPicPr>
          <p:nvPr/>
        </p:nvPicPr>
        <p:blipFill>
          <a:blip r:embed="rId2">
            <a:extLst/>
          </a:blip>
          <a:stretch>
            <a:fillRect/>
          </a:stretch>
        </p:blipFill>
        <p:spPr>
          <a:xfrm>
            <a:off x="563971" y="3221659"/>
            <a:ext cx="23256058" cy="6844057"/>
          </a:xfrm>
          <a:prstGeom prst="rect">
            <a:avLst/>
          </a:prstGeom>
          <a:ln w="12700">
            <a:miter lim="400000"/>
          </a:ln>
        </p:spPr>
      </p:pic>
    </p:spTree>
  </p:cSld>
  <p:clrMapOvr>
    <a:masterClrMapping/>
  </p:clrMapOvr>
  <p:transition xmlns:p14="http://schemas.microsoft.com/office/powerpoint/2010/main" spd="med" advClick="1"/>
</p:sld>
</file>

<file path=ppt/slides/slide7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81" name="Brainwashing &amp;…"/>
          <p:cNvSpPr txBox="1"/>
          <p:nvPr>
            <p:ph type="title"/>
          </p:nvPr>
        </p:nvSpPr>
        <p:spPr>
          <a:xfrm>
            <a:off x="320631" y="357187"/>
            <a:ext cx="23742738" cy="13092690"/>
          </a:xfrm>
          <a:prstGeom prst="rect">
            <a:avLst/>
          </a:prstGeom>
        </p:spPr>
        <p:txBody>
          <a:bodyPr/>
          <a:lstStyle/>
          <a:p>
            <a:pPr>
              <a:defRPr sz="10000">
                <a:solidFill>
                  <a:srgbClr val="FFD479"/>
                </a:solidFill>
                <a:latin typeface="Arial"/>
                <a:ea typeface="Arial"/>
                <a:cs typeface="Arial"/>
                <a:sym typeface="Arial"/>
              </a:defRPr>
            </a:pPr>
            <a:r>
              <a:t>Brainwashing &amp; </a:t>
            </a:r>
          </a:p>
          <a:p>
            <a:pPr>
              <a:defRPr sz="10000">
                <a:solidFill>
                  <a:srgbClr val="FFD479"/>
                </a:solidFill>
                <a:latin typeface="Arial"/>
                <a:ea typeface="Arial"/>
                <a:cs typeface="Arial"/>
                <a:sym typeface="Arial"/>
              </a:defRPr>
            </a:pPr>
            <a:r>
              <a:t>The Coming Religious Reich</a:t>
            </a:r>
          </a:p>
          <a:p>
            <a:pPr>
              <a:defRPr sz="10000">
                <a:solidFill>
                  <a:srgbClr val="FFD479"/>
                </a:solidFill>
                <a:latin typeface="Arial"/>
                <a:ea typeface="Arial"/>
                <a:cs typeface="Arial"/>
                <a:sym typeface="Arial"/>
              </a:defRPr>
            </a:pPr>
            <a:r>
              <a:t> </a:t>
            </a:r>
          </a:p>
        </p:txBody>
      </p:sp>
    </p:spTree>
  </p:cSld>
  <p:clrMapOvr>
    <a:masterClrMapping/>
  </p:clrMapOvr>
  <p:transition xmlns:p14="http://schemas.microsoft.com/office/powerpoint/2010/main" spd="med" advClick="1"/>
</p:sld>
</file>

<file path=ppt/slides/slide73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83" name="Double-click to edit"/>
          <p:cNvSpPr txBox="1"/>
          <p:nvPr>
            <p:ph type="title"/>
          </p:nvPr>
        </p:nvSpPr>
        <p:spPr>
          <a:xfrm>
            <a:off x="291703" y="357187"/>
            <a:ext cx="23800594" cy="13135571"/>
          </a:xfrm>
          <a:prstGeom prst="rect">
            <a:avLst/>
          </a:prstGeom>
        </p:spPr>
        <p:txBody>
          <a:bodyPr/>
          <a:lstStyle/>
          <a:p>
            <a:pPr defTabSz="764024">
              <a:defRPr sz="10416"/>
            </a:pPr>
          </a:p>
          <a:p>
            <a:pPr defTabSz="764024">
              <a:defRPr sz="10416"/>
            </a:pPr>
          </a:p>
          <a:p>
            <a:pPr defTabSz="764024">
              <a:defRPr sz="10416"/>
            </a:pPr>
          </a:p>
          <a:p>
            <a:pPr defTabSz="764024">
              <a:defRPr sz="10416"/>
            </a:pPr>
          </a:p>
          <a:p>
            <a:pPr defTabSz="764024">
              <a:defRPr sz="10416"/>
            </a:pPr>
          </a:p>
          <a:p>
            <a:pPr defTabSz="764024">
              <a:defRPr sz="10416"/>
            </a:pPr>
          </a:p>
          <a:p>
            <a:pPr defTabSz="764024">
              <a:defRPr sz="10416"/>
            </a:pPr>
          </a:p>
        </p:txBody>
      </p:sp>
      <p:pic>
        <p:nvPicPr>
          <p:cNvPr id="1984" name="Hitler's Cross.jpg" descr="Hitler's Cross.jpg"/>
          <p:cNvPicPr>
            <a:picLocks noChangeAspect="1"/>
          </p:cNvPicPr>
          <p:nvPr/>
        </p:nvPicPr>
        <p:blipFill>
          <a:blip r:embed="rId2">
            <a:extLst/>
          </a:blip>
          <a:stretch>
            <a:fillRect/>
          </a:stretch>
        </p:blipFill>
        <p:spPr>
          <a:xfrm>
            <a:off x="7496175" y="1057826"/>
            <a:ext cx="10091358" cy="11600348"/>
          </a:xfrm>
          <a:prstGeom prst="rect">
            <a:avLst/>
          </a:prstGeom>
          <a:ln w="12700">
            <a:miter lim="400000"/>
          </a:ln>
        </p:spPr>
      </p:pic>
    </p:spTree>
  </p:cSld>
  <p:clrMapOvr>
    <a:masterClrMapping/>
  </p:clrMapOvr>
  <p:transition xmlns:p14="http://schemas.microsoft.com/office/powerpoint/2010/main" spd="med" advClick="1"/>
</p:sld>
</file>

<file path=ppt/slides/slide73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86" name="Article 24 of the Nazi Party Platform"/>
          <p:cNvSpPr txBox="1"/>
          <p:nvPr>
            <p:ph type="title"/>
          </p:nvPr>
        </p:nvSpPr>
        <p:spPr>
          <a:xfrm>
            <a:off x="291238" y="357187"/>
            <a:ext cx="23801524" cy="13001626"/>
          </a:xfrm>
          <a:prstGeom prst="rect">
            <a:avLst/>
          </a:prstGeom>
        </p:spPr>
        <p:txBody>
          <a:bodyPr/>
          <a:lstStyle/>
          <a:p>
            <a:pPr/>
          </a:p>
          <a:p>
            <a:pPr/>
          </a:p>
          <a:p>
            <a:pPr/>
          </a:p>
          <a:p>
            <a:pPr/>
          </a:p>
          <a:p>
            <a:pPr/>
          </a:p>
          <a:p>
            <a:pPr/>
          </a:p>
          <a:p>
            <a:pPr>
              <a:defRPr sz="7500">
                <a:latin typeface="Arial"/>
                <a:ea typeface="Arial"/>
                <a:cs typeface="Arial"/>
                <a:sym typeface="Arial"/>
              </a:defRPr>
            </a:pPr>
            <a:r>
              <a:t>Article 24 of the Nazi Party Platform</a:t>
            </a:r>
          </a:p>
        </p:txBody>
      </p:sp>
      <p:pic>
        <p:nvPicPr>
          <p:cNvPr id="1987" name="nazichurches#1.jpg" descr="nazichurches#1.jpg"/>
          <p:cNvPicPr>
            <a:picLocks noChangeAspect="1"/>
          </p:cNvPicPr>
          <p:nvPr/>
        </p:nvPicPr>
        <p:blipFill>
          <a:blip r:embed="rId2">
            <a:extLst/>
          </a:blip>
          <a:stretch>
            <a:fillRect/>
          </a:stretch>
        </p:blipFill>
        <p:spPr>
          <a:xfrm>
            <a:off x="3771509" y="2283567"/>
            <a:ext cx="16840982" cy="6913666"/>
          </a:xfrm>
          <a:prstGeom prst="rect">
            <a:avLst/>
          </a:prstGeom>
          <a:ln w="12700">
            <a:miter lim="400000"/>
          </a:ln>
        </p:spPr>
      </p:pic>
    </p:spTree>
  </p:cSld>
  <p:clrMapOvr>
    <a:masterClrMapping/>
  </p:clrMapOvr>
  <p:transition xmlns:p14="http://schemas.microsoft.com/office/powerpoint/2010/main" spd="med" advClick="1"/>
</p:sld>
</file>

<file path=ppt/slides/slide73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89" name="Double-click to edit"/>
          <p:cNvSpPr txBox="1"/>
          <p:nvPr>
            <p:ph type="title"/>
          </p:nvPr>
        </p:nvSpPr>
        <p:spPr>
          <a:xfrm>
            <a:off x="256821" y="357187"/>
            <a:ext cx="23870358" cy="13001626"/>
          </a:xfrm>
          <a:prstGeom prst="rect">
            <a:avLst/>
          </a:prstGeom>
        </p:spPr>
        <p:txBody>
          <a:bodyPr/>
          <a:lstStyle/>
          <a:p>
            <a:pPr defTabSz="665440">
              <a:defRPr sz="9072"/>
            </a:pPr>
          </a:p>
          <a:p>
            <a:pPr defTabSz="665440">
              <a:defRPr sz="9072"/>
            </a:pPr>
          </a:p>
          <a:p>
            <a:pPr defTabSz="665440">
              <a:defRPr sz="9072"/>
            </a:pPr>
          </a:p>
          <a:p>
            <a:pPr defTabSz="665440">
              <a:defRPr sz="9072"/>
            </a:pPr>
          </a:p>
          <a:p>
            <a:pPr defTabSz="665440">
              <a:defRPr sz="9072"/>
            </a:pPr>
          </a:p>
          <a:p>
            <a:pPr defTabSz="665440">
              <a:defRPr sz="9072"/>
            </a:pPr>
          </a:p>
          <a:p>
            <a:pPr defTabSz="665440">
              <a:defRPr sz="9072"/>
            </a:pPr>
          </a:p>
          <a:p>
            <a:pPr defTabSz="665440">
              <a:defRPr sz="9072"/>
            </a:pPr>
          </a:p>
        </p:txBody>
      </p:sp>
      <p:pic>
        <p:nvPicPr>
          <p:cNvPr id="1990" name="nazichurches#2.jpg" descr="nazichurches#2.jpg"/>
          <p:cNvPicPr>
            <a:picLocks noChangeAspect="1"/>
          </p:cNvPicPr>
          <p:nvPr/>
        </p:nvPicPr>
        <p:blipFill>
          <a:blip r:embed="rId2">
            <a:extLst/>
          </a:blip>
          <a:stretch>
            <a:fillRect/>
          </a:stretch>
        </p:blipFill>
        <p:spPr>
          <a:xfrm>
            <a:off x="563971" y="3221659"/>
            <a:ext cx="23256058" cy="6844057"/>
          </a:xfrm>
          <a:prstGeom prst="rect">
            <a:avLst/>
          </a:prstGeom>
          <a:ln w="12700">
            <a:miter lim="400000"/>
          </a:ln>
        </p:spPr>
      </p:pic>
    </p:spTree>
  </p:cSld>
  <p:clrMapOvr>
    <a:masterClrMapping/>
  </p:clrMapOvr>
  <p:transition xmlns:p14="http://schemas.microsoft.com/office/powerpoint/2010/main" spd="med" advClick="1"/>
</p:sld>
</file>

<file path=ppt/slides/slide73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92" name="Double-click to edit"/>
          <p:cNvSpPr txBox="1"/>
          <p:nvPr>
            <p:ph type="title"/>
          </p:nvPr>
        </p:nvSpPr>
        <p:spPr>
          <a:xfrm>
            <a:off x="282587" y="357187"/>
            <a:ext cx="23818826" cy="13001626"/>
          </a:xfrm>
          <a:prstGeom prst="rect">
            <a:avLst/>
          </a:prstGeom>
        </p:spPr>
        <p:txBody>
          <a:bodyPr/>
          <a:lstStyle/>
          <a:p>
            <a:pPr defTabSz="665440">
              <a:defRPr sz="9072"/>
            </a:pPr>
          </a:p>
          <a:p>
            <a:pPr defTabSz="665440">
              <a:defRPr sz="9072"/>
            </a:pPr>
          </a:p>
          <a:p>
            <a:pPr defTabSz="665440">
              <a:defRPr sz="9072"/>
            </a:pPr>
          </a:p>
          <a:p>
            <a:pPr defTabSz="665440">
              <a:defRPr sz="9072"/>
            </a:pPr>
          </a:p>
          <a:p>
            <a:pPr defTabSz="665440">
              <a:defRPr sz="9072"/>
            </a:pPr>
          </a:p>
          <a:p>
            <a:pPr defTabSz="665440">
              <a:defRPr sz="9072"/>
            </a:pPr>
          </a:p>
          <a:p>
            <a:pPr defTabSz="665440">
              <a:defRPr sz="9072"/>
            </a:pPr>
          </a:p>
          <a:p>
            <a:pPr defTabSz="665440">
              <a:defRPr sz="9072"/>
            </a:pPr>
          </a:p>
        </p:txBody>
      </p:sp>
      <p:pic>
        <p:nvPicPr>
          <p:cNvPr id="1993" name="evangelicallutherancathederal.jpg" descr="evangelicallutherancathederal.jpg"/>
          <p:cNvPicPr>
            <a:picLocks noChangeAspect="1"/>
          </p:cNvPicPr>
          <p:nvPr/>
        </p:nvPicPr>
        <p:blipFill>
          <a:blip r:embed="rId2">
            <a:extLst/>
          </a:blip>
          <a:stretch>
            <a:fillRect/>
          </a:stretch>
        </p:blipFill>
        <p:spPr>
          <a:xfrm>
            <a:off x="135159" y="557997"/>
            <a:ext cx="25669682" cy="12076131"/>
          </a:xfrm>
          <a:prstGeom prst="rect">
            <a:avLst/>
          </a:prstGeom>
          <a:ln w="12700">
            <a:miter lim="400000"/>
          </a:ln>
        </p:spPr>
      </p:pic>
    </p:spTree>
  </p:cSld>
  <p:clrMapOvr>
    <a:masterClrMapping/>
  </p:clrMapOvr>
  <p:transition xmlns:p14="http://schemas.microsoft.com/office/powerpoint/2010/main" spd="med" advClick="1"/>
</p:sld>
</file>

<file path=ppt/slides/slide7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3" name="April 7, 2009 Report by DHS Under The Obama Administration"/>
          <p:cNvSpPr txBox="1"/>
          <p:nvPr>
            <p:ph type="title"/>
          </p:nvPr>
        </p:nvSpPr>
        <p:spPr>
          <a:xfrm>
            <a:off x="192453" y="357187"/>
            <a:ext cx="23999094" cy="13146919"/>
          </a:xfrm>
          <a:prstGeom prst="rect">
            <a:avLst/>
          </a:prstGeom>
        </p:spPr>
        <p:txBody>
          <a:bodyPr/>
          <a:lstStyle/>
          <a:p>
            <a:pPr/>
          </a:p>
          <a:p>
            <a:pPr/>
          </a:p>
          <a:p>
            <a:pPr/>
          </a:p>
          <a:p>
            <a:pPr/>
          </a:p>
          <a:p>
            <a:pPr/>
          </a:p>
          <a:p>
            <a:pPr>
              <a:defRPr sz="6000">
                <a:latin typeface="Arial Narrow"/>
                <a:ea typeface="Arial Narrow"/>
                <a:cs typeface="Arial Narrow"/>
                <a:sym typeface="Arial Narrow"/>
              </a:defRPr>
            </a:pPr>
            <a:r>
              <a:t>April 7, 2009 Report by DHS Under The Obama Administration </a:t>
            </a:r>
          </a:p>
        </p:txBody>
      </p:sp>
      <p:pic>
        <p:nvPicPr>
          <p:cNvPr id="294" name="DHS#4.jpg" descr="DHS#4.jpg"/>
          <p:cNvPicPr>
            <a:picLocks noChangeAspect="1"/>
          </p:cNvPicPr>
          <p:nvPr/>
        </p:nvPicPr>
        <p:blipFill>
          <a:blip r:embed="rId2">
            <a:extLst/>
          </a:blip>
          <a:stretch>
            <a:fillRect/>
          </a:stretch>
        </p:blipFill>
        <p:spPr>
          <a:xfrm>
            <a:off x="3958666" y="2800350"/>
            <a:ext cx="16466668" cy="1976001"/>
          </a:xfrm>
          <a:prstGeom prst="rect">
            <a:avLst/>
          </a:prstGeom>
          <a:ln w="12700">
            <a:miter lim="400000"/>
          </a:ln>
        </p:spPr>
      </p:pic>
      <p:pic>
        <p:nvPicPr>
          <p:cNvPr id="295" name="DHS#5.jpg" descr="DHS#5.jpg"/>
          <p:cNvPicPr>
            <a:picLocks noChangeAspect="1"/>
          </p:cNvPicPr>
          <p:nvPr/>
        </p:nvPicPr>
        <p:blipFill>
          <a:blip r:embed="rId3">
            <a:extLst/>
          </a:blip>
          <a:stretch>
            <a:fillRect/>
          </a:stretch>
        </p:blipFill>
        <p:spPr>
          <a:xfrm>
            <a:off x="3878262" y="6580187"/>
            <a:ext cx="17308081" cy="1298919"/>
          </a:xfrm>
          <a:prstGeom prst="rect">
            <a:avLst/>
          </a:prstGeom>
          <a:ln w="12700">
            <a:miter lim="400000"/>
          </a:ln>
        </p:spPr>
      </p:pic>
    </p:spTree>
  </p:cSld>
  <p:clrMapOvr>
    <a:masterClrMapping/>
  </p:clrMapOvr>
  <p:transition xmlns:p14="http://schemas.microsoft.com/office/powerpoint/2010/main" spd="med" advClick="1"/>
</p:sld>
</file>

<file path=ppt/slides/slide74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95" name="Double-click to edit"/>
          <p:cNvSpPr txBox="1"/>
          <p:nvPr>
            <p:ph type="title"/>
          </p:nvPr>
        </p:nvSpPr>
        <p:spPr>
          <a:xfrm>
            <a:off x="260542" y="357187"/>
            <a:ext cx="23862916" cy="13092039"/>
          </a:xfrm>
          <a:prstGeom prst="rect">
            <a:avLst/>
          </a:prstGeom>
        </p:spPr>
        <p:txBody>
          <a:bodyPr/>
          <a:lstStyle/>
          <a:p>
            <a:pPr defTabSz="616148">
              <a:defRPr sz="8400"/>
            </a:pPr>
          </a:p>
          <a:p>
            <a:pPr defTabSz="616148">
              <a:defRPr sz="8400"/>
            </a:pPr>
          </a:p>
          <a:p>
            <a:pPr defTabSz="616148">
              <a:defRPr sz="8400"/>
            </a:pPr>
          </a:p>
          <a:p>
            <a:pPr defTabSz="616148">
              <a:defRPr sz="8400"/>
            </a:pPr>
          </a:p>
          <a:p>
            <a:pPr defTabSz="616148">
              <a:defRPr sz="8400"/>
            </a:pPr>
          </a:p>
          <a:p>
            <a:pPr defTabSz="616148">
              <a:defRPr sz="8400"/>
            </a:pPr>
          </a:p>
          <a:p>
            <a:pPr defTabSz="616148">
              <a:defRPr sz="8400"/>
            </a:pPr>
          </a:p>
          <a:p>
            <a:pPr defTabSz="616148">
              <a:defRPr sz="8400"/>
            </a:pPr>
          </a:p>
          <a:p>
            <a:pPr defTabSz="616148">
              <a:defRPr sz="8400"/>
            </a:pPr>
          </a:p>
        </p:txBody>
      </p:sp>
      <p:pic>
        <p:nvPicPr>
          <p:cNvPr id="1996" name="mullerspeechatinauguration.jpg" descr="mullerspeechatinauguration.jpg"/>
          <p:cNvPicPr>
            <a:picLocks noChangeAspect="1"/>
          </p:cNvPicPr>
          <p:nvPr/>
        </p:nvPicPr>
        <p:blipFill>
          <a:blip r:embed="rId2">
            <a:extLst/>
          </a:blip>
          <a:stretch>
            <a:fillRect/>
          </a:stretch>
        </p:blipFill>
        <p:spPr>
          <a:xfrm>
            <a:off x="339725" y="265112"/>
            <a:ext cx="24976701" cy="12644586"/>
          </a:xfrm>
          <a:prstGeom prst="rect">
            <a:avLst/>
          </a:prstGeom>
          <a:ln w="12700">
            <a:miter lim="400000"/>
          </a:ln>
        </p:spPr>
      </p:pic>
    </p:spTree>
  </p:cSld>
  <p:clrMapOvr>
    <a:masterClrMapping/>
  </p:clrMapOvr>
  <p:transition xmlns:p14="http://schemas.microsoft.com/office/powerpoint/2010/main" spd="med" advClick="1"/>
</p:sld>
</file>

<file path=ppt/slides/slide74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98" name="Double-click to edit"/>
          <p:cNvSpPr txBox="1"/>
          <p:nvPr>
            <p:ph type="title"/>
          </p:nvPr>
        </p:nvSpPr>
        <p:spPr>
          <a:xfrm>
            <a:off x="183802" y="357187"/>
            <a:ext cx="24016396" cy="13209241"/>
          </a:xfrm>
          <a:prstGeom prst="rect">
            <a:avLst/>
          </a:prstGeom>
        </p:spPr>
        <p:txBody>
          <a:bodyPr/>
          <a:lstStyle/>
          <a:p>
            <a:pPr defTabSz="624363">
              <a:defRPr sz="8512"/>
            </a:pPr>
          </a:p>
          <a:p>
            <a:pPr defTabSz="624363">
              <a:defRPr sz="8512"/>
            </a:pPr>
          </a:p>
          <a:p>
            <a:pPr defTabSz="624363">
              <a:defRPr sz="8512"/>
            </a:pPr>
          </a:p>
          <a:p>
            <a:pPr defTabSz="624363">
              <a:defRPr sz="8512"/>
            </a:pPr>
          </a:p>
          <a:p>
            <a:pPr defTabSz="624363">
              <a:defRPr sz="8512"/>
            </a:pPr>
          </a:p>
          <a:p>
            <a:pPr defTabSz="624363">
              <a:defRPr sz="8512"/>
            </a:pPr>
          </a:p>
          <a:p>
            <a:pPr defTabSz="624363">
              <a:defRPr sz="8512"/>
            </a:pPr>
          </a:p>
          <a:p>
            <a:pPr defTabSz="624363">
              <a:defRPr sz="8512"/>
            </a:pPr>
          </a:p>
          <a:p>
            <a:pPr defTabSz="624363">
              <a:defRPr sz="8512"/>
            </a:pPr>
          </a:p>
        </p:txBody>
      </p:sp>
      <p:pic>
        <p:nvPicPr>
          <p:cNvPr id="1999" name="Hitler and Muller#1.jpg" descr="Hitler and Muller#1.jpg"/>
          <p:cNvPicPr>
            <a:picLocks noChangeAspect="1"/>
          </p:cNvPicPr>
          <p:nvPr/>
        </p:nvPicPr>
        <p:blipFill>
          <a:blip r:embed="rId2">
            <a:extLst/>
          </a:blip>
          <a:stretch>
            <a:fillRect/>
          </a:stretch>
        </p:blipFill>
        <p:spPr>
          <a:xfrm>
            <a:off x="4966262" y="1126770"/>
            <a:ext cx="14451476" cy="11462460"/>
          </a:xfrm>
          <a:prstGeom prst="rect">
            <a:avLst/>
          </a:prstGeom>
          <a:ln w="12700">
            <a:miter lim="400000"/>
          </a:ln>
        </p:spPr>
      </p:pic>
    </p:spTree>
  </p:cSld>
  <p:clrMapOvr>
    <a:masterClrMapping/>
  </p:clrMapOvr>
  <p:transition xmlns:p14="http://schemas.microsoft.com/office/powerpoint/2010/main" spd="med" advClick="1"/>
</p:sld>
</file>

<file path=ppt/slides/slide74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01" name="Reich Bishop Muller Wearing His Nazi Badge"/>
          <p:cNvSpPr txBox="1"/>
          <p:nvPr>
            <p:ph type="title"/>
          </p:nvPr>
        </p:nvSpPr>
        <p:spPr>
          <a:xfrm>
            <a:off x="243892" y="357187"/>
            <a:ext cx="23896216" cy="13130641"/>
          </a:xfrm>
          <a:prstGeom prst="rect">
            <a:avLst/>
          </a:prstGeom>
        </p:spPr>
        <p:txBody>
          <a:bodyPr/>
          <a:lstStyle/>
          <a:p>
            <a:pPr defTabSz="805100">
              <a:defRPr sz="10976"/>
            </a:pPr>
          </a:p>
          <a:p>
            <a:pPr defTabSz="805100">
              <a:defRPr sz="10976"/>
            </a:pPr>
          </a:p>
          <a:p>
            <a:pPr defTabSz="805100">
              <a:defRPr sz="10976"/>
            </a:pPr>
          </a:p>
          <a:p>
            <a:pPr defTabSz="805100">
              <a:defRPr sz="10976"/>
            </a:pPr>
          </a:p>
          <a:p>
            <a:pPr defTabSz="805100">
              <a:defRPr sz="10976"/>
            </a:pPr>
          </a:p>
          <a:p>
            <a:pPr defTabSz="805100">
              <a:defRPr sz="10976"/>
            </a:pPr>
          </a:p>
          <a:p>
            <a:pPr defTabSz="805100">
              <a:defRPr sz="10976"/>
            </a:pPr>
          </a:p>
          <a:p>
            <a:pPr defTabSz="805100">
              <a:defRPr sz="7350">
                <a:latin typeface="Arial"/>
                <a:ea typeface="Arial"/>
                <a:cs typeface="Arial"/>
                <a:sym typeface="Arial"/>
              </a:defRPr>
            </a:pPr>
            <a:r>
              <a:t>Reich Bishop Muller Wearing His Nazi Badge</a:t>
            </a:r>
          </a:p>
        </p:txBody>
      </p:sp>
      <p:pic>
        <p:nvPicPr>
          <p:cNvPr id="2002" name="muellerwithnazibadge.jpg" descr="muellerwithnazibadge.jpg"/>
          <p:cNvPicPr>
            <a:picLocks noChangeAspect="1"/>
          </p:cNvPicPr>
          <p:nvPr/>
        </p:nvPicPr>
        <p:blipFill>
          <a:blip r:embed="rId2">
            <a:extLst/>
          </a:blip>
          <a:stretch>
            <a:fillRect/>
          </a:stretch>
        </p:blipFill>
        <p:spPr>
          <a:xfrm>
            <a:off x="8346472" y="-14288"/>
            <a:ext cx="7691056" cy="12116046"/>
          </a:xfrm>
          <a:prstGeom prst="rect">
            <a:avLst/>
          </a:prstGeom>
          <a:ln w="12700">
            <a:miter lim="400000"/>
          </a:ln>
        </p:spPr>
      </p:pic>
    </p:spTree>
  </p:cSld>
  <p:clrMapOvr>
    <a:masterClrMapping/>
  </p:clrMapOvr>
  <p:transition xmlns:p14="http://schemas.microsoft.com/office/powerpoint/2010/main" spd="med" advClick="1"/>
</p:sld>
</file>

<file path=ppt/slides/slide74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04" name="Double-click to edit"/>
          <p:cNvSpPr txBox="1"/>
          <p:nvPr>
            <p:ph type="title"/>
          </p:nvPr>
        </p:nvSpPr>
        <p:spPr>
          <a:xfrm>
            <a:off x="195243" y="357187"/>
            <a:ext cx="23993514" cy="13108875"/>
          </a:xfrm>
          <a:prstGeom prst="rect">
            <a:avLst/>
          </a:prstGeom>
        </p:spPr>
        <p:txBody>
          <a:bodyPr/>
          <a:lstStyle/>
          <a:p>
            <a:pPr/>
          </a:p>
          <a:p>
            <a:pPr/>
          </a:p>
          <a:p>
            <a:pPr/>
          </a:p>
          <a:p>
            <a:pPr/>
          </a:p>
        </p:txBody>
      </p:sp>
      <p:pic>
        <p:nvPicPr>
          <p:cNvPr id="2005" name="Reichbishopandnaziflags.jpg" descr="Reichbishopandnaziflags.jpg"/>
          <p:cNvPicPr>
            <a:picLocks noChangeAspect="1"/>
          </p:cNvPicPr>
          <p:nvPr/>
        </p:nvPicPr>
        <p:blipFill>
          <a:blip r:embed="rId2">
            <a:extLst/>
          </a:blip>
          <a:stretch>
            <a:fillRect/>
          </a:stretch>
        </p:blipFill>
        <p:spPr>
          <a:xfrm>
            <a:off x="604571" y="1311275"/>
            <a:ext cx="23174858" cy="10548933"/>
          </a:xfrm>
          <a:prstGeom prst="rect">
            <a:avLst/>
          </a:prstGeom>
          <a:ln w="12700">
            <a:miter lim="400000"/>
          </a:ln>
        </p:spPr>
      </p:pic>
    </p:spTree>
  </p:cSld>
  <p:clrMapOvr>
    <a:masterClrMapping/>
  </p:clrMapOvr>
  <p:transition xmlns:p14="http://schemas.microsoft.com/office/powerpoint/2010/main" spd="med" advClick="1"/>
</p:sld>
</file>

<file path=ppt/slides/slide74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07" name="Double-click to edit"/>
          <p:cNvSpPr txBox="1"/>
          <p:nvPr>
            <p:ph type="title"/>
          </p:nvPr>
        </p:nvSpPr>
        <p:spPr>
          <a:xfrm>
            <a:off x="270774" y="357187"/>
            <a:ext cx="23842452" cy="13001626"/>
          </a:xfrm>
          <a:prstGeom prst="rect">
            <a:avLst/>
          </a:prstGeom>
        </p:spPr>
        <p:txBody>
          <a:bodyPr/>
          <a:lstStyle/>
          <a:p>
            <a:pPr defTabSz="607933">
              <a:defRPr sz="8288"/>
            </a:pPr>
          </a:p>
          <a:p>
            <a:pPr defTabSz="607933">
              <a:defRPr sz="8288"/>
            </a:pPr>
          </a:p>
          <a:p>
            <a:pPr defTabSz="607933">
              <a:defRPr sz="8288"/>
            </a:pPr>
          </a:p>
          <a:p>
            <a:pPr defTabSz="607933">
              <a:defRPr sz="8288"/>
            </a:pPr>
          </a:p>
          <a:p>
            <a:pPr defTabSz="607933">
              <a:defRPr sz="8288"/>
            </a:pPr>
          </a:p>
          <a:p>
            <a:pPr defTabSz="607933">
              <a:defRPr sz="8288"/>
            </a:pPr>
          </a:p>
          <a:p>
            <a:pPr defTabSz="607933">
              <a:defRPr sz="8288"/>
            </a:pPr>
          </a:p>
          <a:p>
            <a:pPr defTabSz="607933">
              <a:defRPr sz="8288"/>
            </a:pPr>
          </a:p>
          <a:p>
            <a:pPr defTabSz="607933">
              <a:defRPr sz="8288"/>
            </a:pPr>
          </a:p>
        </p:txBody>
      </p:sp>
      <p:pic>
        <p:nvPicPr>
          <p:cNvPr id="2008" name="baptistworldconfress1934.jpg" descr="baptistworldconfress1934.jpg"/>
          <p:cNvPicPr>
            <a:picLocks noChangeAspect="1"/>
          </p:cNvPicPr>
          <p:nvPr/>
        </p:nvPicPr>
        <p:blipFill>
          <a:blip r:embed="rId2">
            <a:extLst/>
          </a:blip>
          <a:stretch>
            <a:fillRect/>
          </a:stretch>
        </p:blipFill>
        <p:spPr>
          <a:xfrm>
            <a:off x="-95475" y="378864"/>
            <a:ext cx="24574950" cy="12339147"/>
          </a:xfrm>
          <a:prstGeom prst="rect">
            <a:avLst/>
          </a:prstGeom>
          <a:ln w="12700">
            <a:miter lim="400000"/>
          </a:ln>
        </p:spPr>
      </p:pic>
    </p:spTree>
  </p:cSld>
  <p:clrMapOvr>
    <a:masterClrMapping/>
  </p:clrMapOvr>
  <p:transition xmlns:p14="http://schemas.microsoft.com/office/powerpoint/2010/main" spd="med" advClick="1"/>
</p:sld>
</file>

<file path=ppt/slides/slide74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10" name="Double-click to edit"/>
          <p:cNvSpPr txBox="1"/>
          <p:nvPr>
            <p:ph type="title"/>
          </p:nvPr>
        </p:nvSpPr>
        <p:spPr>
          <a:xfrm>
            <a:off x="339328" y="357187"/>
            <a:ext cx="23705344" cy="13001626"/>
          </a:xfrm>
          <a:prstGeom prst="rect">
            <a:avLst/>
          </a:prstGeom>
        </p:spPr>
        <p:txBody>
          <a:bodyPr/>
          <a:lstStyle/>
          <a:p>
            <a:pPr defTabSz="607933">
              <a:defRPr sz="8288"/>
            </a:pPr>
          </a:p>
          <a:p>
            <a:pPr defTabSz="607933">
              <a:defRPr sz="8288"/>
            </a:pPr>
          </a:p>
          <a:p>
            <a:pPr defTabSz="607933">
              <a:defRPr sz="8288"/>
            </a:pPr>
          </a:p>
          <a:p>
            <a:pPr defTabSz="607933">
              <a:defRPr sz="8288"/>
            </a:pPr>
          </a:p>
          <a:p>
            <a:pPr defTabSz="607933">
              <a:defRPr sz="8288"/>
            </a:pPr>
          </a:p>
          <a:p>
            <a:pPr defTabSz="607933">
              <a:defRPr sz="8288"/>
            </a:pPr>
          </a:p>
          <a:p>
            <a:pPr defTabSz="607933">
              <a:defRPr sz="8288"/>
            </a:pPr>
          </a:p>
          <a:p>
            <a:pPr defTabSz="607933">
              <a:defRPr sz="8288"/>
            </a:pPr>
          </a:p>
          <a:p>
            <a:pPr defTabSz="607933">
              <a:defRPr sz="8288"/>
            </a:pPr>
          </a:p>
        </p:txBody>
      </p:sp>
      <p:pic>
        <p:nvPicPr>
          <p:cNvPr id="2011" name="nazichristianflag.jpg" descr="nazichristianflag.jpg"/>
          <p:cNvPicPr>
            <a:picLocks noChangeAspect="1"/>
          </p:cNvPicPr>
          <p:nvPr/>
        </p:nvPicPr>
        <p:blipFill>
          <a:blip r:embed="rId2">
            <a:extLst/>
          </a:blip>
          <a:stretch>
            <a:fillRect/>
          </a:stretch>
        </p:blipFill>
        <p:spPr>
          <a:xfrm>
            <a:off x="3338817" y="838200"/>
            <a:ext cx="17706366" cy="11045663"/>
          </a:xfrm>
          <a:prstGeom prst="rect">
            <a:avLst/>
          </a:prstGeom>
          <a:ln w="12700">
            <a:miter lim="400000"/>
          </a:ln>
        </p:spPr>
      </p:pic>
    </p:spTree>
  </p:cSld>
  <p:clrMapOvr>
    <a:masterClrMapping/>
  </p:clrMapOvr>
  <p:transition xmlns:p14="http://schemas.microsoft.com/office/powerpoint/2010/main" spd="med" advClick="1"/>
</p:sld>
</file>

<file path=ppt/slides/slide74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13" name="1. Anti-Semitism"/>
          <p:cNvSpPr txBox="1"/>
          <p:nvPr>
            <p:ph type="title"/>
          </p:nvPr>
        </p:nvSpPr>
        <p:spPr>
          <a:xfrm>
            <a:off x="204917" y="177477"/>
            <a:ext cx="23974166" cy="13181336"/>
          </a:xfrm>
          <a:prstGeom prst="rect">
            <a:avLst/>
          </a:prstGeom>
        </p:spPr>
        <p:txBody>
          <a:bodyPr/>
          <a:lstStyle>
            <a:lvl1pPr>
              <a:defRPr>
                <a:latin typeface="Arial Narrow"/>
                <a:ea typeface="Arial Narrow"/>
                <a:cs typeface="Arial Narrow"/>
                <a:sym typeface="Arial Narrow"/>
              </a:defRPr>
            </a:lvl1pPr>
          </a:lstStyle>
          <a:p>
            <a:pPr/>
            <a:r>
              <a:t>1. Anti-Semitism  </a:t>
            </a:r>
          </a:p>
        </p:txBody>
      </p:sp>
    </p:spTree>
  </p:cSld>
  <p:clrMapOvr>
    <a:masterClrMapping/>
  </p:clrMapOvr>
  <p:transition xmlns:p14="http://schemas.microsoft.com/office/powerpoint/2010/main" spd="med" advClick="1"/>
</p:sld>
</file>

<file path=ppt/slides/slide74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15" name="2. Nationalism"/>
          <p:cNvSpPr txBox="1"/>
          <p:nvPr>
            <p:ph type="title"/>
          </p:nvPr>
        </p:nvSpPr>
        <p:spPr>
          <a:xfrm>
            <a:off x="204917" y="177477"/>
            <a:ext cx="23974166" cy="13181336"/>
          </a:xfrm>
          <a:prstGeom prst="rect">
            <a:avLst/>
          </a:prstGeom>
        </p:spPr>
        <p:txBody>
          <a:bodyPr/>
          <a:lstStyle>
            <a:lvl1pPr>
              <a:defRPr>
                <a:latin typeface="Arial Narrow"/>
                <a:ea typeface="Arial Narrow"/>
                <a:cs typeface="Arial Narrow"/>
                <a:sym typeface="Arial Narrow"/>
              </a:defRPr>
            </a:lvl1pPr>
          </a:lstStyle>
          <a:p>
            <a:pPr/>
            <a:r>
              <a:t>2. Nationalism </a:t>
            </a:r>
          </a:p>
        </p:txBody>
      </p:sp>
    </p:spTree>
  </p:cSld>
  <p:clrMapOvr>
    <a:masterClrMapping/>
  </p:clrMapOvr>
  <p:transition xmlns:p14="http://schemas.microsoft.com/office/powerpoint/2010/main" spd="med" advClick="1"/>
</p:sld>
</file>

<file path=ppt/slides/slide74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17" name="3. Socialism"/>
          <p:cNvSpPr txBox="1"/>
          <p:nvPr>
            <p:ph type="title"/>
          </p:nvPr>
        </p:nvSpPr>
        <p:spPr>
          <a:xfrm>
            <a:off x="204917" y="177477"/>
            <a:ext cx="23974166" cy="13181336"/>
          </a:xfrm>
          <a:prstGeom prst="rect">
            <a:avLst/>
          </a:prstGeom>
        </p:spPr>
        <p:txBody>
          <a:bodyPr/>
          <a:lstStyle>
            <a:lvl1pPr>
              <a:defRPr>
                <a:latin typeface="Arial Narrow"/>
                <a:ea typeface="Arial Narrow"/>
                <a:cs typeface="Arial Narrow"/>
                <a:sym typeface="Arial Narrow"/>
              </a:defRPr>
            </a:lvl1pPr>
          </a:lstStyle>
          <a:p>
            <a:pPr/>
            <a:r>
              <a:t>3. Socialism </a:t>
            </a:r>
          </a:p>
        </p:txBody>
      </p:sp>
    </p:spTree>
  </p:cSld>
  <p:clrMapOvr>
    <a:masterClrMapping/>
  </p:clrMapOvr>
  <p:transition xmlns:p14="http://schemas.microsoft.com/office/powerpoint/2010/main" spd="med" advClick="1"/>
</p:sld>
</file>

<file path=ppt/slides/slide74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19" name="4. Postmodernism"/>
          <p:cNvSpPr txBox="1"/>
          <p:nvPr>
            <p:ph type="title"/>
          </p:nvPr>
        </p:nvSpPr>
        <p:spPr>
          <a:xfrm>
            <a:off x="204917" y="177477"/>
            <a:ext cx="23974166" cy="13181336"/>
          </a:xfrm>
          <a:prstGeom prst="rect">
            <a:avLst/>
          </a:prstGeom>
        </p:spPr>
        <p:txBody>
          <a:bodyPr/>
          <a:lstStyle>
            <a:lvl1pPr>
              <a:defRPr>
                <a:latin typeface="Arial Narrow"/>
                <a:ea typeface="Arial Narrow"/>
                <a:cs typeface="Arial Narrow"/>
                <a:sym typeface="Arial Narrow"/>
              </a:defRPr>
            </a:lvl1pPr>
          </a:lstStyle>
          <a:p>
            <a:pPr/>
            <a:r>
              <a:t>4. Postmodernism </a:t>
            </a:r>
          </a:p>
        </p:txBody>
      </p:sp>
    </p:spTree>
  </p:cSld>
  <p:clrMapOvr>
    <a:masterClrMapping/>
  </p:clrMapOvr>
  <p:transition xmlns:p14="http://schemas.microsoft.com/office/powerpoint/2010/main" spd="med" advClick="1"/>
</p:sld>
</file>

<file path=ppt/slides/slide7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7" name="April 7, 2009 Report by DHS Under The Obama Administration"/>
          <p:cNvSpPr txBox="1"/>
          <p:nvPr>
            <p:ph type="title"/>
          </p:nvPr>
        </p:nvSpPr>
        <p:spPr>
          <a:xfrm>
            <a:off x="253565" y="547687"/>
            <a:ext cx="23876870" cy="13271284"/>
          </a:xfrm>
          <a:prstGeom prst="rect">
            <a:avLst/>
          </a:prstGeom>
        </p:spPr>
        <p:txBody>
          <a:bodyPr/>
          <a:lstStyle/>
          <a:p>
            <a:pPr/>
          </a:p>
          <a:p>
            <a:pPr/>
          </a:p>
          <a:p>
            <a:pPr/>
          </a:p>
          <a:p>
            <a:pPr/>
          </a:p>
          <a:p>
            <a:pPr/>
          </a:p>
          <a:p>
            <a:pPr>
              <a:defRPr sz="6000">
                <a:latin typeface="Arial Narrow"/>
                <a:ea typeface="Arial Narrow"/>
                <a:cs typeface="Arial Narrow"/>
                <a:sym typeface="Arial Narrow"/>
              </a:defRPr>
            </a:pPr>
            <a:r>
              <a:t>April 7, 2009 Report by DHS Under The Obama Administration </a:t>
            </a:r>
          </a:p>
        </p:txBody>
      </p:sp>
      <p:pic>
        <p:nvPicPr>
          <p:cNvPr id="298" name="DHS#6.jpg" descr="DHS#6.jpg"/>
          <p:cNvPicPr>
            <a:picLocks noChangeAspect="1"/>
          </p:cNvPicPr>
          <p:nvPr/>
        </p:nvPicPr>
        <p:blipFill>
          <a:blip r:embed="rId2">
            <a:extLst/>
          </a:blip>
          <a:stretch>
            <a:fillRect/>
          </a:stretch>
        </p:blipFill>
        <p:spPr>
          <a:xfrm>
            <a:off x="3563600" y="3714750"/>
            <a:ext cx="17256800" cy="2798400"/>
          </a:xfrm>
          <a:prstGeom prst="rect">
            <a:avLst/>
          </a:prstGeom>
          <a:ln w="12700">
            <a:miter lim="400000"/>
          </a:ln>
        </p:spPr>
      </p:pic>
    </p:spTree>
  </p:cSld>
  <p:clrMapOvr>
    <a:masterClrMapping/>
  </p:clrMapOvr>
  <p:transition xmlns:p14="http://schemas.microsoft.com/office/powerpoint/2010/main" spd="med" advClick="1"/>
</p:sld>
</file>

<file path=ppt/slides/slide75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21" name="5. Deconstructionism/Existentialism"/>
          <p:cNvSpPr txBox="1"/>
          <p:nvPr>
            <p:ph type="title"/>
          </p:nvPr>
        </p:nvSpPr>
        <p:spPr>
          <a:xfrm>
            <a:off x="204917" y="177477"/>
            <a:ext cx="23974166" cy="13181336"/>
          </a:xfrm>
          <a:prstGeom prst="rect">
            <a:avLst/>
          </a:prstGeom>
        </p:spPr>
        <p:txBody>
          <a:bodyPr/>
          <a:lstStyle>
            <a:lvl1pPr>
              <a:defRPr>
                <a:latin typeface="Arial Narrow"/>
                <a:ea typeface="Arial Narrow"/>
                <a:cs typeface="Arial Narrow"/>
                <a:sym typeface="Arial Narrow"/>
              </a:defRPr>
            </a:lvl1pPr>
          </a:lstStyle>
          <a:p>
            <a:pPr/>
            <a:r>
              <a:t>5. Deconstructionism/Existentialism </a:t>
            </a:r>
          </a:p>
        </p:txBody>
      </p:sp>
    </p:spTree>
  </p:cSld>
  <p:clrMapOvr>
    <a:masterClrMapping/>
  </p:clrMapOvr>
  <p:transition xmlns:p14="http://schemas.microsoft.com/office/powerpoint/2010/main" spd="med" advClick="1"/>
</p:sld>
</file>

<file path=ppt/slides/slide75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23" name="6. Pragmatism/Utilitarianism"/>
          <p:cNvSpPr txBox="1"/>
          <p:nvPr>
            <p:ph type="title"/>
          </p:nvPr>
        </p:nvSpPr>
        <p:spPr>
          <a:xfrm>
            <a:off x="204917" y="177477"/>
            <a:ext cx="23974166" cy="13181336"/>
          </a:xfrm>
          <a:prstGeom prst="rect">
            <a:avLst/>
          </a:prstGeom>
        </p:spPr>
        <p:txBody>
          <a:bodyPr/>
          <a:lstStyle>
            <a:lvl1pPr>
              <a:defRPr>
                <a:latin typeface="Arial Narrow"/>
                <a:ea typeface="Arial Narrow"/>
                <a:cs typeface="Arial Narrow"/>
                <a:sym typeface="Arial Narrow"/>
              </a:defRPr>
            </a:lvl1pPr>
          </a:lstStyle>
          <a:p>
            <a:pPr/>
            <a:r>
              <a:t>6. Pragmatism/Utilitarianism </a:t>
            </a:r>
          </a:p>
        </p:txBody>
      </p:sp>
    </p:spTree>
  </p:cSld>
  <p:clrMapOvr>
    <a:masterClrMapping/>
  </p:clrMapOvr>
  <p:transition xmlns:p14="http://schemas.microsoft.com/office/powerpoint/2010/main" spd="med" advClick="1"/>
</p:sld>
</file>

<file path=ppt/slides/slide75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25" name="7. Collectivism/Collective Salvation"/>
          <p:cNvSpPr txBox="1"/>
          <p:nvPr>
            <p:ph type="title"/>
          </p:nvPr>
        </p:nvSpPr>
        <p:spPr>
          <a:xfrm>
            <a:off x="204917" y="177477"/>
            <a:ext cx="23974166" cy="13181336"/>
          </a:xfrm>
          <a:prstGeom prst="rect">
            <a:avLst/>
          </a:prstGeom>
        </p:spPr>
        <p:txBody>
          <a:bodyPr/>
          <a:lstStyle>
            <a:lvl1pPr>
              <a:defRPr>
                <a:latin typeface="Arial Narrow"/>
                <a:ea typeface="Arial Narrow"/>
                <a:cs typeface="Arial Narrow"/>
                <a:sym typeface="Arial Narrow"/>
              </a:defRPr>
            </a:lvl1pPr>
          </a:lstStyle>
          <a:p>
            <a:pPr/>
            <a:r>
              <a:t>7. Collectivism/Collective Salvation</a:t>
            </a:r>
          </a:p>
        </p:txBody>
      </p:sp>
    </p:spTree>
  </p:cSld>
  <p:clrMapOvr>
    <a:masterClrMapping/>
  </p:clrMapOvr>
  <p:transition xmlns:p14="http://schemas.microsoft.com/office/powerpoint/2010/main" spd="med" advClick="1"/>
</p:sld>
</file>

<file path=ppt/slides/slide75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27" name="8. Evolutionism"/>
          <p:cNvSpPr txBox="1"/>
          <p:nvPr>
            <p:ph type="title"/>
          </p:nvPr>
        </p:nvSpPr>
        <p:spPr>
          <a:xfrm>
            <a:off x="204917" y="177477"/>
            <a:ext cx="23974166" cy="13181336"/>
          </a:xfrm>
          <a:prstGeom prst="rect">
            <a:avLst/>
          </a:prstGeom>
        </p:spPr>
        <p:txBody>
          <a:bodyPr/>
          <a:lstStyle>
            <a:lvl1pPr>
              <a:defRPr>
                <a:latin typeface="Arial Narrow"/>
                <a:ea typeface="Arial Narrow"/>
                <a:cs typeface="Arial Narrow"/>
                <a:sym typeface="Arial Narrow"/>
              </a:defRPr>
            </a:lvl1pPr>
          </a:lstStyle>
          <a:p>
            <a:pPr/>
            <a:r>
              <a:t>8. Evolutionism </a:t>
            </a:r>
          </a:p>
        </p:txBody>
      </p:sp>
    </p:spTree>
  </p:cSld>
  <p:clrMapOvr>
    <a:masterClrMapping/>
  </p:clrMapOvr>
  <p:transition xmlns:p14="http://schemas.microsoft.com/office/powerpoint/2010/main" spd="med" advClick="1"/>
</p:sld>
</file>

<file path=ppt/slides/slide75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29" name="9. Nihilism"/>
          <p:cNvSpPr txBox="1"/>
          <p:nvPr>
            <p:ph type="title"/>
          </p:nvPr>
        </p:nvSpPr>
        <p:spPr>
          <a:xfrm>
            <a:off x="204917" y="177477"/>
            <a:ext cx="23974166" cy="13181336"/>
          </a:xfrm>
          <a:prstGeom prst="rect">
            <a:avLst/>
          </a:prstGeom>
        </p:spPr>
        <p:txBody>
          <a:bodyPr/>
          <a:lstStyle>
            <a:lvl1pPr>
              <a:defRPr>
                <a:latin typeface="Arial Narrow"/>
                <a:ea typeface="Arial Narrow"/>
                <a:cs typeface="Arial Narrow"/>
                <a:sym typeface="Arial Narrow"/>
              </a:defRPr>
            </a:lvl1pPr>
          </a:lstStyle>
          <a:p>
            <a:pPr/>
            <a:r>
              <a:t>9. Nihilism </a:t>
            </a:r>
          </a:p>
        </p:txBody>
      </p:sp>
    </p:spTree>
  </p:cSld>
  <p:clrMapOvr>
    <a:masterClrMapping/>
  </p:clrMapOvr>
  <p:transition xmlns:p14="http://schemas.microsoft.com/office/powerpoint/2010/main" spd="med" advClick="1"/>
</p:sld>
</file>

<file path=ppt/slides/slide75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31" name="10. Environmentalism/Pantheism"/>
          <p:cNvSpPr txBox="1"/>
          <p:nvPr>
            <p:ph type="title"/>
          </p:nvPr>
        </p:nvSpPr>
        <p:spPr>
          <a:xfrm>
            <a:off x="204917" y="177477"/>
            <a:ext cx="23974166" cy="13181336"/>
          </a:xfrm>
          <a:prstGeom prst="rect">
            <a:avLst/>
          </a:prstGeom>
        </p:spPr>
        <p:txBody>
          <a:bodyPr/>
          <a:lstStyle>
            <a:lvl1pPr>
              <a:defRPr>
                <a:latin typeface="Arial Narrow"/>
                <a:ea typeface="Arial Narrow"/>
                <a:cs typeface="Arial Narrow"/>
                <a:sym typeface="Arial Narrow"/>
              </a:defRPr>
            </a:lvl1pPr>
          </a:lstStyle>
          <a:p>
            <a:pPr/>
            <a:r>
              <a:t>10. Environmentalism/Pantheism</a:t>
            </a:r>
          </a:p>
        </p:txBody>
      </p:sp>
    </p:spTree>
  </p:cSld>
  <p:clrMapOvr>
    <a:masterClrMapping/>
  </p:clrMapOvr>
  <p:transition xmlns:p14="http://schemas.microsoft.com/office/powerpoint/2010/main" spd="med" advClick="1"/>
</p:sld>
</file>

<file path=ppt/slides/slide75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33" name="Brainwashed America: Part 19"/>
          <p:cNvSpPr txBox="1"/>
          <p:nvPr>
            <p:ph type="title"/>
          </p:nvPr>
        </p:nvSpPr>
        <p:spPr>
          <a:xfrm>
            <a:off x="287331" y="357187"/>
            <a:ext cx="23809338" cy="13092318"/>
          </a:xfrm>
          <a:prstGeom prst="rect">
            <a:avLst/>
          </a:prstGeom>
        </p:spPr>
        <p:txBody>
          <a:bodyPr/>
          <a:lstStyle>
            <a:lvl1pPr>
              <a:defRPr b="1" sz="9500">
                <a:solidFill>
                  <a:srgbClr val="FFD479"/>
                </a:solidFill>
                <a:latin typeface="Arial Narrow"/>
                <a:ea typeface="Arial Narrow"/>
                <a:cs typeface="Arial Narrow"/>
                <a:sym typeface="Arial Narrow"/>
              </a:defRPr>
            </a:lvl1pPr>
          </a:lstStyle>
          <a:p>
            <a:pPr/>
            <a:r>
              <a:t>Brainwashed America: Part 19</a:t>
            </a:r>
          </a:p>
        </p:txBody>
      </p:sp>
    </p:spTree>
  </p:cSld>
  <p:clrMapOvr>
    <a:masterClrMapping/>
  </p:clrMapOvr>
  <p:transition xmlns:p14="http://schemas.microsoft.com/office/powerpoint/2010/main" spd="med" advClick="1"/>
</p:sld>
</file>

<file path=ppt/slides/slide75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35" name="10. Create an atmosphere &amp; environment of chaos,…"/>
          <p:cNvSpPr txBox="1"/>
          <p:nvPr>
            <p:ph type="title"/>
          </p:nvPr>
        </p:nvSpPr>
        <p:spPr>
          <a:xfrm>
            <a:off x="163803" y="281936"/>
            <a:ext cx="23838819" cy="13257982"/>
          </a:xfrm>
          <a:prstGeom prst="rect">
            <a:avLst/>
          </a:prstGeom>
        </p:spPr>
        <p:txBody>
          <a:bodyPr/>
          <a:lstStyle/>
          <a:p>
            <a:pPr algn="l">
              <a:defRPr sz="9000">
                <a:latin typeface="Arial Narrow"/>
                <a:ea typeface="Arial Narrow"/>
                <a:cs typeface="Arial Narrow"/>
                <a:sym typeface="Arial Narrow"/>
              </a:defRPr>
            </a:pPr>
          </a:p>
          <a:p>
            <a:pPr algn="l">
              <a:defRPr sz="9000">
                <a:latin typeface="Arial Narrow"/>
                <a:ea typeface="Arial Narrow"/>
                <a:cs typeface="Arial Narrow"/>
                <a:sym typeface="Arial Narrow"/>
              </a:defRPr>
            </a:pPr>
            <a:r>
              <a:t>  </a:t>
            </a:r>
            <a:r>
              <a:rPr>
                <a:solidFill>
                  <a:srgbClr val="FFD479"/>
                </a:solidFill>
              </a:rPr>
              <a:t>10. Create an atmosphere &amp; environment of chaos, </a:t>
            </a:r>
            <a:endParaRPr>
              <a:solidFill>
                <a:srgbClr val="FFD479"/>
              </a:solidFill>
            </a:endParaRPr>
          </a:p>
          <a:p>
            <a:pPr algn="l">
              <a:defRPr sz="9000">
                <a:solidFill>
                  <a:srgbClr val="FFD479"/>
                </a:solidFill>
                <a:latin typeface="Arial Narrow"/>
                <a:ea typeface="Arial Narrow"/>
                <a:cs typeface="Arial Narrow"/>
                <a:sym typeface="Arial Narrow"/>
              </a:defRPr>
            </a:pPr>
            <a:r>
              <a:t>        suffering, hopelessness, &amp; danger, </a:t>
            </a:r>
          </a:p>
          <a:p>
            <a:pPr algn="l">
              <a:defRPr sz="9000">
                <a:solidFill>
                  <a:srgbClr val="FFD479"/>
                </a:solidFill>
                <a:latin typeface="Arial Narrow"/>
                <a:ea typeface="Arial Narrow"/>
                <a:cs typeface="Arial Narrow"/>
                <a:sym typeface="Arial Narrow"/>
              </a:defRPr>
            </a:pPr>
            <a:r>
              <a:t>        and then rescue the subjects from this condition </a:t>
            </a:r>
          </a:p>
          <a:p>
            <a:pPr algn="l">
              <a:defRPr sz="9000">
                <a:solidFill>
                  <a:srgbClr val="FFD479"/>
                </a:solidFill>
                <a:latin typeface="Arial Narrow"/>
                <a:ea typeface="Arial Narrow"/>
                <a:cs typeface="Arial Narrow"/>
                <a:sym typeface="Arial Narrow"/>
              </a:defRPr>
            </a:pPr>
            <a:r>
              <a:t>        so that the persecutor is perceived as being </a:t>
            </a:r>
          </a:p>
          <a:p>
            <a:pPr algn="l">
              <a:defRPr sz="9000">
                <a:solidFill>
                  <a:srgbClr val="FFD479"/>
                </a:solidFill>
                <a:latin typeface="Arial Narrow"/>
                <a:ea typeface="Arial Narrow"/>
                <a:cs typeface="Arial Narrow"/>
                <a:sym typeface="Arial Narrow"/>
              </a:defRPr>
            </a:pPr>
            <a:r>
              <a:t>        a friend and protector.</a:t>
            </a:r>
          </a:p>
        </p:txBody>
      </p:sp>
    </p:spTree>
  </p:cSld>
  <p:clrMapOvr>
    <a:masterClrMapping/>
  </p:clrMapOvr>
  <p:transition xmlns:p14="http://schemas.microsoft.com/office/powerpoint/2010/main" spd="med" advClick="1"/>
</p:sld>
</file>

<file path=ppt/slides/slide75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37" name="Double-click to edit"/>
          <p:cNvSpPr txBox="1"/>
          <p:nvPr>
            <p:ph type="title"/>
          </p:nvPr>
        </p:nvSpPr>
        <p:spPr>
          <a:xfrm>
            <a:off x="300074" y="357187"/>
            <a:ext cx="23783852" cy="12863866"/>
          </a:xfrm>
          <a:prstGeom prst="rect">
            <a:avLst/>
          </a:prstGeom>
        </p:spPr>
        <p:txBody>
          <a:bodyPr/>
          <a:lstStyle/>
          <a:p>
            <a:pPr defTabSz="755808">
              <a:defRPr sz="10304"/>
            </a:pPr>
          </a:p>
          <a:p>
            <a:pPr defTabSz="755808">
              <a:defRPr sz="10304"/>
            </a:pPr>
          </a:p>
          <a:p>
            <a:pPr defTabSz="755808">
              <a:defRPr sz="10304"/>
            </a:pPr>
          </a:p>
          <a:p>
            <a:pPr defTabSz="755808">
              <a:defRPr sz="10304"/>
            </a:pPr>
          </a:p>
          <a:p>
            <a:pPr defTabSz="755808">
              <a:defRPr sz="10304"/>
            </a:pPr>
          </a:p>
          <a:p>
            <a:pPr defTabSz="755808">
              <a:defRPr sz="10304"/>
            </a:pPr>
          </a:p>
          <a:p>
            <a:pPr defTabSz="755808">
              <a:defRPr sz="10304"/>
            </a:pPr>
          </a:p>
        </p:txBody>
      </p:sp>
      <p:pic>
        <p:nvPicPr>
          <p:cNvPr id="2038" name="elpaso#1.jpg" descr="elpaso#1.jpg"/>
          <p:cNvPicPr>
            <a:picLocks noChangeAspect="1"/>
          </p:cNvPicPr>
          <p:nvPr/>
        </p:nvPicPr>
        <p:blipFill>
          <a:blip r:embed="rId2">
            <a:extLst/>
          </a:blip>
          <a:stretch>
            <a:fillRect/>
          </a:stretch>
        </p:blipFill>
        <p:spPr>
          <a:xfrm>
            <a:off x="1633537" y="2458529"/>
            <a:ext cx="20791296" cy="6563742"/>
          </a:xfrm>
          <a:prstGeom prst="rect">
            <a:avLst/>
          </a:prstGeom>
          <a:ln w="12700">
            <a:miter lim="400000"/>
          </a:ln>
        </p:spPr>
      </p:pic>
    </p:spTree>
  </p:cSld>
  <p:clrMapOvr>
    <a:masterClrMapping/>
  </p:clrMapOvr>
  <p:transition xmlns:p14="http://schemas.microsoft.com/office/powerpoint/2010/main" spd="med" advClick="1"/>
</p:sld>
</file>

<file path=ppt/slides/slide75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40" name="Double-click to edit"/>
          <p:cNvSpPr txBox="1"/>
          <p:nvPr>
            <p:ph type="title"/>
          </p:nvPr>
        </p:nvSpPr>
        <p:spPr>
          <a:xfrm>
            <a:off x="212266" y="357187"/>
            <a:ext cx="23959468" cy="13001626"/>
          </a:xfrm>
          <a:prstGeom prst="rect">
            <a:avLst/>
          </a:prstGeom>
        </p:spPr>
        <p:txBody>
          <a:bodyPr/>
          <a:lstStyle/>
          <a:p>
            <a:pPr defTabSz="550425">
              <a:defRPr sz="7504"/>
            </a:pPr>
          </a:p>
          <a:p>
            <a:pPr defTabSz="550425">
              <a:defRPr sz="7504"/>
            </a:pPr>
          </a:p>
          <a:p>
            <a:pPr defTabSz="550425">
              <a:defRPr sz="7504"/>
            </a:pPr>
          </a:p>
          <a:p>
            <a:pPr defTabSz="550425">
              <a:defRPr sz="7504"/>
            </a:pPr>
          </a:p>
          <a:p>
            <a:pPr defTabSz="550425">
              <a:defRPr sz="7504"/>
            </a:pPr>
          </a:p>
          <a:p>
            <a:pPr defTabSz="550425">
              <a:defRPr sz="7504"/>
            </a:pPr>
          </a:p>
          <a:p>
            <a:pPr defTabSz="550425">
              <a:defRPr sz="7504"/>
            </a:pPr>
          </a:p>
          <a:p>
            <a:pPr defTabSz="550425">
              <a:defRPr sz="7504"/>
            </a:pPr>
          </a:p>
          <a:p>
            <a:pPr defTabSz="550425">
              <a:defRPr sz="7504"/>
            </a:pPr>
          </a:p>
          <a:p>
            <a:pPr defTabSz="550425">
              <a:defRPr sz="7504"/>
            </a:pPr>
          </a:p>
        </p:txBody>
      </p:sp>
      <p:pic>
        <p:nvPicPr>
          <p:cNvPr id="2041" name="texasandohio#1.jpg" descr="texasandohio#1.jpg"/>
          <p:cNvPicPr>
            <a:picLocks noChangeAspect="1"/>
          </p:cNvPicPr>
          <p:nvPr/>
        </p:nvPicPr>
        <p:blipFill>
          <a:blip r:embed="rId2">
            <a:extLst/>
          </a:blip>
          <a:stretch>
            <a:fillRect/>
          </a:stretch>
        </p:blipFill>
        <p:spPr>
          <a:xfrm>
            <a:off x="1220100" y="1250950"/>
            <a:ext cx="21943800" cy="9615208"/>
          </a:xfrm>
          <a:prstGeom prst="rect">
            <a:avLst/>
          </a:prstGeom>
          <a:ln w="12700">
            <a:miter lim="400000"/>
          </a:ln>
        </p:spPr>
      </p:pic>
    </p:spTree>
  </p:cSld>
  <p:clrMapOvr>
    <a:masterClrMapping/>
  </p:clrMapOvr>
  <p:transition xmlns:p14="http://schemas.microsoft.com/office/powerpoint/2010/main" spd="med" advClick="1"/>
</p:sld>
</file>

<file path=ppt/slides/slide7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0" name="foxnews.com January 9, 2019"/>
          <p:cNvSpPr txBox="1"/>
          <p:nvPr>
            <p:ph type="title"/>
          </p:nvPr>
        </p:nvSpPr>
        <p:spPr>
          <a:xfrm>
            <a:off x="171589" y="357187"/>
            <a:ext cx="24040822" cy="13155173"/>
          </a:xfrm>
          <a:prstGeom prst="rect">
            <a:avLst/>
          </a:prstGeom>
        </p:spPr>
        <p:txBody>
          <a:bodyPr/>
          <a:lstStyle/>
          <a:p>
            <a:pPr>
              <a:defRPr sz="9000">
                <a:latin typeface="Arial Narrow"/>
                <a:ea typeface="Arial Narrow"/>
                <a:cs typeface="Arial Narrow"/>
                <a:sym typeface="Arial Narrow"/>
              </a:defRPr>
            </a:pPr>
          </a:p>
          <a:p>
            <a:pPr>
              <a:defRPr sz="9000">
                <a:latin typeface="Arial Narrow"/>
                <a:ea typeface="Arial Narrow"/>
                <a:cs typeface="Arial Narrow"/>
                <a:sym typeface="Arial Narrow"/>
              </a:defRPr>
            </a:pPr>
          </a:p>
          <a:p>
            <a:pPr>
              <a:defRPr sz="9000">
                <a:latin typeface="Arial Narrow"/>
                <a:ea typeface="Arial Narrow"/>
                <a:cs typeface="Arial Narrow"/>
                <a:sym typeface="Arial Narrow"/>
              </a:defRPr>
            </a:pPr>
          </a:p>
          <a:p>
            <a:pPr>
              <a:defRPr sz="9000">
                <a:latin typeface="Arial Narrow"/>
                <a:ea typeface="Arial Narrow"/>
                <a:cs typeface="Arial Narrow"/>
                <a:sym typeface="Arial Narrow"/>
              </a:defRPr>
            </a:pPr>
          </a:p>
          <a:p>
            <a:pPr>
              <a:defRPr sz="9000">
                <a:latin typeface="Arial Narrow"/>
                <a:ea typeface="Arial Narrow"/>
                <a:cs typeface="Arial Narrow"/>
                <a:sym typeface="Arial Narrow"/>
              </a:defRPr>
            </a:pPr>
          </a:p>
          <a:p>
            <a:pPr>
              <a:defRPr sz="9000">
                <a:latin typeface="Arial Narrow"/>
                <a:ea typeface="Arial Narrow"/>
                <a:cs typeface="Arial Narrow"/>
                <a:sym typeface="Arial Narrow"/>
              </a:defRPr>
            </a:pPr>
            <a:r>
              <a:rPr u="sng">
                <a:hlinkClick r:id="rId2" invalidUrl="" action="" tgtFrame="" tooltip="" history="1" highlightClick="0" endSnd="0"/>
              </a:rPr>
              <a:t>foxnews.com</a:t>
            </a:r>
            <a:r>
              <a:t> January 9, 2019</a:t>
            </a:r>
          </a:p>
        </p:txBody>
      </p:sp>
      <p:pic>
        <p:nvPicPr>
          <p:cNvPr id="301" name="masculinty#1.jpg" descr="masculinty#1.jpg"/>
          <p:cNvPicPr>
            <a:picLocks noChangeAspect="1"/>
          </p:cNvPicPr>
          <p:nvPr/>
        </p:nvPicPr>
        <p:blipFill>
          <a:blip r:embed="rId3">
            <a:extLst/>
          </a:blip>
          <a:stretch>
            <a:fillRect/>
          </a:stretch>
        </p:blipFill>
        <p:spPr>
          <a:xfrm>
            <a:off x="2104580" y="2830512"/>
            <a:ext cx="20174840" cy="4670761"/>
          </a:xfrm>
          <a:prstGeom prst="rect">
            <a:avLst/>
          </a:prstGeom>
          <a:ln w="12700">
            <a:miter lim="400000"/>
          </a:ln>
        </p:spPr>
      </p:pic>
    </p:spTree>
  </p:cSld>
  <p:clrMapOvr>
    <a:masterClrMapping/>
  </p:clrMapOvr>
  <p:transition xmlns:p14="http://schemas.microsoft.com/office/powerpoint/2010/main" spd="med" advClick="1"/>
</p:sld>
</file>

<file path=ppt/slides/slide76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43" name="Double-click to edit"/>
          <p:cNvSpPr txBox="1"/>
          <p:nvPr>
            <p:ph type="title"/>
          </p:nvPr>
        </p:nvSpPr>
        <p:spPr>
          <a:xfrm>
            <a:off x="157664" y="357187"/>
            <a:ext cx="24068672" cy="13184126"/>
          </a:xfrm>
          <a:prstGeom prst="rect">
            <a:avLst/>
          </a:prstGeom>
        </p:spPr>
        <p:txBody>
          <a:bodyPr/>
          <a:lstStyle/>
          <a:p>
            <a:pPr/>
          </a:p>
          <a:p>
            <a:pPr/>
          </a:p>
          <a:p>
            <a:pPr/>
          </a:p>
        </p:txBody>
      </p:sp>
      <p:pic>
        <p:nvPicPr>
          <p:cNvPr id="2044" name="brainwashed19#1.jpg" descr="brainwashed19#1.jpg"/>
          <p:cNvPicPr>
            <a:picLocks noChangeAspect="1"/>
          </p:cNvPicPr>
          <p:nvPr/>
        </p:nvPicPr>
        <p:blipFill>
          <a:blip r:embed="rId2">
            <a:extLst/>
          </a:blip>
          <a:stretch>
            <a:fillRect/>
          </a:stretch>
        </p:blipFill>
        <p:spPr>
          <a:xfrm>
            <a:off x="3052024" y="2454275"/>
            <a:ext cx="18279952" cy="7809929"/>
          </a:xfrm>
          <a:prstGeom prst="rect">
            <a:avLst/>
          </a:prstGeom>
          <a:ln w="12700">
            <a:miter lim="400000"/>
          </a:ln>
        </p:spPr>
      </p:pic>
    </p:spTree>
  </p:cSld>
  <p:clrMapOvr>
    <a:masterClrMapping/>
  </p:clrMapOvr>
  <p:transition xmlns:p14="http://schemas.microsoft.com/office/powerpoint/2010/main" spd="med" advClick="1"/>
</p:sld>
</file>

<file path=ppt/slides/slide76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46" name="Double-click to edit"/>
          <p:cNvSpPr txBox="1"/>
          <p:nvPr>
            <p:ph type="title"/>
          </p:nvPr>
        </p:nvSpPr>
        <p:spPr>
          <a:xfrm>
            <a:off x="202592" y="357187"/>
            <a:ext cx="23845243" cy="13001626"/>
          </a:xfrm>
          <a:prstGeom prst="rect">
            <a:avLst/>
          </a:prstGeom>
        </p:spPr>
        <p:txBody>
          <a:bodyPr/>
          <a:lstStyle/>
          <a:p>
            <a:pPr defTabSz="755808">
              <a:defRPr sz="10304"/>
            </a:pPr>
          </a:p>
          <a:p>
            <a:pPr defTabSz="755808">
              <a:defRPr sz="10304"/>
            </a:pPr>
          </a:p>
          <a:p>
            <a:pPr defTabSz="755808">
              <a:defRPr sz="10304"/>
            </a:pPr>
          </a:p>
          <a:p>
            <a:pPr defTabSz="755808">
              <a:defRPr sz="10304"/>
            </a:pPr>
          </a:p>
          <a:p>
            <a:pPr defTabSz="755808">
              <a:defRPr sz="10304"/>
            </a:pPr>
          </a:p>
          <a:p>
            <a:pPr defTabSz="755808">
              <a:defRPr sz="10304"/>
            </a:pPr>
          </a:p>
          <a:p>
            <a:pPr defTabSz="755808">
              <a:defRPr sz="10304"/>
            </a:pPr>
          </a:p>
        </p:txBody>
      </p:sp>
      <p:pic>
        <p:nvPicPr>
          <p:cNvPr id="2047" name="brainwashed19#2.jpg" descr="brainwashed19#2.jpg"/>
          <p:cNvPicPr>
            <a:picLocks noChangeAspect="1"/>
          </p:cNvPicPr>
          <p:nvPr/>
        </p:nvPicPr>
        <p:blipFill>
          <a:blip r:embed="rId2">
            <a:extLst/>
          </a:blip>
          <a:stretch>
            <a:fillRect/>
          </a:stretch>
        </p:blipFill>
        <p:spPr>
          <a:xfrm>
            <a:off x="4377356" y="4233862"/>
            <a:ext cx="15495715" cy="4091344"/>
          </a:xfrm>
          <a:prstGeom prst="rect">
            <a:avLst/>
          </a:prstGeom>
          <a:ln w="12700">
            <a:miter lim="400000"/>
          </a:ln>
        </p:spPr>
      </p:pic>
    </p:spTree>
  </p:cSld>
  <p:clrMapOvr>
    <a:masterClrMapping/>
  </p:clrMapOvr>
  <p:transition xmlns:p14="http://schemas.microsoft.com/office/powerpoint/2010/main" spd="med" advClick="1"/>
</p:sld>
</file>

<file path=ppt/slides/slide76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49" name="Double-click to edit"/>
          <p:cNvSpPr txBox="1"/>
          <p:nvPr>
            <p:ph type="title"/>
          </p:nvPr>
        </p:nvSpPr>
        <p:spPr>
          <a:xfrm>
            <a:off x="247891" y="357187"/>
            <a:ext cx="23888218" cy="13001626"/>
          </a:xfrm>
          <a:prstGeom prst="rect">
            <a:avLst/>
          </a:prstGeom>
        </p:spPr>
        <p:txBody>
          <a:bodyPr/>
          <a:lstStyle/>
          <a:p>
            <a:pPr defTabSz="665440">
              <a:defRPr sz="9072"/>
            </a:pPr>
          </a:p>
          <a:p>
            <a:pPr defTabSz="665440">
              <a:defRPr sz="9072"/>
            </a:pPr>
          </a:p>
          <a:p>
            <a:pPr defTabSz="665440">
              <a:defRPr sz="9072"/>
            </a:pPr>
          </a:p>
          <a:p>
            <a:pPr defTabSz="665440">
              <a:defRPr sz="9072"/>
            </a:pPr>
          </a:p>
          <a:p>
            <a:pPr defTabSz="665440">
              <a:defRPr sz="9072"/>
            </a:pPr>
          </a:p>
          <a:p>
            <a:pPr defTabSz="665440">
              <a:defRPr sz="9072"/>
            </a:pPr>
          </a:p>
          <a:p>
            <a:pPr defTabSz="665440">
              <a:defRPr sz="9072"/>
            </a:pPr>
          </a:p>
          <a:p>
            <a:pPr defTabSz="665440">
              <a:defRPr sz="9072"/>
            </a:pPr>
          </a:p>
        </p:txBody>
      </p:sp>
      <p:pic>
        <p:nvPicPr>
          <p:cNvPr id="2050" name="brainwashed19#3.jpg" descr="brainwashed19#3.jpg"/>
          <p:cNvPicPr>
            <a:picLocks noChangeAspect="1"/>
          </p:cNvPicPr>
          <p:nvPr/>
        </p:nvPicPr>
        <p:blipFill>
          <a:blip r:embed="rId2">
            <a:extLst/>
          </a:blip>
          <a:stretch>
            <a:fillRect/>
          </a:stretch>
        </p:blipFill>
        <p:spPr>
          <a:xfrm>
            <a:off x="4317700" y="4552946"/>
            <a:ext cx="15748600" cy="2374908"/>
          </a:xfrm>
          <a:prstGeom prst="rect">
            <a:avLst/>
          </a:prstGeom>
          <a:ln w="12700">
            <a:miter lim="400000"/>
          </a:ln>
        </p:spPr>
      </p:pic>
    </p:spTree>
  </p:cSld>
  <p:clrMapOvr>
    <a:masterClrMapping/>
  </p:clrMapOvr>
  <p:transition xmlns:p14="http://schemas.microsoft.com/office/powerpoint/2010/main" spd="med" advClick="1"/>
</p:sld>
</file>

<file path=ppt/slides/slide76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52" name="Double-click to edit"/>
          <p:cNvSpPr txBox="1"/>
          <p:nvPr>
            <p:ph type="title"/>
          </p:nvPr>
        </p:nvSpPr>
        <p:spPr>
          <a:xfrm>
            <a:off x="199987" y="357187"/>
            <a:ext cx="23984026" cy="13258168"/>
          </a:xfrm>
          <a:prstGeom prst="rect">
            <a:avLst/>
          </a:prstGeom>
        </p:spPr>
        <p:txBody>
          <a:bodyPr/>
          <a:lstStyle/>
          <a:p>
            <a:pPr defTabSz="690086">
              <a:defRPr sz="9407"/>
            </a:pPr>
          </a:p>
          <a:p>
            <a:pPr defTabSz="690086">
              <a:defRPr sz="9407"/>
            </a:pPr>
          </a:p>
          <a:p>
            <a:pPr defTabSz="690086">
              <a:defRPr sz="9407"/>
            </a:pPr>
          </a:p>
          <a:p>
            <a:pPr defTabSz="690086">
              <a:defRPr sz="9407"/>
            </a:pPr>
          </a:p>
          <a:p>
            <a:pPr defTabSz="690086">
              <a:defRPr sz="9407"/>
            </a:pPr>
          </a:p>
          <a:p>
            <a:pPr defTabSz="690086">
              <a:defRPr sz="9407"/>
            </a:pPr>
          </a:p>
          <a:p>
            <a:pPr defTabSz="690086">
              <a:defRPr sz="9407"/>
            </a:pPr>
          </a:p>
          <a:p>
            <a:pPr defTabSz="690086">
              <a:defRPr sz="9407"/>
            </a:pPr>
          </a:p>
        </p:txBody>
      </p:sp>
      <p:pic>
        <p:nvPicPr>
          <p:cNvPr id="2053" name="brainwashed19#4.jpg" descr="brainwashed19#4.jpg"/>
          <p:cNvPicPr>
            <a:picLocks noChangeAspect="1"/>
          </p:cNvPicPr>
          <p:nvPr/>
        </p:nvPicPr>
        <p:blipFill>
          <a:blip r:embed="rId2">
            <a:extLst/>
          </a:blip>
          <a:stretch>
            <a:fillRect/>
          </a:stretch>
        </p:blipFill>
        <p:spPr>
          <a:xfrm>
            <a:off x="4098918" y="4121150"/>
            <a:ext cx="16186164" cy="4549527"/>
          </a:xfrm>
          <a:prstGeom prst="rect">
            <a:avLst/>
          </a:prstGeom>
          <a:ln w="12700">
            <a:miter lim="400000"/>
          </a:ln>
        </p:spPr>
      </p:pic>
    </p:spTree>
  </p:cSld>
  <p:clrMapOvr>
    <a:masterClrMapping/>
  </p:clrMapOvr>
  <p:transition xmlns:p14="http://schemas.microsoft.com/office/powerpoint/2010/main" spd="med" advClick="1"/>
</p:sld>
</file>

<file path=ppt/slides/slide76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55" name="Double-click to edit"/>
          <p:cNvSpPr txBox="1"/>
          <p:nvPr>
            <p:ph type="title"/>
          </p:nvPr>
        </p:nvSpPr>
        <p:spPr>
          <a:xfrm>
            <a:off x="279238" y="357187"/>
            <a:ext cx="23825524" cy="12820799"/>
          </a:xfrm>
          <a:prstGeom prst="rect">
            <a:avLst/>
          </a:prstGeom>
        </p:spPr>
        <p:txBody>
          <a:bodyPr/>
          <a:lstStyle/>
          <a:p>
            <a:pPr defTabSz="755808">
              <a:defRPr sz="10304"/>
            </a:pPr>
          </a:p>
          <a:p>
            <a:pPr defTabSz="755808">
              <a:defRPr sz="10304"/>
            </a:pPr>
          </a:p>
          <a:p>
            <a:pPr defTabSz="755808">
              <a:defRPr sz="10304"/>
            </a:pPr>
          </a:p>
          <a:p>
            <a:pPr defTabSz="755808">
              <a:defRPr sz="10304"/>
            </a:pPr>
          </a:p>
          <a:p>
            <a:pPr defTabSz="755808">
              <a:defRPr sz="10304"/>
            </a:pPr>
          </a:p>
          <a:p>
            <a:pPr defTabSz="755808">
              <a:defRPr sz="10304"/>
            </a:pPr>
          </a:p>
          <a:p>
            <a:pPr defTabSz="755808">
              <a:defRPr sz="10304"/>
            </a:pPr>
          </a:p>
        </p:txBody>
      </p:sp>
      <p:pic>
        <p:nvPicPr>
          <p:cNvPr id="2056" name="brainwashed19#6.jpg" descr="brainwashed19#6.jpg"/>
          <p:cNvPicPr>
            <a:picLocks noChangeAspect="1"/>
          </p:cNvPicPr>
          <p:nvPr/>
        </p:nvPicPr>
        <p:blipFill>
          <a:blip r:embed="rId2">
            <a:extLst/>
          </a:blip>
          <a:stretch>
            <a:fillRect/>
          </a:stretch>
        </p:blipFill>
        <p:spPr>
          <a:xfrm>
            <a:off x="5370512" y="2946745"/>
            <a:ext cx="12583148" cy="6444560"/>
          </a:xfrm>
          <a:prstGeom prst="rect">
            <a:avLst/>
          </a:prstGeom>
          <a:ln w="12700">
            <a:miter lim="400000"/>
          </a:ln>
        </p:spPr>
      </p:pic>
    </p:spTree>
  </p:cSld>
  <p:clrMapOvr>
    <a:masterClrMapping/>
  </p:clrMapOvr>
  <p:transition xmlns:p14="http://schemas.microsoft.com/office/powerpoint/2010/main" spd="med" advClick="1"/>
</p:sld>
</file>

<file path=ppt/slides/slide76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58" name="Double-click to edit"/>
          <p:cNvSpPr txBox="1"/>
          <p:nvPr>
            <p:ph type="title"/>
          </p:nvPr>
        </p:nvSpPr>
        <p:spPr>
          <a:xfrm>
            <a:off x="270123" y="357187"/>
            <a:ext cx="23843754" cy="13138269"/>
          </a:xfrm>
          <a:prstGeom prst="rect">
            <a:avLst/>
          </a:prstGeom>
        </p:spPr>
        <p:txBody>
          <a:bodyPr/>
          <a:lstStyle/>
          <a:p>
            <a:pPr defTabSz="764024">
              <a:defRPr sz="10416"/>
            </a:pPr>
          </a:p>
          <a:p>
            <a:pPr defTabSz="764024">
              <a:defRPr sz="10416"/>
            </a:pPr>
          </a:p>
          <a:p>
            <a:pPr defTabSz="764024">
              <a:defRPr sz="10416"/>
            </a:pPr>
          </a:p>
          <a:p>
            <a:pPr defTabSz="764024">
              <a:defRPr sz="10416"/>
            </a:pPr>
          </a:p>
          <a:p>
            <a:pPr defTabSz="764024">
              <a:defRPr sz="10416"/>
            </a:pPr>
          </a:p>
          <a:p>
            <a:pPr defTabSz="764024">
              <a:defRPr sz="10416"/>
            </a:pPr>
          </a:p>
          <a:p>
            <a:pPr defTabSz="764024">
              <a:defRPr sz="10416"/>
            </a:pPr>
          </a:p>
        </p:txBody>
      </p:sp>
      <p:pic>
        <p:nvPicPr>
          <p:cNvPr id="2059" name="brainwashed19#7.jpg" descr="brainwashed19#7.jpg"/>
          <p:cNvPicPr>
            <a:picLocks noChangeAspect="1"/>
          </p:cNvPicPr>
          <p:nvPr/>
        </p:nvPicPr>
        <p:blipFill>
          <a:blip r:embed="rId2">
            <a:extLst/>
          </a:blip>
          <a:stretch>
            <a:fillRect/>
          </a:stretch>
        </p:blipFill>
        <p:spPr>
          <a:xfrm>
            <a:off x="5964237" y="3227387"/>
            <a:ext cx="11838692" cy="5853819"/>
          </a:xfrm>
          <a:prstGeom prst="rect">
            <a:avLst/>
          </a:prstGeom>
          <a:ln w="12700">
            <a:miter lim="400000"/>
          </a:ln>
        </p:spPr>
      </p:pic>
    </p:spTree>
  </p:cSld>
  <p:clrMapOvr>
    <a:masterClrMapping/>
  </p:clrMapOvr>
  <p:transition xmlns:p14="http://schemas.microsoft.com/office/powerpoint/2010/main" spd="med" advClick="1"/>
</p:sld>
</file>

<file path=ppt/slides/slide76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61" name="10. Create an atmosphere &amp; environment of chaos,…"/>
          <p:cNvSpPr txBox="1"/>
          <p:nvPr>
            <p:ph type="title"/>
          </p:nvPr>
        </p:nvSpPr>
        <p:spPr>
          <a:xfrm>
            <a:off x="163803" y="281936"/>
            <a:ext cx="23838819" cy="13257982"/>
          </a:xfrm>
          <a:prstGeom prst="rect">
            <a:avLst/>
          </a:prstGeom>
        </p:spPr>
        <p:txBody>
          <a:bodyPr/>
          <a:lstStyle/>
          <a:p>
            <a:pPr algn="l">
              <a:defRPr sz="9000">
                <a:latin typeface="Arial Narrow"/>
                <a:ea typeface="Arial Narrow"/>
                <a:cs typeface="Arial Narrow"/>
                <a:sym typeface="Arial Narrow"/>
              </a:defRPr>
            </a:pPr>
          </a:p>
          <a:p>
            <a:pPr algn="l">
              <a:defRPr sz="9000">
                <a:latin typeface="Arial Narrow"/>
                <a:ea typeface="Arial Narrow"/>
                <a:cs typeface="Arial Narrow"/>
                <a:sym typeface="Arial Narrow"/>
              </a:defRPr>
            </a:pPr>
            <a:r>
              <a:t>  </a:t>
            </a:r>
            <a:r>
              <a:rPr>
                <a:solidFill>
                  <a:srgbClr val="FFD479"/>
                </a:solidFill>
              </a:rPr>
              <a:t>10. Create an atmosphere &amp; environment of chaos, </a:t>
            </a:r>
            <a:endParaRPr>
              <a:solidFill>
                <a:srgbClr val="FFD479"/>
              </a:solidFill>
            </a:endParaRPr>
          </a:p>
          <a:p>
            <a:pPr algn="l">
              <a:defRPr sz="9000">
                <a:solidFill>
                  <a:srgbClr val="FFD479"/>
                </a:solidFill>
                <a:latin typeface="Arial Narrow"/>
                <a:ea typeface="Arial Narrow"/>
                <a:cs typeface="Arial Narrow"/>
                <a:sym typeface="Arial Narrow"/>
              </a:defRPr>
            </a:pPr>
            <a:r>
              <a:t>        suffering, hopelessness, &amp; danger, </a:t>
            </a:r>
          </a:p>
          <a:p>
            <a:pPr algn="l">
              <a:defRPr sz="9000">
                <a:solidFill>
                  <a:srgbClr val="FFD479"/>
                </a:solidFill>
                <a:latin typeface="Arial Narrow"/>
                <a:ea typeface="Arial Narrow"/>
                <a:cs typeface="Arial Narrow"/>
                <a:sym typeface="Arial Narrow"/>
              </a:defRPr>
            </a:pPr>
            <a:r>
              <a:t>        and then rescue the subjects from this condition </a:t>
            </a:r>
          </a:p>
          <a:p>
            <a:pPr algn="l">
              <a:defRPr sz="9000">
                <a:solidFill>
                  <a:srgbClr val="FFD479"/>
                </a:solidFill>
                <a:latin typeface="Arial Narrow"/>
                <a:ea typeface="Arial Narrow"/>
                <a:cs typeface="Arial Narrow"/>
                <a:sym typeface="Arial Narrow"/>
              </a:defRPr>
            </a:pPr>
            <a:r>
              <a:t>        so that the persecutor is perceived as being </a:t>
            </a:r>
          </a:p>
          <a:p>
            <a:pPr algn="l">
              <a:defRPr sz="9000">
                <a:solidFill>
                  <a:srgbClr val="FFD479"/>
                </a:solidFill>
                <a:latin typeface="Arial Narrow"/>
                <a:ea typeface="Arial Narrow"/>
                <a:cs typeface="Arial Narrow"/>
                <a:sym typeface="Arial Narrow"/>
              </a:defRPr>
            </a:pPr>
            <a:r>
              <a:t>        a friend and protector.</a:t>
            </a:r>
          </a:p>
        </p:txBody>
      </p:sp>
    </p:spTree>
  </p:cSld>
  <p:clrMapOvr>
    <a:masterClrMapping/>
  </p:clrMapOvr>
  <p:transition xmlns:p14="http://schemas.microsoft.com/office/powerpoint/2010/main" spd="med" advClick="1"/>
</p:sld>
</file>

<file path=ppt/slides/slide76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63" name="Pulitzer Prize-winning author James MacGregor Burns was an advocate of globalism, and in his 1984 book, The Power to Lead, he reveals that a crisis will be what causes the American people to reject our founding documents, give up our sovereignty, and emb"/>
          <p:cNvSpPr txBox="1"/>
          <p:nvPr>
            <p:ph type="title"/>
          </p:nvPr>
        </p:nvSpPr>
        <p:spPr>
          <a:xfrm>
            <a:off x="213103" y="357187"/>
            <a:ext cx="23957794" cy="13001626"/>
          </a:xfrm>
          <a:prstGeom prst="rect">
            <a:avLst/>
          </a:prstGeom>
        </p:spPr>
        <p:txBody>
          <a:bodyPr/>
          <a:lstStyle/>
          <a:p>
            <a:pPr marL="964406" indent="-1307306" defTabSz="1285875">
              <a:spcBef>
                <a:spcPts val="6700"/>
              </a:spcBef>
              <a:defRPr sz="8500">
                <a:solidFill>
                  <a:srgbClr val="FFD479"/>
                </a:solidFill>
                <a:latin typeface="Arial"/>
                <a:ea typeface="Arial"/>
                <a:cs typeface="Arial"/>
                <a:sym typeface="Arial"/>
              </a:defRPr>
            </a:pPr>
            <a:r>
              <a:t>Pulitzer Prize-winning author James MacGregor Burns was an advocate of globalism, and in his 1984 book, </a:t>
            </a:r>
            <a:r>
              <a:rPr i="1"/>
              <a:t>The Power to Lead, </a:t>
            </a:r>
            <a:r>
              <a:t>he reveals that a crisis will be what causes the American people to reject our founding documents, give up our sovereignty, and embrace globalism. </a:t>
            </a:r>
          </a:p>
        </p:txBody>
      </p:sp>
    </p:spTree>
  </p:cSld>
  <p:clrMapOvr>
    <a:masterClrMapping/>
  </p:clrMapOvr>
  <p:transition xmlns:p14="http://schemas.microsoft.com/office/powerpoint/2010/main" spd="med" advClick="1"/>
</p:sld>
</file>

<file path=ppt/slides/slide76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65" name="James MacGregor Burns  admits when he writes:…"/>
          <p:cNvSpPr txBox="1"/>
          <p:nvPr>
            <p:ph type="title"/>
          </p:nvPr>
        </p:nvSpPr>
        <p:spPr>
          <a:xfrm>
            <a:off x="258123" y="357187"/>
            <a:ext cx="23867754" cy="13001626"/>
          </a:xfrm>
          <a:prstGeom prst="rect">
            <a:avLst/>
          </a:prstGeom>
        </p:spPr>
        <p:txBody>
          <a:bodyPr/>
          <a:lstStyle/>
          <a:p>
            <a:pPr marL="964406" indent="-1307306" defTabSz="1285875">
              <a:spcBef>
                <a:spcPts val="6700"/>
              </a:spcBef>
              <a:defRPr sz="8500">
                <a:solidFill>
                  <a:srgbClr val="FFD479"/>
                </a:solidFill>
                <a:latin typeface="Arial"/>
                <a:ea typeface="Arial"/>
                <a:cs typeface="Arial"/>
                <a:sym typeface="Arial"/>
              </a:defRPr>
            </a:pPr>
            <a:r>
              <a:t>James MacGregor Burns </a:t>
            </a:r>
            <a:br/>
            <a:r>
              <a:t>admits when he writes: </a:t>
            </a:r>
            <a:endParaRPr b="1">
              <a:solidFill>
                <a:srgbClr val="FFC000"/>
              </a:solidFill>
            </a:endParaRPr>
          </a:p>
          <a:p>
            <a:pPr marL="964406" indent="-1307306" defTabSz="1285875">
              <a:spcBef>
                <a:spcPts val="6700"/>
              </a:spcBef>
              <a:defRPr sz="6600">
                <a:latin typeface="Arial"/>
                <a:ea typeface="Arial"/>
                <a:cs typeface="Arial"/>
                <a:sym typeface="Arial"/>
              </a:defRPr>
            </a:pPr>
            <a:r>
              <a:rPr sz="8500"/>
              <a:t> Let us face reality. The framers [of the Constitution] have simply been too shrewd for us. They have outwitted us.</a:t>
            </a:r>
            <a:r>
              <a:t> </a:t>
            </a:r>
          </a:p>
        </p:txBody>
      </p:sp>
    </p:spTree>
  </p:cSld>
  <p:clrMapOvr>
    <a:masterClrMapping/>
  </p:clrMapOvr>
  <p:transition xmlns:p14="http://schemas.microsoft.com/office/powerpoint/2010/main" spd="med" advClick="1"/>
</p:sld>
</file>

<file path=ppt/slides/slide76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67" name="James MacGregor Burns:…"/>
          <p:cNvSpPr txBox="1"/>
          <p:nvPr>
            <p:ph type="title"/>
          </p:nvPr>
        </p:nvSpPr>
        <p:spPr>
          <a:xfrm>
            <a:off x="241194" y="357187"/>
            <a:ext cx="23901612" cy="13001626"/>
          </a:xfrm>
          <a:prstGeom prst="rect">
            <a:avLst/>
          </a:prstGeom>
        </p:spPr>
        <p:txBody>
          <a:bodyPr/>
          <a:lstStyle/>
          <a:p>
            <a:pPr marL="964406" indent="-1307306" defTabSz="1285875">
              <a:spcBef>
                <a:spcPts val="6700"/>
              </a:spcBef>
              <a:defRPr sz="8500">
                <a:solidFill>
                  <a:srgbClr val="FFD479"/>
                </a:solidFill>
                <a:latin typeface="Arial"/>
                <a:ea typeface="Arial"/>
                <a:cs typeface="Arial"/>
                <a:sym typeface="Arial"/>
              </a:defRPr>
            </a:pPr>
            <a:r>
              <a:t>James MacGregor Burns:</a:t>
            </a:r>
            <a:endParaRPr b="1">
              <a:solidFill>
                <a:srgbClr val="FFC000"/>
              </a:solidFill>
            </a:endParaRPr>
          </a:p>
          <a:p>
            <a:pPr marL="964406" indent="-1307306" defTabSz="1285875">
              <a:spcBef>
                <a:spcPts val="6700"/>
              </a:spcBef>
              <a:defRPr sz="8500">
                <a:latin typeface="Arial"/>
                <a:ea typeface="Arial"/>
                <a:cs typeface="Arial"/>
                <a:sym typeface="Arial"/>
              </a:defRPr>
            </a:pPr>
            <a:r>
              <a:t>They designed separated institutions that cannot be unified by mechanical linkages, frail bridges, or tinkering. If we are to "turn the founders upside down" we must directly confront the constitutional structure they erected.</a:t>
            </a:r>
            <a:br/>
          </a:p>
        </p:txBody>
      </p:sp>
    </p:spTree>
  </p:cSld>
  <p:clrMapOvr>
    <a:masterClrMapping/>
  </p:clrMapOvr>
  <p:transition xmlns:p14="http://schemas.microsoft.com/office/powerpoint/2010/main" spd="med" advClick="1"/>
</p:sld>
</file>

<file path=ppt/slides/slide7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3" name="foxnews.com January 9, 2019"/>
          <p:cNvSpPr txBox="1"/>
          <p:nvPr>
            <p:ph type="title"/>
          </p:nvPr>
        </p:nvSpPr>
        <p:spPr>
          <a:xfrm>
            <a:off x="219800" y="357187"/>
            <a:ext cx="23837337" cy="13001626"/>
          </a:xfrm>
          <a:prstGeom prst="rect">
            <a:avLst/>
          </a:prstGeom>
        </p:spPr>
        <p:txBody>
          <a:bodyPr/>
          <a:lstStyle/>
          <a:p>
            <a:pPr defTabSz="616148">
              <a:defRPr sz="6750">
                <a:latin typeface="Arial Narrow"/>
                <a:ea typeface="Arial Narrow"/>
                <a:cs typeface="Arial Narrow"/>
                <a:sym typeface="Arial Narrow"/>
              </a:defRPr>
            </a:pPr>
          </a:p>
          <a:p>
            <a:pPr defTabSz="616148">
              <a:defRPr sz="6750">
                <a:latin typeface="Arial Narrow"/>
                <a:ea typeface="Arial Narrow"/>
                <a:cs typeface="Arial Narrow"/>
                <a:sym typeface="Arial Narrow"/>
              </a:defRPr>
            </a:pPr>
          </a:p>
          <a:p>
            <a:pPr defTabSz="616148">
              <a:defRPr sz="6750">
                <a:latin typeface="Arial Narrow"/>
                <a:ea typeface="Arial Narrow"/>
                <a:cs typeface="Arial Narrow"/>
                <a:sym typeface="Arial Narrow"/>
              </a:defRPr>
            </a:pPr>
          </a:p>
          <a:p>
            <a:pPr defTabSz="616148">
              <a:defRPr sz="6750">
                <a:latin typeface="Arial Narrow"/>
                <a:ea typeface="Arial Narrow"/>
                <a:cs typeface="Arial Narrow"/>
                <a:sym typeface="Arial Narrow"/>
              </a:defRPr>
            </a:pPr>
          </a:p>
          <a:p>
            <a:pPr defTabSz="616148">
              <a:defRPr sz="6750">
                <a:latin typeface="Arial Narrow"/>
                <a:ea typeface="Arial Narrow"/>
                <a:cs typeface="Arial Narrow"/>
                <a:sym typeface="Arial Narrow"/>
              </a:defRPr>
            </a:pPr>
          </a:p>
          <a:p>
            <a:pPr defTabSz="616148">
              <a:defRPr sz="6750">
                <a:latin typeface="Arial Narrow"/>
                <a:ea typeface="Arial Narrow"/>
                <a:cs typeface="Arial Narrow"/>
                <a:sym typeface="Arial Narrow"/>
              </a:defRPr>
            </a:pPr>
          </a:p>
          <a:p>
            <a:pPr defTabSz="616148">
              <a:defRPr sz="6750">
                <a:latin typeface="Arial Narrow"/>
                <a:ea typeface="Arial Narrow"/>
                <a:cs typeface="Arial Narrow"/>
                <a:sym typeface="Arial Narrow"/>
              </a:defRPr>
            </a:pPr>
          </a:p>
          <a:p>
            <a:pPr defTabSz="616148">
              <a:defRPr sz="6750">
                <a:latin typeface="Arial Narrow"/>
                <a:ea typeface="Arial Narrow"/>
                <a:cs typeface="Arial Narrow"/>
                <a:sym typeface="Arial Narrow"/>
              </a:defRPr>
            </a:pPr>
          </a:p>
          <a:p>
            <a:pPr defTabSz="616148">
              <a:defRPr sz="6750">
                <a:latin typeface="Arial Narrow"/>
                <a:ea typeface="Arial Narrow"/>
                <a:cs typeface="Arial Narrow"/>
                <a:sym typeface="Arial Narrow"/>
              </a:defRPr>
            </a:pPr>
          </a:p>
          <a:p>
            <a:pPr defTabSz="616148">
              <a:defRPr sz="6750">
                <a:latin typeface="Arial Narrow"/>
                <a:ea typeface="Arial Narrow"/>
                <a:cs typeface="Arial Narrow"/>
                <a:sym typeface="Arial Narrow"/>
              </a:defRPr>
            </a:pPr>
          </a:p>
          <a:p>
            <a:pPr defTabSz="616148">
              <a:defRPr sz="6750">
                <a:latin typeface="Arial Narrow"/>
                <a:ea typeface="Arial Narrow"/>
                <a:cs typeface="Arial Narrow"/>
                <a:sym typeface="Arial Narrow"/>
              </a:defRPr>
            </a:pPr>
          </a:p>
          <a:p>
            <a:pPr defTabSz="616148">
              <a:defRPr sz="6750">
                <a:latin typeface="Arial Narrow"/>
                <a:ea typeface="Arial Narrow"/>
                <a:cs typeface="Arial Narrow"/>
                <a:sym typeface="Arial Narrow"/>
              </a:defRPr>
            </a:pPr>
            <a:r>
              <a:rPr u="sng">
                <a:hlinkClick r:id="rId2" invalidUrl="" action="" tgtFrame="" tooltip="" history="1" highlightClick="0" endSnd="0"/>
              </a:rPr>
              <a:t>foxnews.com</a:t>
            </a:r>
            <a:r>
              <a:t> January 9, 2019</a:t>
            </a:r>
          </a:p>
        </p:txBody>
      </p:sp>
      <p:pic>
        <p:nvPicPr>
          <p:cNvPr id="304" name="masculinity#2.jpg" descr="masculinity#2.jpg"/>
          <p:cNvPicPr>
            <a:picLocks noChangeAspect="1"/>
          </p:cNvPicPr>
          <p:nvPr/>
        </p:nvPicPr>
        <p:blipFill>
          <a:blip r:embed="rId3">
            <a:extLst/>
          </a:blip>
          <a:stretch>
            <a:fillRect/>
          </a:stretch>
        </p:blipFill>
        <p:spPr>
          <a:xfrm>
            <a:off x="3556833" y="3229823"/>
            <a:ext cx="17270334" cy="5021154"/>
          </a:xfrm>
          <a:prstGeom prst="rect">
            <a:avLst/>
          </a:prstGeom>
          <a:ln w="12700">
            <a:miter lim="400000"/>
          </a:ln>
        </p:spPr>
      </p:pic>
    </p:spTree>
  </p:cSld>
  <p:clrMapOvr>
    <a:masterClrMapping/>
  </p:clrMapOvr>
  <p:transition xmlns:p14="http://schemas.microsoft.com/office/powerpoint/2010/main" spd="med" advClick="1"/>
</p:sld>
</file>

<file path=ppt/slides/slide77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69" name="James MacGregor Burns:…"/>
          <p:cNvSpPr txBox="1"/>
          <p:nvPr>
            <p:ph type="title"/>
          </p:nvPr>
        </p:nvSpPr>
        <p:spPr>
          <a:xfrm>
            <a:off x="282215" y="357187"/>
            <a:ext cx="23819570" cy="13001626"/>
          </a:xfrm>
          <a:prstGeom prst="rect">
            <a:avLst/>
          </a:prstGeom>
        </p:spPr>
        <p:txBody>
          <a:bodyPr/>
          <a:lstStyle/>
          <a:p>
            <a:pPr marL="964406" indent="-1307306" defTabSz="1285875">
              <a:spcBef>
                <a:spcPts val="6700"/>
              </a:spcBef>
              <a:defRPr sz="8500">
                <a:solidFill>
                  <a:srgbClr val="FFD479"/>
                </a:solidFill>
                <a:latin typeface="Arial"/>
                <a:ea typeface="Arial"/>
                <a:cs typeface="Arial"/>
                <a:sym typeface="Arial"/>
              </a:defRPr>
            </a:pPr>
            <a:r>
              <a:t>James MacGregor Burns:</a:t>
            </a:r>
            <a:endParaRPr b="1" sz="6000">
              <a:solidFill>
                <a:srgbClr val="FFC000"/>
              </a:solidFill>
              <a:latin typeface="Gill Sans"/>
              <a:ea typeface="Gill Sans"/>
              <a:cs typeface="Gill Sans"/>
              <a:sym typeface="Gill Sans"/>
            </a:endParaRPr>
          </a:p>
          <a:p>
            <a:pPr marL="964406" indent="-1307306" defTabSz="1285875">
              <a:spcBef>
                <a:spcPts val="6700"/>
              </a:spcBef>
              <a:defRPr sz="8500">
                <a:latin typeface="Arial"/>
                <a:ea typeface="Arial"/>
                <a:cs typeface="Arial"/>
                <a:sym typeface="Arial"/>
              </a:defRPr>
            </a:pPr>
            <a:r>
              <a:t>Others might press for major constitutional restructuring but I doubt that Americans under normal conditions could agree on the package of radical and "alien" constitutional changes that would be required. They would do so, I think only during and following a stupendous national crisis and political failure. </a:t>
            </a:r>
          </a:p>
        </p:txBody>
      </p:sp>
    </p:spTree>
  </p:cSld>
  <p:clrMapOvr>
    <a:masterClrMapping/>
  </p:clrMapOvr>
  <p:transition xmlns:p14="http://schemas.microsoft.com/office/powerpoint/2010/main" spd="med" advClick="1"/>
</p:sld>
</file>

<file path=ppt/slides/slide77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71" name="Brainwashing by Edward Hunter…"/>
          <p:cNvSpPr txBox="1"/>
          <p:nvPr>
            <p:ph type="title"/>
          </p:nvPr>
        </p:nvSpPr>
        <p:spPr>
          <a:xfrm>
            <a:off x="361931" y="357187"/>
            <a:ext cx="23660138" cy="13001626"/>
          </a:xfrm>
          <a:prstGeom prst="rect">
            <a:avLst/>
          </a:prstGeom>
        </p:spPr>
        <p:txBody>
          <a:bodyPr/>
          <a:lstStyle/>
          <a:p>
            <a:pPr/>
          </a:p>
          <a:p>
            <a:pPr/>
          </a:p>
          <a:p>
            <a:pPr/>
          </a:p>
          <a:p>
            <a:pPr>
              <a:defRPr sz="10400">
                <a:latin typeface="Arial Narrow"/>
                <a:ea typeface="Arial Narrow"/>
                <a:cs typeface="Arial Narrow"/>
                <a:sym typeface="Arial Narrow"/>
              </a:defRPr>
            </a:pPr>
          </a:p>
          <a:p>
            <a:pPr>
              <a:defRPr sz="10400">
                <a:latin typeface="Arial Narrow"/>
                <a:ea typeface="Arial Narrow"/>
                <a:cs typeface="Arial Narrow"/>
                <a:sym typeface="Arial Narrow"/>
              </a:defRPr>
            </a:pPr>
          </a:p>
          <a:p>
            <a:pPr>
              <a:defRPr sz="10400">
                <a:latin typeface="Arial Narrow"/>
                <a:ea typeface="Arial Narrow"/>
                <a:cs typeface="Arial Narrow"/>
                <a:sym typeface="Arial Narrow"/>
              </a:defRPr>
            </a:pPr>
            <a:r>
              <a:t>Brainwashing by Edward Hunter</a:t>
            </a:r>
          </a:p>
          <a:p>
            <a:pPr/>
            <a:r>
              <a:rPr sz="10400">
                <a:latin typeface="Arial Narrow"/>
                <a:ea typeface="Arial Narrow"/>
                <a:cs typeface="Arial Narrow"/>
                <a:sym typeface="Arial Narrow"/>
              </a:rPr>
              <a:t>Published in 1956</a:t>
            </a:r>
            <a:r>
              <a:t> </a:t>
            </a:r>
          </a:p>
        </p:txBody>
      </p:sp>
      <p:pic>
        <p:nvPicPr>
          <p:cNvPr id="2072" name="brainwashing1958.jpg" descr="brainwashing1958.jpg"/>
          <p:cNvPicPr>
            <a:picLocks noChangeAspect="1"/>
          </p:cNvPicPr>
          <p:nvPr/>
        </p:nvPicPr>
        <p:blipFill>
          <a:blip r:embed="rId2">
            <a:extLst/>
          </a:blip>
          <a:stretch>
            <a:fillRect/>
          </a:stretch>
        </p:blipFill>
        <p:spPr>
          <a:xfrm>
            <a:off x="8551862" y="766762"/>
            <a:ext cx="6757972" cy="8096508"/>
          </a:xfrm>
          <a:prstGeom prst="rect">
            <a:avLst/>
          </a:prstGeom>
          <a:ln w="12700">
            <a:miter lim="400000"/>
          </a:ln>
        </p:spPr>
      </p:pic>
    </p:spTree>
  </p:cSld>
  <p:clrMapOvr>
    <a:masterClrMapping/>
  </p:clrMapOvr>
  <p:transition xmlns:p14="http://schemas.microsoft.com/office/powerpoint/2010/main" spd="med" advClick="1"/>
</p:sld>
</file>

<file path=ppt/slides/slide77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74" name="The cat-and-mouse game that the Reds played with a man’s mind was vividly described by Captain Zach W. Dean of the U.S. Air Force. He was an oil-field engineer from Oklahoma, with deep-set eyes. When I asked him how long he had been a prisoner, he said, "/>
          <p:cNvSpPr txBox="1"/>
          <p:nvPr>
            <p:ph type="title"/>
          </p:nvPr>
        </p:nvSpPr>
        <p:spPr>
          <a:xfrm>
            <a:off x="293377" y="251845"/>
            <a:ext cx="23797246" cy="13212310"/>
          </a:xfrm>
          <a:prstGeom prst="rect">
            <a:avLst/>
          </a:prstGeom>
        </p:spPr>
        <p:txBody>
          <a:bodyPr/>
          <a:lstStyle>
            <a:lvl1pPr>
              <a:defRPr sz="8500">
                <a:latin typeface="Arial"/>
                <a:ea typeface="Arial"/>
                <a:cs typeface="Arial"/>
                <a:sym typeface="Arial"/>
              </a:defRPr>
            </a:lvl1pPr>
          </a:lstStyle>
          <a:p>
            <a:pPr/>
            <a:r>
              <a:t>The cat-and-mouse game that the Reds played with a man’s mind was vividly described by Captain Zach W. Dean of the U.S. Air Force. He was an oil-field engineer from Oklahoma, with deep-set eyes. When I asked him how long he had been a prisoner, he said, “Two years and four days.” I almost expected him to add the hours and minutes. </a:t>
            </a:r>
          </a:p>
        </p:txBody>
      </p:sp>
    </p:spTree>
  </p:cSld>
  <p:clrMapOvr>
    <a:masterClrMapping/>
  </p:clrMapOvr>
  <p:transition xmlns:p14="http://schemas.microsoft.com/office/powerpoint/2010/main" spd="med" advClick="1"/>
</p:sld>
</file>

<file path=ppt/slides/slide77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76" name="“the Reds brought you to the point of death and then they revived you,” Zach said. “Then again they brought you to death’s door, and when you were about to enter, they pulled you back.” He gazed at me, hesitating to go on. “You may not believe what I’m g"/>
          <p:cNvSpPr txBox="1"/>
          <p:nvPr>
            <p:ph type="title"/>
          </p:nvPr>
        </p:nvSpPr>
        <p:spPr>
          <a:xfrm>
            <a:off x="266309" y="357187"/>
            <a:ext cx="23945981" cy="13001626"/>
          </a:xfrm>
          <a:prstGeom prst="rect">
            <a:avLst/>
          </a:prstGeom>
        </p:spPr>
        <p:txBody>
          <a:bodyPr/>
          <a:lstStyle/>
          <a:p>
            <a:pPr defTabSz="788669">
              <a:defRPr sz="10752"/>
            </a:pPr>
          </a:p>
          <a:p>
            <a:pPr defTabSz="788669">
              <a:defRPr sz="10752"/>
            </a:pPr>
            <a:r>
              <a:rPr sz="8160">
                <a:latin typeface="Arial"/>
                <a:ea typeface="Arial"/>
                <a:cs typeface="Arial"/>
                <a:sym typeface="Arial"/>
              </a:rPr>
              <a:t>“the Reds brought you to the point of death and then they revived you,” Zach said. “Then again they brought you to death’s door, and when you were about to enter, they pulled you back.” He gazed at me, hesitating to go on. “You may not believe what I’m going to tell you,” he said, “but after the Reds did this a few times, you were thankful to them for saving your life. </a:t>
            </a:r>
          </a:p>
        </p:txBody>
      </p:sp>
    </p:spTree>
  </p:cSld>
  <p:clrMapOvr>
    <a:masterClrMapping/>
  </p:clrMapOvr>
  <p:transition xmlns:p14="http://schemas.microsoft.com/office/powerpoint/2010/main" spd="med" advClick="1"/>
</p:sld>
</file>

<file path=ppt/slides/slide77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78" name="“You lost your sense of proportion and forgot that they were the ones who had almost killed you by starving you, not letting you sleep, beating you. You only knew that when you were about to die, they saved you. They did this often enough for it to consu"/>
          <p:cNvSpPr txBox="1"/>
          <p:nvPr>
            <p:ph type="title"/>
          </p:nvPr>
        </p:nvSpPr>
        <p:spPr>
          <a:xfrm>
            <a:off x="249287" y="357187"/>
            <a:ext cx="23885426" cy="13001626"/>
          </a:xfrm>
          <a:prstGeom prst="rect">
            <a:avLst/>
          </a:prstGeom>
        </p:spPr>
        <p:txBody>
          <a:bodyPr/>
          <a:lstStyle/>
          <a:p>
            <a:pPr>
              <a:defRPr sz="8500">
                <a:latin typeface="Arial"/>
                <a:ea typeface="Arial"/>
                <a:cs typeface="Arial"/>
                <a:sym typeface="Arial"/>
              </a:defRPr>
            </a:pPr>
            <a:r>
              <a:t>“You lost your sense of proportion and forgot that they were the ones who had almost killed you by starving you, not letting you sleep, beating you. You only knew that when you were about to die, they saved you. They did this often enough for it to consume your whole thinking process, until you were grateful enough to do anything </a:t>
            </a:r>
            <a:br/>
            <a:r>
              <a:t>they wanted.”</a:t>
            </a:r>
          </a:p>
        </p:txBody>
      </p:sp>
    </p:spTree>
  </p:cSld>
  <p:clrMapOvr>
    <a:masterClrMapping/>
  </p:clrMapOvr>
  <p:transition xmlns:p14="http://schemas.microsoft.com/office/powerpoint/2010/main" spd="med" advClick="1"/>
</p:sld>
</file>

<file path=ppt/slides/slide77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80" name="February 1956, 81 Page Report By The CIA on Brainwashing"/>
          <p:cNvSpPr txBox="1"/>
          <p:nvPr>
            <p:ph type="title"/>
          </p:nvPr>
        </p:nvSpPr>
        <p:spPr>
          <a:xfrm>
            <a:off x="174593" y="357187"/>
            <a:ext cx="24034814" cy="13190359"/>
          </a:xfrm>
          <a:prstGeom prst="rect">
            <a:avLst/>
          </a:prstGeom>
        </p:spPr>
        <p:txBody>
          <a:bodyPr/>
          <a:lstStyle/>
          <a:p>
            <a:pPr>
              <a:defRPr sz="7500">
                <a:latin typeface="Arial Narrow"/>
                <a:ea typeface="Arial Narrow"/>
                <a:cs typeface="Arial Narrow"/>
                <a:sym typeface="Arial Narrow"/>
              </a:defRPr>
            </a:pPr>
            <a:br/>
          </a:p>
          <a:p>
            <a:pPr>
              <a:defRPr sz="7500">
                <a:latin typeface="Arial Narrow"/>
                <a:ea typeface="Arial Narrow"/>
                <a:cs typeface="Arial Narrow"/>
                <a:sym typeface="Arial Narrow"/>
              </a:defRPr>
            </a:pPr>
          </a:p>
          <a:p>
            <a:pPr>
              <a:defRPr sz="7500">
                <a:latin typeface="Arial Narrow"/>
                <a:ea typeface="Arial Narrow"/>
                <a:cs typeface="Arial Narrow"/>
                <a:sym typeface="Arial Narrow"/>
              </a:defRPr>
            </a:pPr>
          </a:p>
          <a:p>
            <a:pPr>
              <a:defRPr sz="7500">
                <a:latin typeface="Arial Narrow"/>
                <a:ea typeface="Arial Narrow"/>
                <a:cs typeface="Arial Narrow"/>
                <a:sym typeface="Arial Narrow"/>
              </a:defRPr>
            </a:pPr>
          </a:p>
          <a:p>
            <a:pPr>
              <a:defRPr sz="7500">
                <a:latin typeface="Arial Narrow"/>
                <a:ea typeface="Arial Narrow"/>
                <a:cs typeface="Arial Narrow"/>
                <a:sym typeface="Arial Narrow"/>
              </a:defRPr>
            </a:pPr>
          </a:p>
          <a:p>
            <a:pPr>
              <a:defRPr sz="7500">
                <a:latin typeface="Arial Narrow"/>
                <a:ea typeface="Arial Narrow"/>
                <a:cs typeface="Arial Narrow"/>
                <a:sym typeface="Arial Narrow"/>
              </a:defRPr>
            </a:pPr>
          </a:p>
          <a:p>
            <a:pPr>
              <a:defRPr sz="7500">
                <a:latin typeface="Arial Narrow"/>
                <a:ea typeface="Arial Narrow"/>
                <a:cs typeface="Arial Narrow"/>
                <a:sym typeface="Arial Narrow"/>
              </a:defRPr>
            </a:pPr>
          </a:p>
          <a:p>
            <a:pPr>
              <a:defRPr sz="7500">
                <a:latin typeface="Arial Narrow"/>
                <a:ea typeface="Arial Narrow"/>
                <a:cs typeface="Arial Narrow"/>
                <a:sym typeface="Arial Narrow"/>
              </a:defRPr>
            </a:pPr>
            <a:r>
              <a:t>February 1956, 81 Page Report By The CIA on Brainwashing </a:t>
            </a:r>
          </a:p>
        </p:txBody>
      </p:sp>
      <p:pic>
        <p:nvPicPr>
          <p:cNvPr id="2081" name="CIAbrainwashingdoc.jpg" descr="CIAbrainwashingdoc.jpg"/>
          <p:cNvPicPr>
            <a:picLocks noChangeAspect="1"/>
          </p:cNvPicPr>
          <p:nvPr/>
        </p:nvPicPr>
        <p:blipFill>
          <a:blip r:embed="rId2">
            <a:extLst/>
          </a:blip>
          <a:stretch>
            <a:fillRect/>
          </a:stretch>
        </p:blipFill>
        <p:spPr>
          <a:xfrm>
            <a:off x="4895850" y="430212"/>
            <a:ext cx="14592300" cy="10045701"/>
          </a:xfrm>
          <a:prstGeom prst="rect">
            <a:avLst/>
          </a:prstGeom>
          <a:ln w="12700">
            <a:miter lim="400000"/>
          </a:ln>
        </p:spPr>
      </p:pic>
    </p:spTree>
  </p:cSld>
  <p:clrMapOvr>
    <a:masterClrMapping/>
  </p:clrMapOvr>
  <p:transition xmlns:p14="http://schemas.microsoft.com/office/powerpoint/2010/main" spd="med" advClick="1"/>
</p:sld>
</file>

<file path=ppt/slides/slide77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83" name="The experience of the brainwashed (in our sense) differs in that the inconsistent information is forced upon him under relatively controlled conditions after the possibility of critical judgment has been reduced or removed by such measures as production "/>
          <p:cNvSpPr txBox="1"/>
          <p:nvPr>
            <p:ph type="title"/>
          </p:nvPr>
        </p:nvSpPr>
        <p:spPr>
          <a:xfrm>
            <a:off x="260914" y="357187"/>
            <a:ext cx="23862172" cy="13001626"/>
          </a:xfrm>
          <a:prstGeom prst="rect">
            <a:avLst/>
          </a:prstGeom>
        </p:spPr>
        <p:txBody>
          <a:bodyPr/>
          <a:lstStyle/>
          <a:p>
            <a:pPr>
              <a:defRPr sz="8500">
                <a:latin typeface="Arial"/>
                <a:ea typeface="Arial"/>
                <a:cs typeface="Arial"/>
                <a:sym typeface="Arial"/>
              </a:defRPr>
            </a:pPr>
            <a:r>
              <a:t>The experience of the brainwashed (in our sense) differs in that </a:t>
            </a:r>
            <a:r>
              <a:rPr>
                <a:solidFill>
                  <a:srgbClr val="FFD479"/>
                </a:solidFill>
              </a:rPr>
              <a:t>the inconsistent information is forced upon him under relatively controlled conditions after the possibility of critical judgment has been reduced or removed by such measures</a:t>
            </a:r>
            <a:r>
              <a:t> as production of excessive fatigue, isolation, deprivation of various sorts, and sometimes</a:t>
            </a:r>
          </a:p>
        </p:txBody>
      </p:sp>
    </p:spTree>
  </p:cSld>
  <p:clrMapOvr>
    <a:masterClrMapping/>
  </p:clrMapOvr>
  <p:transition xmlns:p14="http://schemas.microsoft.com/office/powerpoint/2010/main" spd="med" advClick="1"/>
</p:sld>
</file>

<file path=ppt/slides/slide77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85" name="Physical torture. When reduced to extreme dependency and confusion, the individual is ready to react favorably to any person or idea which promises to end his painfully  confused state."/>
          <p:cNvSpPr txBox="1"/>
          <p:nvPr>
            <p:ph type="title"/>
          </p:nvPr>
        </p:nvSpPr>
        <p:spPr>
          <a:xfrm>
            <a:off x="373186" y="357187"/>
            <a:ext cx="23637628" cy="12828054"/>
          </a:xfrm>
          <a:prstGeom prst="rect">
            <a:avLst/>
          </a:prstGeom>
        </p:spPr>
        <p:txBody>
          <a:bodyPr/>
          <a:lstStyle/>
          <a:p>
            <a:pPr>
              <a:defRPr sz="8500">
                <a:latin typeface="Arial"/>
                <a:ea typeface="Arial"/>
                <a:cs typeface="Arial"/>
                <a:sym typeface="Arial"/>
              </a:defRPr>
            </a:pPr>
            <a:r>
              <a:t>Physical torture. </a:t>
            </a:r>
            <a:r>
              <a:rPr>
                <a:solidFill>
                  <a:srgbClr val="FFD479"/>
                </a:solidFill>
              </a:rPr>
              <a:t>When reduced to extreme dependency and confusion</a:t>
            </a:r>
            <a:r>
              <a:t>, </a:t>
            </a:r>
            <a:r>
              <a:rPr>
                <a:solidFill>
                  <a:srgbClr val="FFD479"/>
                </a:solidFill>
              </a:rPr>
              <a:t>the individual is ready to react favorably </a:t>
            </a:r>
            <a:r>
              <a:t>to any person or idea which promises to end his painfully </a:t>
            </a:r>
            <a:br/>
            <a:r>
              <a:t>confused state.</a:t>
            </a:r>
          </a:p>
        </p:txBody>
      </p:sp>
    </p:spTree>
  </p:cSld>
  <p:clrMapOvr>
    <a:masterClrMapping/>
  </p:clrMapOvr>
  <p:transition xmlns:p14="http://schemas.microsoft.com/office/powerpoint/2010/main" spd="med" advClick="1"/>
</p:sld>
</file>

<file path=ppt/slides/slide77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87" name="…there appears little doubt that an individual can be brought psychologically to the point where involuntary re-education will take place…It is NOT necessary to use direct physical means to reduce a person to a state where involuntary re-education can ta"/>
          <p:cNvSpPr txBox="1"/>
          <p:nvPr>
            <p:ph type="title"/>
          </p:nvPr>
        </p:nvSpPr>
        <p:spPr>
          <a:xfrm>
            <a:off x="219800" y="357187"/>
            <a:ext cx="24068392" cy="13151291"/>
          </a:xfrm>
          <a:prstGeom prst="rect">
            <a:avLst/>
          </a:prstGeom>
        </p:spPr>
        <p:txBody>
          <a:bodyPr/>
          <a:lstStyle/>
          <a:p>
            <a:pPr>
              <a:defRPr>
                <a:latin typeface="Arial"/>
                <a:ea typeface="Arial"/>
                <a:cs typeface="Arial"/>
                <a:sym typeface="Arial"/>
              </a:defRPr>
            </a:pPr>
            <a:r>
              <a:rPr sz="8500"/>
              <a:t>…there appears little doubt that an individual can be brought psychologically to the point where involuntary re-education will take place…It is NOT necessary to use direct physical means to reduce a person to a state where involuntary re-education can take place.</a:t>
            </a:r>
            <a:r>
              <a:t> </a:t>
            </a:r>
          </a:p>
        </p:txBody>
      </p:sp>
    </p:spTree>
  </p:cSld>
  <p:clrMapOvr>
    <a:masterClrMapping/>
  </p:clrMapOvr>
  <p:transition xmlns:p14="http://schemas.microsoft.com/office/powerpoint/2010/main" spd="med" advClick="1"/>
</p:sld>
</file>

<file path=ppt/slides/slide77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89" name="The Ingredients That Soften-Up The Mind &amp; Nation For Brainwashing"/>
          <p:cNvSpPr txBox="1"/>
          <p:nvPr>
            <p:ph type="title"/>
          </p:nvPr>
        </p:nvSpPr>
        <p:spPr>
          <a:xfrm>
            <a:off x="203615" y="357187"/>
            <a:ext cx="23877241" cy="13129432"/>
          </a:xfrm>
          <a:prstGeom prst="rect">
            <a:avLst/>
          </a:prstGeom>
        </p:spPr>
        <p:txBody>
          <a:bodyPr/>
          <a:lstStyle/>
          <a:p>
            <a:pPr>
              <a:defRPr sz="8500">
                <a:solidFill>
                  <a:srgbClr val="FFD479"/>
                </a:solidFill>
                <a:latin typeface="Arial"/>
                <a:ea typeface="Arial"/>
                <a:cs typeface="Arial"/>
                <a:sym typeface="Arial"/>
              </a:defRPr>
            </a:pPr>
            <a:r>
              <a:t>The Ingredients That Soften-Up The Mind &amp; Nation For Brainwashing</a:t>
            </a:r>
          </a:p>
          <a:p>
            <a:pPr>
              <a:defRPr sz="8500">
                <a:solidFill>
                  <a:srgbClr val="FFD479"/>
                </a:solidFill>
                <a:latin typeface="Arial"/>
                <a:ea typeface="Arial"/>
                <a:cs typeface="Arial"/>
                <a:sym typeface="Arial"/>
              </a:defRPr>
            </a:pPr>
          </a:p>
        </p:txBody>
      </p:sp>
    </p:spTree>
  </p:cSld>
  <p:clrMapOvr>
    <a:masterClrMapping/>
  </p:clrMapOvr>
  <p:transition xmlns:p14="http://schemas.microsoft.com/office/powerpoint/2010/main" spd="med" advClick="1"/>
</p:sld>
</file>

<file path=ppt/slides/slide7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6" name="foxnews.com January 9, 2019"/>
          <p:cNvSpPr txBox="1"/>
          <p:nvPr>
            <p:ph type="title"/>
          </p:nvPr>
        </p:nvSpPr>
        <p:spPr>
          <a:xfrm>
            <a:off x="207615" y="357187"/>
            <a:ext cx="23968770" cy="13150268"/>
          </a:xfrm>
          <a:prstGeom prst="rect">
            <a:avLst/>
          </a:prstGeom>
        </p:spPr>
        <p:txBody>
          <a:bodyPr/>
          <a:lstStyle/>
          <a:p>
            <a:pPr/>
          </a:p>
          <a:p>
            <a:pPr/>
          </a:p>
          <a:p>
            <a:pPr/>
          </a:p>
          <a:p>
            <a:pPr/>
          </a:p>
          <a:p>
            <a:pPr/>
          </a:p>
          <a:p>
            <a:pPr>
              <a:defRPr sz="9000">
                <a:latin typeface="Arial Narrow"/>
                <a:ea typeface="Arial Narrow"/>
                <a:cs typeface="Arial Narrow"/>
                <a:sym typeface="Arial Narrow"/>
              </a:defRPr>
            </a:pPr>
            <a:r>
              <a:rPr u="sng">
                <a:hlinkClick r:id="rId2" invalidUrl="" action="" tgtFrame="" tooltip="" history="1" highlightClick="0" endSnd="0"/>
              </a:rPr>
              <a:t>foxnews.com</a:t>
            </a:r>
            <a:r>
              <a:t> January 9, 2019</a:t>
            </a:r>
          </a:p>
        </p:txBody>
      </p:sp>
      <p:pic>
        <p:nvPicPr>
          <p:cNvPr id="307" name="masculinity#3.jpg" descr="masculinity#3.jpg"/>
          <p:cNvPicPr>
            <a:picLocks noChangeAspect="1"/>
          </p:cNvPicPr>
          <p:nvPr/>
        </p:nvPicPr>
        <p:blipFill>
          <a:blip r:embed="rId3">
            <a:extLst/>
          </a:blip>
          <a:stretch>
            <a:fillRect/>
          </a:stretch>
        </p:blipFill>
        <p:spPr>
          <a:xfrm>
            <a:off x="2206570" y="3367015"/>
            <a:ext cx="19970860" cy="4746769"/>
          </a:xfrm>
          <a:prstGeom prst="rect">
            <a:avLst/>
          </a:prstGeom>
          <a:ln w="12700">
            <a:miter lim="400000"/>
          </a:ln>
        </p:spPr>
      </p:pic>
    </p:spTree>
  </p:cSld>
  <p:clrMapOvr>
    <a:masterClrMapping/>
  </p:clrMapOvr>
  <p:transition xmlns:p14="http://schemas.microsoft.com/office/powerpoint/2010/main" spd="med" advClick="1"/>
</p:sld>
</file>

<file path=ppt/slides/slide78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91" name="Selfishness Self-victimisation…"/>
          <p:cNvSpPr txBox="1"/>
          <p:nvPr>
            <p:ph type="title"/>
          </p:nvPr>
        </p:nvSpPr>
        <p:spPr>
          <a:xfrm>
            <a:off x="205196" y="357187"/>
            <a:ext cx="23875939" cy="12810009"/>
          </a:xfrm>
          <a:prstGeom prst="rect">
            <a:avLst/>
          </a:prstGeom>
        </p:spPr>
        <p:txBody>
          <a:bodyPr/>
          <a:lstStyle/>
          <a:p>
            <a:pPr defTabSz="451842">
              <a:defRPr sz="4675">
                <a:latin typeface="Arial"/>
                <a:ea typeface="Arial"/>
                <a:cs typeface="Arial"/>
                <a:sym typeface="Arial"/>
              </a:defRPr>
            </a:pPr>
          </a:p>
          <a:p>
            <a:pPr defTabSz="451842">
              <a:defRPr sz="7975">
                <a:latin typeface="Arial"/>
                <a:ea typeface="Arial"/>
                <a:cs typeface="Arial"/>
                <a:sym typeface="Arial"/>
              </a:defRPr>
            </a:pPr>
            <a:r>
              <a:t>Selfishness</a:t>
            </a:r>
            <a:br/>
            <a:r>
              <a:t>Self-victimisation</a:t>
            </a:r>
          </a:p>
          <a:p>
            <a:pPr defTabSz="451842">
              <a:defRPr sz="7975">
                <a:latin typeface="Arial"/>
                <a:ea typeface="Arial"/>
                <a:cs typeface="Arial"/>
                <a:sym typeface="Arial"/>
              </a:defRPr>
            </a:pPr>
            <a:r>
              <a:t>Greed</a:t>
            </a:r>
          </a:p>
          <a:p>
            <a:pPr defTabSz="451842">
              <a:defRPr sz="7975">
                <a:latin typeface="Arial"/>
                <a:ea typeface="Arial"/>
                <a:cs typeface="Arial"/>
                <a:sym typeface="Arial"/>
              </a:defRPr>
            </a:pPr>
            <a:r>
              <a:t>Jealousy &amp; Class Warfare </a:t>
            </a:r>
            <a:br/>
            <a:r>
              <a:t>Moral Relativism </a:t>
            </a:r>
            <a:br/>
            <a:r>
              <a:t>Lack of Loyalty</a:t>
            </a:r>
            <a:br/>
            <a:r>
              <a:t>Lack of Reason &amp; Logic</a:t>
            </a:r>
          </a:p>
          <a:p>
            <a:pPr defTabSz="451842">
              <a:defRPr sz="7975">
                <a:latin typeface="Arial"/>
                <a:ea typeface="Arial"/>
                <a:cs typeface="Arial"/>
                <a:sym typeface="Arial"/>
              </a:defRPr>
            </a:pPr>
            <a:r>
              <a:t>A Lack of Discipline </a:t>
            </a:r>
          </a:p>
          <a:p>
            <a:pPr defTabSz="451842">
              <a:defRPr sz="4675">
                <a:latin typeface="Arial"/>
                <a:ea typeface="Arial"/>
                <a:cs typeface="Arial"/>
                <a:sym typeface="Arial"/>
              </a:defRPr>
            </a:pPr>
            <a:r>
              <a:rPr sz="7975"/>
              <a:t>Lack of Understanding of Competing Worldviews</a:t>
            </a:r>
            <a:br/>
            <a:br/>
          </a:p>
        </p:txBody>
      </p:sp>
    </p:spTree>
  </p:cSld>
  <p:clrMapOvr>
    <a:masterClrMapping/>
  </p:clrMapOvr>
  <p:transition xmlns:p14="http://schemas.microsoft.com/office/powerpoint/2010/main" spd="med" advClick="1"/>
</p:sld>
</file>

<file path=ppt/slides/slide78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93" name="Lack of Masculine Men with Courage…"/>
          <p:cNvSpPr txBox="1"/>
          <p:nvPr>
            <p:ph type="title"/>
          </p:nvPr>
        </p:nvSpPr>
        <p:spPr>
          <a:xfrm>
            <a:off x="249473" y="357187"/>
            <a:ext cx="23707019" cy="13001626"/>
          </a:xfrm>
          <a:prstGeom prst="rect">
            <a:avLst/>
          </a:prstGeom>
        </p:spPr>
        <p:txBody>
          <a:bodyPr/>
          <a:lstStyle/>
          <a:p>
            <a:pPr>
              <a:defRPr sz="8500">
                <a:latin typeface="Arial"/>
                <a:ea typeface="Arial"/>
                <a:cs typeface="Arial"/>
                <a:sym typeface="Arial"/>
              </a:defRPr>
            </a:pPr>
            <a:r>
              <a:t>Lack of Masculine Men with Courage</a:t>
            </a:r>
          </a:p>
          <a:p>
            <a:pPr>
              <a:defRPr sz="8500">
                <a:latin typeface="Arial"/>
                <a:ea typeface="Arial"/>
                <a:cs typeface="Arial"/>
                <a:sym typeface="Arial"/>
              </a:defRPr>
            </a:pPr>
            <a:r>
              <a:t>Lack of Historical Understanding</a:t>
            </a:r>
            <a:br/>
            <a:r>
              <a:t>Lack of Governmental Understanding</a:t>
            </a:r>
          </a:p>
          <a:p>
            <a:pPr>
              <a:defRPr sz="8500">
                <a:latin typeface="Arial"/>
                <a:ea typeface="Arial"/>
                <a:cs typeface="Arial"/>
                <a:sym typeface="Arial"/>
              </a:defRPr>
            </a:pPr>
            <a:r>
              <a:t>Lack of Economic Understanding</a:t>
            </a:r>
          </a:p>
          <a:p>
            <a:pPr>
              <a:defRPr sz="8500">
                <a:latin typeface="Arial"/>
                <a:ea typeface="Arial"/>
                <a:cs typeface="Arial"/>
                <a:sym typeface="Arial"/>
              </a:defRPr>
            </a:pPr>
            <a:r>
              <a:t>Lack of Theological Understanding</a:t>
            </a:r>
          </a:p>
          <a:p>
            <a:pPr>
              <a:defRPr sz="8500">
                <a:latin typeface="Arial"/>
                <a:ea typeface="Arial"/>
                <a:cs typeface="Arial"/>
                <a:sym typeface="Arial"/>
              </a:defRPr>
            </a:pPr>
            <a:r>
              <a:t>Lack of Understanding of and Commitment to a Biblical Worldview </a:t>
            </a:r>
          </a:p>
        </p:txBody>
      </p:sp>
    </p:spTree>
  </p:cSld>
  <p:clrMapOvr>
    <a:masterClrMapping/>
  </p:clrMapOvr>
  <p:transition xmlns:p14="http://schemas.microsoft.com/office/powerpoint/2010/main" spd="med" advClick="1"/>
</p:sld>
</file>

<file path=ppt/slides/slide78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95" name="Lack of Commitment to Truth…"/>
          <p:cNvSpPr txBox="1"/>
          <p:nvPr>
            <p:ph type="title"/>
          </p:nvPr>
        </p:nvSpPr>
        <p:spPr>
          <a:xfrm>
            <a:off x="261844" y="357187"/>
            <a:ext cx="23752877" cy="12896608"/>
          </a:xfrm>
          <a:prstGeom prst="rect">
            <a:avLst/>
          </a:prstGeom>
        </p:spPr>
        <p:txBody>
          <a:bodyPr/>
          <a:lstStyle/>
          <a:p>
            <a:pPr>
              <a:defRPr sz="8500">
                <a:latin typeface="Arial"/>
                <a:ea typeface="Arial"/>
                <a:cs typeface="Arial"/>
                <a:sym typeface="Arial"/>
              </a:defRPr>
            </a:pPr>
          </a:p>
          <a:p>
            <a:pPr>
              <a:defRPr sz="8500">
                <a:latin typeface="Arial"/>
                <a:ea typeface="Arial"/>
                <a:cs typeface="Arial"/>
                <a:sym typeface="Arial"/>
              </a:defRPr>
            </a:pPr>
            <a:r>
              <a:t>Lack of Commitment to Truth</a:t>
            </a:r>
          </a:p>
          <a:p>
            <a:pPr>
              <a:defRPr sz="8500">
                <a:latin typeface="Arial"/>
                <a:ea typeface="Arial"/>
                <a:cs typeface="Arial"/>
                <a:sym typeface="Arial"/>
              </a:defRPr>
            </a:pPr>
            <a:r>
              <a:t>Lack of Commitment to Individual Responsibility </a:t>
            </a:r>
          </a:p>
          <a:p>
            <a:pPr>
              <a:defRPr sz="8500">
                <a:latin typeface="Arial"/>
                <a:ea typeface="Arial"/>
                <a:cs typeface="Arial"/>
                <a:sym typeface="Arial"/>
              </a:defRPr>
            </a:pPr>
            <a:r>
              <a:t>Lack of Commitment to Individual Liberties  </a:t>
            </a:r>
          </a:p>
          <a:p>
            <a:pPr>
              <a:defRPr sz="8500">
                <a:latin typeface="Arial"/>
                <a:ea typeface="Arial"/>
                <a:cs typeface="Arial"/>
                <a:sym typeface="Arial"/>
              </a:defRPr>
            </a:pPr>
            <a:r>
              <a:t>Willingness to Conform to Group Consensus </a:t>
            </a:r>
          </a:p>
          <a:p>
            <a:pPr>
              <a:defRPr sz="8500">
                <a:latin typeface="Arial"/>
                <a:ea typeface="Arial"/>
                <a:cs typeface="Arial"/>
                <a:sym typeface="Arial"/>
              </a:defRPr>
            </a:pPr>
            <a:r>
              <a:t>A Lack of Principled Leaders </a:t>
            </a:r>
          </a:p>
          <a:p>
            <a:pPr>
              <a:defRPr sz="8500">
                <a:latin typeface="Arial"/>
                <a:ea typeface="Arial"/>
                <a:cs typeface="Arial"/>
                <a:sym typeface="Arial"/>
              </a:defRPr>
            </a:pPr>
            <a:r>
              <a:t>A Commitment to Pragmatism </a:t>
            </a:r>
          </a:p>
          <a:p>
            <a:pPr>
              <a:defRPr sz="8500">
                <a:latin typeface="Arial"/>
                <a:ea typeface="Arial"/>
                <a:cs typeface="Arial"/>
                <a:sym typeface="Arial"/>
              </a:defRPr>
            </a:pPr>
          </a:p>
        </p:txBody>
      </p:sp>
    </p:spTree>
  </p:cSld>
  <p:clrMapOvr>
    <a:masterClrMapping/>
  </p:clrMapOvr>
  <p:transition xmlns:p14="http://schemas.microsoft.com/office/powerpoint/2010/main" spd="med" advClick="1"/>
</p:sld>
</file>

<file path=ppt/slides/slide78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97" name="How So Many Men Avoided  Being Brainwashed"/>
          <p:cNvSpPr txBox="1"/>
          <p:nvPr>
            <p:ph type="title"/>
          </p:nvPr>
        </p:nvSpPr>
        <p:spPr>
          <a:xfrm>
            <a:off x="198685" y="357187"/>
            <a:ext cx="23737808" cy="13001626"/>
          </a:xfrm>
          <a:prstGeom prst="rect">
            <a:avLst/>
          </a:prstGeom>
        </p:spPr>
        <p:txBody>
          <a:bodyPr/>
          <a:lstStyle/>
          <a:p>
            <a:pPr>
              <a:defRPr sz="8500">
                <a:solidFill>
                  <a:srgbClr val="FFD479"/>
                </a:solidFill>
                <a:latin typeface="Arial"/>
                <a:ea typeface="Arial"/>
                <a:cs typeface="Arial"/>
                <a:sym typeface="Arial"/>
              </a:defRPr>
            </a:pPr>
            <a:r>
              <a:t>How So Many Men Avoided</a:t>
            </a:r>
            <a:br/>
            <a:r>
              <a:t> Being Brainwashed </a:t>
            </a:r>
          </a:p>
        </p:txBody>
      </p:sp>
    </p:spTree>
  </p:cSld>
  <p:clrMapOvr>
    <a:masterClrMapping/>
  </p:clrMapOvr>
  <p:transition xmlns:p14="http://schemas.microsoft.com/office/powerpoint/2010/main" spd="med" advClick="1"/>
</p:sld>
</file>

<file path=ppt/slides/slide78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99" name="Major William E. Mayer (U.S. Army)  Brainwashing: The Ultimate Weapon, October 4, 1956"/>
          <p:cNvSpPr txBox="1"/>
          <p:nvPr>
            <p:ph type="title"/>
          </p:nvPr>
        </p:nvSpPr>
        <p:spPr>
          <a:xfrm>
            <a:off x="187523" y="357187"/>
            <a:ext cx="24008954" cy="13185336"/>
          </a:xfrm>
          <a:prstGeom prst="rect">
            <a:avLst/>
          </a:prstGeom>
        </p:spPr>
        <p:txBody>
          <a:bodyPr/>
          <a:lstStyle/>
          <a:p>
            <a:pPr/>
          </a:p>
          <a:p>
            <a:pPr/>
          </a:p>
          <a:p>
            <a:pPr/>
          </a:p>
          <a:p>
            <a:pPr/>
          </a:p>
          <a:p>
            <a:pPr>
              <a:defRPr sz="7000"/>
            </a:pPr>
          </a:p>
          <a:p>
            <a:pPr>
              <a:defRPr sz="7000"/>
            </a:pPr>
          </a:p>
          <a:p>
            <a:pPr>
              <a:defRPr sz="7000"/>
            </a:pPr>
          </a:p>
          <a:p>
            <a:pPr>
              <a:defRPr sz="7000"/>
            </a:pPr>
            <a:r>
              <a:t>Major William E. Mayer (U.S. Army) </a:t>
            </a:r>
            <a:br/>
            <a:r>
              <a:t>Brainwashing: The Ultimate Weapon, October 4, 1956</a:t>
            </a:r>
          </a:p>
        </p:txBody>
      </p:sp>
      <p:pic>
        <p:nvPicPr>
          <p:cNvPr id="2100" name="willaimemayerbook#2pic.jpg" descr="willaimemayerbook#2pic.jpg"/>
          <p:cNvPicPr>
            <a:picLocks noChangeAspect="1"/>
          </p:cNvPicPr>
          <p:nvPr/>
        </p:nvPicPr>
        <p:blipFill>
          <a:blip r:embed="rId2">
            <a:extLst/>
          </a:blip>
          <a:stretch>
            <a:fillRect/>
          </a:stretch>
        </p:blipFill>
        <p:spPr>
          <a:xfrm>
            <a:off x="3713925" y="279620"/>
            <a:ext cx="7059714" cy="10635813"/>
          </a:xfrm>
          <a:prstGeom prst="rect">
            <a:avLst/>
          </a:prstGeom>
          <a:ln w="12700">
            <a:miter lim="400000"/>
          </a:ln>
        </p:spPr>
      </p:pic>
      <p:pic>
        <p:nvPicPr>
          <p:cNvPr id="2101" name="William E. Mayer.jpg" descr="William E. Mayer.jpg"/>
          <p:cNvPicPr>
            <a:picLocks noChangeAspect="1"/>
          </p:cNvPicPr>
          <p:nvPr/>
        </p:nvPicPr>
        <p:blipFill>
          <a:blip r:embed="rId3">
            <a:extLst/>
          </a:blip>
          <a:stretch>
            <a:fillRect/>
          </a:stretch>
        </p:blipFill>
        <p:spPr>
          <a:xfrm>
            <a:off x="14529517" y="310489"/>
            <a:ext cx="7286118" cy="10574075"/>
          </a:xfrm>
          <a:prstGeom prst="rect">
            <a:avLst/>
          </a:prstGeom>
          <a:ln w="12700">
            <a:miter lim="400000"/>
          </a:ln>
        </p:spPr>
      </p:pic>
    </p:spTree>
  </p:cSld>
  <p:clrMapOvr>
    <a:masterClrMapping/>
  </p:clrMapOvr>
  <p:transition xmlns:p14="http://schemas.microsoft.com/office/powerpoint/2010/main" spd="med" advClick="1"/>
</p:sld>
</file>

<file path=ppt/slides/slide78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03" name="William E. Mayer:…"/>
          <p:cNvSpPr txBox="1"/>
          <p:nvPr>
            <p:ph type="title"/>
          </p:nvPr>
        </p:nvSpPr>
        <p:spPr>
          <a:xfrm>
            <a:off x="197662" y="357187"/>
            <a:ext cx="23988676" cy="13001626"/>
          </a:xfrm>
          <a:prstGeom prst="rect">
            <a:avLst/>
          </a:prstGeom>
        </p:spPr>
        <p:txBody>
          <a:bodyPr/>
          <a:lstStyle/>
          <a:p>
            <a:pPr defTabSz="386119">
              <a:defRPr sz="8225">
                <a:solidFill>
                  <a:srgbClr val="FFD479"/>
                </a:solidFill>
                <a:latin typeface="Arial Narrow"/>
                <a:ea typeface="Arial Narrow"/>
                <a:cs typeface="Arial Narrow"/>
                <a:sym typeface="Arial Narrow"/>
              </a:defRPr>
            </a:pPr>
            <a:r>
              <a:t>William E. Mayer:</a:t>
            </a:r>
          </a:p>
          <a:p>
            <a:pPr defTabSz="386119">
              <a:defRPr sz="8225">
                <a:solidFill>
                  <a:srgbClr val="FFD479"/>
                </a:solidFill>
                <a:latin typeface="Arial Narrow"/>
                <a:ea typeface="Arial Narrow"/>
                <a:cs typeface="Arial Narrow"/>
                <a:sym typeface="Arial Narrow"/>
              </a:defRPr>
            </a:pPr>
            <a:r>
              <a:t>November 27, 1956 Speech:</a:t>
            </a:r>
          </a:p>
          <a:p>
            <a:pPr defTabSz="386119">
              <a:defRPr sz="8225">
                <a:solidFill>
                  <a:srgbClr val="FFD479"/>
                </a:solidFill>
                <a:latin typeface="Arial Narrow"/>
                <a:ea typeface="Arial Narrow"/>
                <a:cs typeface="Arial Narrow"/>
                <a:sym typeface="Arial Narrow"/>
              </a:defRPr>
            </a:pPr>
          </a:p>
          <a:p>
            <a:pPr defTabSz="386119">
              <a:defRPr sz="8225">
                <a:latin typeface="Arial Narrow"/>
                <a:ea typeface="Arial Narrow"/>
                <a:cs typeface="Arial Narrow"/>
                <a:sym typeface="Arial Narrow"/>
              </a:defRPr>
            </a:pPr>
            <a:r>
              <a:t>We found men with a real system of values who were committed to their thinking. Who had roots, who had loyalties, who actively thought about it, who resisted in some small but symbolic way. These were the men who survived in largest number, who came out almost unscathed from the experience. </a:t>
            </a:r>
          </a:p>
          <a:p>
            <a:pPr defTabSz="386119">
              <a:defRPr sz="6204">
                <a:solidFill>
                  <a:srgbClr val="FFD479"/>
                </a:solidFill>
                <a:latin typeface="Arial Narrow"/>
                <a:ea typeface="Arial Narrow"/>
                <a:cs typeface="Arial Narrow"/>
                <a:sym typeface="Arial Narrow"/>
              </a:defRPr>
            </a:pPr>
          </a:p>
          <a:p>
            <a:pPr defTabSz="386119">
              <a:defRPr sz="6204">
                <a:solidFill>
                  <a:srgbClr val="FFD479"/>
                </a:solidFill>
                <a:latin typeface="Arial Narrow"/>
                <a:ea typeface="Arial Narrow"/>
                <a:cs typeface="Arial Narrow"/>
                <a:sym typeface="Arial Narrow"/>
              </a:defRPr>
            </a:pPr>
          </a:p>
          <a:p>
            <a:pPr defTabSz="386119">
              <a:defRPr sz="6204">
                <a:solidFill>
                  <a:srgbClr val="FFD479"/>
                </a:solidFill>
                <a:latin typeface="Arial Narrow"/>
                <a:ea typeface="Arial Narrow"/>
                <a:cs typeface="Arial Narrow"/>
                <a:sym typeface="Arial Narrow"/>
              </a:defRPr>
            </a:pPr>
            <a:r>
              <a:t> </a:t>
            </a:r>
          </a:p>
        </p:txBody>
      </p:sp>
    </p:spTree>
  </p:cSld>
  <p:clrMapOvr>
    <a:masterClrMapping/>
  </p:clrMapOvr>
  <p:transition xmlns:p14="http://schemas.microsoft.com/office/powerpoint/2010/main" spd="med" advClick="1"/>
</p:sld>
</file>

<file path=ppt/slides/slide78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05" name="William E. Mayer:…"/>
          <p:cNvSpPr txBox="1"/>
          <p:nvPr>
            <p:ph type="title"/>
          </p:nvPr>
        </p:nvSpPr>
        <p:spPr>
          <a:xfrm>
            <a:off x="197662" y="357187"/>
            <a:ext cx="23988676" cy="13001626"/>
          </a:xfrm>
          <a:prstGeom prst="rect">
            <a:avLst/>
          </a:prstGeom>
        </p:spPr>
        <p:txBody>
          <a:bodyPr/>
          <a:lstStyle/>
          <a:p>
            <a:pPr defTabSz="328612">
              <a:defRPr sz="7000">
                <a:solidFill>
                  <a:srgbClr val="FFD479"/>
                </a:solidFill>
                <a:latin typeface="Arial Narrow"/>
                <a:ea typeface="Arial Narrow"/>
                <a:cs typeface="Arial Narrow"/>
                <a:sym typeface="Arial Narrow"/>
              </a:defRPr>
            </a:pPr>
            <a:r>
              <a:t>William E. Mayer:</a:t>
            </a:r>
          </a:p>
          <a:p>
            <a:pPr defTabSz="328612">
              <a:defRPr sz="7000">
                <a:solidFill>
                  <a:srgbClr val="FFD479"/>
                </a:solidFill>
                <a:latin typeface="Arial Narrow"/>
                <a:ea typeface="Arial Narrow"/>
                <a:cs typeface="Arial Narrow"/>
                <a:sym typeface="Arial Narrow"/>
              </a:defRPr>
            </a:pPr>
            <a:r>
              <a:t>November 27, 1956 Speech:</a:t>
            </a:r>
          </a:p>
          <a:p>
            <a:pPr defTabSz="328612">
              <a:defRPr sz="7000">
                <a:solidFill>
                  <a:srgbClr val="FFD479"/>
                </a:solidFill>
                <a:latin typeface="Arial Narrow"/>
                <a:ea typeface="Arial Narrow"/>
                <a:cs typeface="Arial Narrow"/>
                <a:sym typeface="Arial Narrow"/>
              </a:defRPr>
            </a:pPr>
          </a:p>
          <a:p>
            <a:pPr defTabSz="328612">
              <a:defRPr sz="7000">
                <a:latin typeface="Arial Narrow"/>
                <a:ea typeface="Arial Narrow"/>
                <a:cs typeface="Arial Narrow"/>
                <a:sym typeface="Arial Narrow"/>
              </a:defRPr>
            </a:pPr>
            <a:r>
              <a:t>We found men with a real system of values who were committed to their thinking. Who had roots, who had loyalties, who actively thought about it, who resisted in some small but symbolic way. These were the men who survived in largest number, who came out almost unscathed from the experience. But the opportunist, the guy who’s trying to look for the easy way, the person who doesn’t believe in the value of work as something in itself, who doesn’t believe in service unless there’ something in it for me— this guy’s a sitting duck. </a:t>
            </a:r>
          </a:p>
          <a:p>
            <a:pPr defTabSz="328612">
              <a:defRPr sz="5280">
                <a:solidFill>
                  <a:srgbClr val="FFD479"/>
                </a:solidFill>
                <a:latin typeface="Arial Narrow"/>
                <a:ea typeface="Arial Narrow"/>
                <a:cs typeface="Arial Narrow"/>
                <a:sym typeface="Arial Narrow"/>
              </a:defRPr>
            </a:pPr>
          </a:p>
          <a:p>
            <a:pPr defTabSz="328612">
              <a:defRPr sz="5280">
                <a:solidFill>
                  <a:srgbClr val="FFD479"/>
                </a:solidFill>
                <a:latin typeface="Arial Narrow"/>
                <a:ea typeface="Arial Narrow"/>
                <a:cs typeface="Arial Narrow"/>
                <a:sym typeface="Arial Narrow"/>
              </a:defRPr>
            </a:pPr>
          </a:p>
          <a:p>
            <a:pPr defTabSz="328612">
              <a:defRPr sz="5280">
                <a:solidFill>
                  <a:srgbClr val="FFD479"/>
                </a:solidFill>
                <a:latin typeface="Arial Narrow"/>
                <a:ea typeface="Arial Narrow"/>
                <a:cs typeface="Arial Narrow"/>
                <a:sym typeface="Arial Narrow"/>
              </a:defRPr>
            </a:pPr>
            <a:r>
              <a:t> </a:t>
            </a:r>
          </a:p>
        </p:txBody>
      </p:sp>
    </p:spTree>
  </p:cSld>
  <p:clrMapOvr>
    <a:masterClrMapping/>
  </p:clrMapOvr>
  <p:transition xmlns:p14="http://schemas.microsoft.com/office/powerpoint/2010/main" spd="med" advClick="1"/>
</p:sld>
</file>

<file path=ppt/slides/slide78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07" name="William E. Mayer:…"/>
          <p:cNvSpPr txBox="1"/>
          <p:nvPr>
            <p:ph type="title"/>
          </p:nvPr>
        </p:nvSpPr>
        <p:spPr>
          <a:xfrm>
            <a:off x="263890" y="357187"/>
            <a:ext cx="24032953" cy="13001626"/>
          </a:xfrm>
          <a:prstGeom prst="rect">
            <a:avLst/>
          </a:prstGeom>
        </p:spPr>
        <p:txBody>
          <a:bodyPr/>
          <a:lstStyle/>
          <a:p>
            <a:pPr defTabSz="328612">
              <a:defRPr sz="7320">
                <a:solidFill>
                  <a:srgbClr val="FFD479"/>
                </a:solidFill>
                <a:latin typeface="Arial Narrow"/>
                <a:ea typeface="Arial Narrow"/>
                <a:cs typeface="Arial Narrow"/>
                <a:sym typeface="Arial Narrow"/>
              </a:defRPr>
            </a:pPr>
            <a:r>
              <a:t>William E. Mayer:</a:t>
            </a:r>
          </a:p>
          <a:p>
            <a:pPr defTabSz="328612">
              <a:defRPr sz="7320">
                <a:solidFill>
                  <a:srgbClr val="FFD479"/>
                </a:solidFill>
                <a:latin typeface="Arial Narrow"/>
                <a:ea typeface="Arial Narrow"/>
                <a:cs typeface="Arial Narrow"/>
                <a:sym typeface="Arial Narrow"/>
              </a:defRPr>
            </a:pPr>
            <a:r>
              <a:t>November 27, 1956 Speech:</a:t>
            </a:r>
          </a:p>
          <a:p>
            <a:pPr defTabSz="328612">
              <a:defRPr sz="7320">
                <a:latin typeface="Arial Narrow"/>
                <a:ea typeface="Arial Narrow"/>
                <a:cs typeface="Arial Narrow"/>
                <a:sym typeface="Arial Narrow"/>
              </a:defRPr>
            </a:pPr>
          </a:p>
          <a:p>
            <a:pPr defTabSz="328612">
              <a:defRPr sz="7320">
                <a:latin typeface="Arial Narrow"/>
                <a:ea typeface="Arial Narrow"/>
                <a:cs typeface="Arial Narrow"/>
                <a:sym typeface="Arial Narrow"/>
              </a:defRPr>
            </a:pPr>
          </a:p>
          <a:p>
            <a:pPr defTabSz="328612">
              <a:defRPr sz="7320">
                <a:latin typeface="Arial Narrow"/>
                <a:ea typeface="Arial Narrow"/>
                <a:cs typeface="Arial Narrow"/>
                <a:sym typeface="Arial Narrow"/>
              </a:defRPr>
            </a:pPr>
            <a:r>
              <a:t>I think the whole idea was best summed up, as I will now, with a statement made by a very adequate solider name General Lemuel C. Shephard who was then Commandant of the Marine Corps when the prisoners got back. Who studied and evaluated this problem along with many others, and who summed up, in what might seem at first like a rather vague statement, but actually a very pointed one, what we can do about it. He said this. </a:t>
            </a:r>
          </a:p>
          <a:p>
            <a:pPr defTabSz="328612">
              <a:defRPr sz="3400">
                <a:solidFill>
                  <a:srgbClr val="FFD479"/>
                </a:solidFill>
                <a:latin typeface="Arial Narrow"/>
                <a:ea typeface="Arial Narrow"/>
                <a:cs typeface="Arial Narrow"/>
                <a:sym typeface="Arial Narrow"/>
              </a:defRPr>
            </a:pPr>
          </a:p>
          <a:p>
            <a:pPr defTabSz="328612">
              <a:defRPr sz="3400">
                <a:solidFill>
                  <a:srgbClr val="FFD479"/>
                </a:solidFill>
                <a:latin typeface="Arial Narrow"/>
                <a:ea typeface="Arial Narrow"/>
                <a:cs typeface="Arial Narrow"/>
                <a:sym typeface="Arial Narrow"/>
              </a:defRPr>
            </a:pPr>
          </a:p>
          <a:p>
            <a:pPr defTabSz="328612">
              <a:defRPr sz="3400">
                <a:solidFill>
                  <a:srgbClr val="FFD479"/>
                </a:solidFill>
                <a:latin typeface="Arial Narrow"/>
                <a:ea typeface="Arial Narrow"/>
                <a:cs typeface="Arial Narrow"/>
                <a:sym typeface="Arial Narrow"/>
              </a:defRPr>
            </a:pPr>
          </a:p>
        </p:txBody>
      </p:sp>
    </p:spTree>
  </p:cSld>
  <p:clrMapOvr>
    <a:masterClrMapping/>
  </p:clrMapOvr>
  <p:transition xmlns:p14="http://schemas.microsoft.com/office/powerpoint/2010/main" spd="med" advClick="1"/>
</p:sld>
</file>

<file path=ppt/slides/slide78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09" name="William E. Mayer:…"/>
          <p:cNvSpPr txBox="1"/>
          <p:nvPr>
            <p:ph type="title"/>
          </p:nvPr>
        </p:nvSpPr>
        <p:spPr>
          <a:xfrm>
            <a:off x="260821" y="357187"/>
            <a:ext cx="23955469" cy="13001626"/>
          </a:xfrm>
          <a:prstGeom prst="rect">
            <a:avLst/>
          </a:prstGeom>
        </p:spPr>
        <p:txBody>
          <a:bodyPr/>
          <a:lstStyle/>
          <a:p>
            <a:pPr defTabSz="336827">
              <a:defRPr sz="7749">
                <a:solidFill>
                  <a:srgbClr val="FFD479"/>
                </a:solidFill>
                <a:latin typeface="Arial"/>
                <a:ea typeface="Arial"/>
                <a:cs typeface="Arial"/>
                <a:sym typeface="Arial"/>
              </a:defRPr>
            </a:pPr>
            <a:r>
              <a:t>William E. Mayer:</a:t>
            </a:r>
          </a:p>
          <a:p>
            <a:pPr defTabSz="336827">
              <a:defRPr sz="7749">
                <a:solidFill>
                  <a:srgbClr val="FFD479"/>
                </a:solidFill>
                <a:latin typeface="Arial"/>
                <a:ea typeface="Arial"/>
                <a:cs typeface="Arial"/>
                <a:sym typeface="Arial"/>
              </a:defRPr>
            </a:pPr>
            <a:r>
              <a:t>November 27, 1956 Speech:</a:t>
            </a:r>
          </a:p>
          <a:p>
            <a:pPr defTabSz="336827">
              <a:defRPr sz="7749">
                <a:solidFill>
                  <a:srgbClr val="FFD479"/>
                </a:solidFill>
                <a:latin typeface="Arial"/>
                <a:ea typeface="Arial"/>
                <a:cs typeface="Arial"/>
                <a:sym typeface="Arial"/>
              </a:defRPr>
            </a:pPr>
          </a:p>
          <a:p>
            <a:pPr defTabSz="336827">
              <a:defRPr sz="7749">
                <a:latin typeface="Arial"/>
                <a:ea typeface="Arial"/>
                <a:cs typeface="Arial"/>
                <a:sym typeface="Arial"/>
              </a:defRPr>
            </a:pPr>
            <a:r>
              <a:t>“In the struggle against Communism the war is no longer over when men are forced to yield. The prisoner of war stockade is only an extension of the battlefield. For they must be taught to carry on an equal struggle with the only weapons remaining to them, </a:t>
            </a:r>
            <a:r>
              <a:rPr>
                <a:solidFill>
                  <a:srgbClr val="FFD479"/>
                </a:solidFill>
              </a:rPr>
              <a:t>faith and courage.” </a:t>
            </a:r>
          </a:p>
          <a:p>
            <a:pPr defTabSz="336827">
              <a:defRPr sz="3484">
                <a:solidFill>
                  <a:srgbClr val="FFD479"/>
                </a:solidFill>
                <a:latin typeface="Arial"/>
                <a:ea typeface="Arial"/>
                <a:cs typeface="Arial"/>
                <a:sym typeface="Arial"/>
              </a:defRPr>
            </a:pPr>
          </a:p>
          <a:p>
            <a:pPr defTabSz="336827">
              <a:defRPr sz="3484">
                <a:solidFill>
                  <a:srgbClr val="FFD479"/>
                </a:solidFill>
                <a:latin typeface="Arial"/>
                <a:ea typeface="Arial"/>
                <a:cs typeface="Arial"/>
                <a:sym typeface="Arial"/>
              </a:defRPr>
            </a:pPr>
          </a:p>
          <a:p>
            <a:pPr defTabSz="336827">
              <a:defRPr sz="3484">
                <a:solidFill>
                  <a:srgbClr val="FFD479"/>
                </a:solidFill>
                <a:latin typeface="Arial"/>
                <a:ea typeface="Arial"/>
                <a:cs typeface="Arial"/>
                <a:sym typeface="Arial"/>
              </a:defRPr>
            </a:pPr>
          </a:p>
          <a:p>
            <a:pPr defTabSz="336827">
              <a:defRPr sz="3484">
                <a:solidFill>
                  <a:srgbClr val="FFD479"/>
                </a:solidFill>
                <a:latin typeface="Arial"/>
                <a:ea typeface="Arial"/>
                <a:cs typeface="Arial"/>
                <a:sym typeface="Arial"/>
              </a:defRPr>
            </a:pPr>
          </a:p>
        </p:txBody>
      </p:sp>
    </p:spTree>
  </p:cSld>
  <p:clrMapOvr>
    <a:masterClrMapping/>
  </p:clrMapOvr>
  <p:transition xmlns:p14="http://schemas.microsoft.com/office/powerpoint/2010/main" spd="med" advClick="1"/>
</p:sld>
</file>

<file path=ppt/slides/slide78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11" name="February 1956, 81 Page Report By The CIA on Brainwashing"/>
          <p:cNvSpPr txBox="1"/>
          <p:nvPr>
            <p:ph type="title"/>
          </p:nvPr>
        </p:nvSpPr>
        <p:spPr>
          <a:xfrm>
            <a:off x="174593" y="357187"/>
            <a:ext cx="24034814" cy="13190359"/>
          </a:xfrm>
          <a:prstGeom prst="rect">
            <a:avLst/>
          </a:prstGeom>
        </p:spPr>
        <p:txBody>
          <a:bodyPr/>
          <a:lstStyle/>
          <a:p>
            <a:pPr>
              <a:defRPr sz="7500">
                <a:latin typeface="Arial Narrow"/>
                <a:ea typeface="Arial Narrow"/>
                <a:cs typeface="Arial Narrow"/>
                <a:sym typeface="Arial Narrow"/>
              </a:defRPr>
            </a:pPr>
            <a:br/>
          </a:p>
          <a:p>
            <a:pPr>
              <a:defRPr sz="7500">
                <a:latin typeface="Arial Narrow"/>
                <a:ea typeface="Arial Narrow"/>
                <a:cs typeface="Arial Narrow"/>
                <a:sym typeface="Arial Narrow"/>
              </a:defRPr>
            </a:pPr>
          </a:p>
          <a:p>
            <a:pPr>
              <a:defRPr sz="7500">
                <a:latin typeface="Arial Narrow"/>
                <a:ea typeface="Arial Narrow"/>
                <a:cs typeface="Arial Narrow"/>
                <a:sym typeface="Arial Narrow"/>
              </a:defRPr>
            </a:pPr>
          </a:p>
          <a:p>
            <a:pPr>
              <a:defRPr sz="7500">
                <a:latin typeface="Arial Narrow"/>
                <a:ea typeface="Arial Narrow"/>
                <a:cs typeface="Arial Narrow"/>
                <a:sym typeface="Arial Narrow"/>
              </a:defRPr>
            </a:pPr>
          </a:p>
          <a:p>
            <a:pPr>
              <a:defRPr sz="7500">
                <a:latin typeface="Arial Narrow"/>
                <a:ea typeface="Arial Narrow"/>
                <a:cs typeface="Arial Narrow"/>
                <a:sym typeface="Arial Narrow"/>
              </a:defRPr>
            </a:pPr>
          </a:p>
          <a:p>
            <a:pPr>
              <a:defRPr sz="7500">
                <a:latin typeface="Arial Narrow"/>
                <a:ea typeface="Arial Narrow"/>
                <a:cs typeface="Arial Narrow"/>
                <a:sym typeface="Arial Narrow"/>
              </a:defRPr>
            </a:pPr>
          </a:p>
          <a:p>
            <a:pPr>
              <a:defRPr sz="7500">
                <a:latin typeface="Arial Narrow"/>
                <a:ea typeface="Arial Narrow"/>
                <a:cs typeface="Arial Narrow"/>
                <a:sym typeface="Arial Narrow"/>
              </a:defRPr>
            </a:pPr>
          </a:p>
          <a:p>
            <a:pPr>
              <a:defRPr sz="7500">
                <a:latin typeface="Arial Narrow"/>
                <a:ea typeface="Arial Narrow"/>
                <a:cs typeface="Arial Narrow"/>
                <a:sym typeface="Arial Narrow"/>
              </a:defRPr>
            </a:pPr>
            <a:r>
              <a:t>February 1956, 81 Page Report By The CIA on Brainwashing </a:t>
            </a:r>
          </a:p>
        </p:txBody>
      </p:sp>
      <p:pic>
        <p:nvPicPr>
          <p:cNvPr id="2112" name="CIAbrainwashingdoc.jpg" descr="CIAbrainwashingdoc.jpg"/>
          <p:cNvPicPr>
            <a:picLocks noChangeAspect="1"/>
          </p:cNvPicPr>
          <p:nvPr/>
        </p:nvPicPr>
        <p:blipFill>
          <a:blip r:embed="rId2">
            <a:extLst/>
          </a:blip>
          <a:stretch>
            <a:fillRect/>
          </a:stretch>
        </p:blipFill>
        <p:spPr>
          <a:xfrm>
            <a:off x="4895850" y="430212"/>
            <a:ext cx="14592300" cy="10045701"/>
          </a:xfrm>
          <a:prstGeom prst="rect">
            <a:avLst/>
          </a:prstGeom>
          <a:ln w="12700">
            <a:miter lim="400000"/>
          </a:ln>
        </p:spPr>
      </p:pic>
    </p:spTree>
  </p:cSld>
  <p:clrMapOvr>
    <a:masterClrMapping/>
  </p:clrMapOvr>
  <p:transition xmlns:p14="http://schemas.microsoft.com/office/powerpoint/2010/main" spd="med" advClick="1"/>
</p:sld>
</file>

<file path=ppt/slides/slide7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9" name="foxnews.com January 9, 2019"/>
          <p:cNvSpPr txBox="1"/>
          <p:nvPr>
            <p:ph type="title"/>
          </p:nvPr>
        </p:nvSpPr>
        <p:spPr>
          <a:xfrm>
            <a:off x="138224" y="357187"/>
            <a:ext cx="24107552" cy="13251378"/>
          </a:xfrm>
          <a:prstGeom prst="rect">
            <a:avLst/>
          </a:prstGeom>
        </p:spPr>
        <p:txBody>
          <a:bodyPr/>
          <a:lstStyle/>
          <a:p>
            <a:pPr/>
          </a:p>
          <a:p>
            <a:pPr/>
          </a:p>
          <a:p>
            <a:pPr/>
          </a:p>
          <a:p>
            <a:pPr/>
          </a:p>
          <a:p>
            <a:pPr/>
          </a:p>
          <a:p>
            <a:pPr>
              <a:defRPr sz="9000">
                <a:latin typeface="Arial Narrow"/>
                <a:ea typeface="Arial Narrow"/>
                <a:cs typeface="Arial Narrow"/>
                <a:sym typeface="Arial Narrow"/>
              </a:defRPr>
            </a:pPr>
            <a:r>
              <a:rPr u="sng">
                <a:hlinkClick r:id="rId2" invalidUrl="" action="" tgtFrame="" tooltip="" history="1" highlightClick="0" endSnd="0"/>
              </a:rPr>
              <a:t>foxnews.com</a:t>
            </a:r>
            <a:r>
              <a:t> January 9, 2019</a:t>
            </a:r>
          </a:p>
        </p:txBody>
      </p:sp>
      <p:pic>
        <p:nvPicPr>
          <p:cNvPr id="310" name="masculinity#5.jpg" descr="masculinity#5.jpg"/>
          <p:cNvPicPr>
            <a:picLocks noChangeAspect="1"/>
          </p:cNvPicPr>
          <p:nvPr/>
        </p:nvPicPr>
        <p:blipFill>
          <a:blip r:embed="rId3">
            <a:extLst/>
          </a:blip>
          <a:stretch>
            <a:fillRect/>
          </a:stretch>
        </p:blipFill>
        <p:spPr>
          <a:xfrm>
            <a:off x="1735873" y="4298623"/>
            <a:ext cx="20912254" cy="2883554"/>
          </a:xfrm>
          <a:prstGeom prst="rect">
            <a:avLst/>
          </a:prstGeom>
          <a:ln w="12700">
            <a:miter lim="400000"/>
          </a:ln>
        </p:spPr>
      </p:pic>
    </p:spTree>
  </p:cSld>
  <p:clrMapOvr>
    <a:masterClrMapping/>
  </p:clrMapOvr>
  <p:transition xmlns:p14="http://schemas.microsoft.com/office/powerpoint/2010/main" spd="med" advClick="1"/>
</p:sld>
</file>

<file path=ppt/slides/slide79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14" name="February 1956, 81 Page Report By The CIA  on Brainwashing:…"/>
          <p:cNvSpPr txBox="1"/>
          <p:nvPr>
            <p:ph type="title"/>
          </p:nvPr>
        </p:nvSpPr>
        <p:spPr>
          <a:xfrm>
            <a:off x="202034" y="357187"/>
            <a:ext cx="23979932" cy="13001626"/>
          </a:xfrm>
          <a:prstGeom prst="rect">
            <a:avLst/>
          </a:prstGeom>
        </p:spPr>
        <p:txBody>
          <a:bodyPr/>
          <a:lstStyle/>
          <a:p>
            <a:pPr>
              <a:defRPr sz="8500">
                <a:solidFill>
                  <a:srgbClr val="FFD479"/>
                </a:solidFill>
                <a:latin typeface="Arial Narrow"/>
                <a:ea typeface="Arial Narrow"/>
                <a:cs typeface="Arial Narrow"/>
                <a:sym typeface="Arial Narrow"/>
              </a:defRPr>
            </a:pPr>
            <a:r>
              <a:t>February 1956, 81 Page Report By The CIA </a:t>
            </a:r>
            <a:br/>
            <a:r>
              <a:t>on Brainwashing:</a:t>
            </a:r>
          </a:p>
          <a:p>
            <a:pPr>
              <a:defRPr sz="7500">
                <a:latin typeface="Arial Narrow"/>
                <a:ea typeface="Arial Narrow"/>
                <a:cs typeface="Arial Narrow"/>
                <a:sym typeface="Arial Narrow"/>
              </a:defRPr>
            </a:pPr>
          </a:p>
          <a:p>
            <a:pPr>
              <a:defRPr sz="8500">
                <a:latin typeface="Arial"/>
                <a:ea typeface="Arial"/>
                <a:cs typeface="Arial"/>
                <a:sym typeface="Arial"/>
              </a:defRPr>
            </a:pPr>
            <a:r>
              <a:t>Intelligence might be more fully protected if military and other personnel subject to capture could understand brainwashing and could be trained as well as possible to cope with it. </a:t>
            </a:r>
          </a:p>
        </p:txBody>
      </p:sp>
    </p:spTree>
  </p:cSld>
  <p:clrMapOvr>
    <a:masterClrMapping/>
  </p:clrMapOvr>
  <p:transition xmlns:p14="http://schemas.microsoft.com/office/powerpoint/2010/main" spd="med" advClick="1"/>
</p:sld>
</file>

<file path=ppt/slides/slide79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16" name="Brainwashing by Edward Hunter…"/>
          <p:cNvSpPr txBox="1"/>
          <p:nvPr>
            <p:ph type="title"/>
          </p:nvPr>
        </p:nvSpPr>
        <p:spPr>
          <a:xfrm>
            <a:off x="361931" y="357187"/>
            <a:ext cx="23660138" cy="13001626"/>
          </a:xfrm>
          <a:prstGeom prst="rect">
            <a:avLst/>
          </a:prstGeom>
        </p:spPr>
        <p:txBody>
          <a:bodyPr/>
          <a:lstStyle/>
          <a:p>
            <a:pPr/>
          </a:p>
          <a:p>
            <a:pPr/>
          </a:p>
          <a:p>
            <a:pPr/>
          </a:p>
          <a:p>
            <a:pPr>
              <a:defRPr sz="10400">
                <a:latin typeface="Arial Narrow"/>
                <a:ea typeface="Arial Narrow"/>
                <a:cs typeface="Arial Narrow"/>
                <a:sym typeface="Arial Narrow"/>
              </a:defRPr>
            </a:pPr>
          </a:p>
          <a:p>
            <a:pPr>
              <a:defRPr sz="10400">
                <a:latin typeface="Arial Narrow"/>
                <a:ea typeface="Arial Narrow"/>
                <a:cs typeface="Arial Narrow"/>
                <a:sym typeface="Arial Narrow"/>
              </a:defRPr>
            </a:pPr>
          </a:p>
          <a:p>
            <a:pPr>
              <a:defRPr sz="10400">
                <a:latin typeface="Arial Narrow"/>
                <a:ea typeface="Arial Narrow"/>
                <a:cs typeface="Arial Narrow"/>
                <a:sym typeface="Arial Narrow"/>
              </a:defRPr>
            </a:pPr>
            <a:r>
              <a:t>Brainwashing by Edward Hunter</a:t>
            </a:r>
          </a:p>
          <a:p>
            <a:pPr/>
            <a:r>
              <a:rPr sz="10400">
                <a:latin typeface="Arial Narrow"/>
                <a:ea typeface="Arial Narrow"/>
                <a:cs typeface="Arial Narrow"/>
                <a:sym typeface="Arial Narrow"/>
              </a:rPr>
              <a:t>Published in 1956</a:t>
            </a:r>
            <a:r>
              <a:t> </a:t>
            </a:r>
          </a:p>
        </p:txBody>
      </p:sp>
      <p:pic>
        <p:nvPicPr>
          <p:cNvPr id="2117" name="brainwashing1958.jpg" descr="brainwashing1958.jpg"/>
          <p:cNvPicPr>
            <a:picLocks noChangeAspect="1"/>
          </p:cNvPicPr>
          <p:nvPr/>
        </p:nvPicPr>
        <p:blipFill>
          <a:blip r:embed="rId2">
            <a:extLst/>
          </a:blip>
          <a:stretch>
            <a:fillRect/>
          </a:stretch>
        </p:blipFill>
        <p:spPr>
          <a:xfrm>
            <a:off x="8551862" y="766762"/>
            <a:ext cx="6757972" cy="8096508"/>
          </a:xfrm>
          <a:prstGeom prst="rect">
            <a:avLst/>
          </a:prstGeom>
          <a:ln w="12700">
            <a:miter lim="400000"/>
          </a:ln>
        </p:spPr>
      </p:pic>
    </p:spTree>
  </p:cSld>
  <p:clrMapOvr>
    <a:masterClrMapping/>
  </p:clrMapOvr>
  <p:transition xmlns:p14="http://schemas.microsoft.com/office/powerpoint/2010/main" spd="med" advClick="1"/>
</p:sld>
</file>

<file path=ppt/slides/slide79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19" name="Double-click to edit"/>
          <p:cNvSpPr txBox="1"/>
          <p:nvPr>
            <p:ph type="title"/>
          </p:nvPr>
        </p:nvSpPr>
        <p:spPr>
          <a:xfrm>
            <a:off x="318027" y="357187"/>
            <a:ext cx="23747946" cy="13001626"/>
          </a:xfrm>
          <a:prstGeom prst="rect">
            <a:avLst/>
          </a:prstGeom>
        </p:spPr>
        <p:txBody>
          <a:bodyPr/>
          <a:lstStyle/>
          <a:p>
            <a:pPr defTabSz="665440">
              <a:defRPr sz="9072"/>
            </a:pPr>
          </a:p>
          <a:p>
            <a:pPr defTabSz="665440">
              <a:defRPr sz="9072"/>
            </a:pPr>
          </a:p>
          <a:p>
            <a:pPr defTabSz="665440">
              <a:defRPr sz="9072"/>
            </a:pPr>
          </a:p>
          <a:p>
            <a:pPr defTabSz="665440">
              <a:defRPr sz="9072"/>
            </a:pPr>
          </a:p>
          <a:p>
            <a:pPr defTabSz="665440">
              <a:defRPr sz="9072"/>
            </a:pPr>
          </a:p>
          <a:p>
            <a:pPr defTabSz="665440">
              <a:defRPr sz="9072"/>
            </a:pPr>
          </a:p>
          <a:p>
            <a:pPr defTabSz="665440">
              <a:defRPr sz="9072"/>
            </a:pPr>
          </a:p>
          <a:p>
            <a:pPr defTabSz="665440">
              <a:defRPr sz="9072"/>
            </a:pPr>
          </a:p>
        </p:txBody>
      </p:sp>
      <p:pic>
        <p:nvPicPr>
          <p:cNvPr id="2120" name="faith#1.jpg" descr="faith#1.jpg"/>
          <p:cNvPicPr>
            <a:picLocks noChangeAspect="1"/>
          </p:cNvPicPr>
          <p:nvPr/>
        </p:nvPicPr>
        <p:blipFill>
          <a:blip r:embed="rId2">
            <a:extLst/>
          </a:blip>
          <a:stretch>
            <a:fillRect/>
          </a:stretch>
        </p:blipFill>
        <p:spPr>
          <a:xfrm>
            <a:off x="1757953" y="2990850"/>
            <a:ext cx="20868094" cy="7395505"/>
          </a:xfrm>
          <a:prstGeom prst="rect">
            <a:avLst/>
          </a:prstGeom>
          <a:ln w="12700">
            <a:miter lim="400000"/>
          </a:ln>
        </p:spPr>
      </p:pic>
    </p:spTree>
  </p:cSld>
  <p:clrMapOvr>
    <a:masterClrMapping/>
  </p:clrMapOvr>
  <p:transition xmlns:p14="http://schemas.microsoft.com/office/powerpoint/2010/main" spd="med" advClick="1"/>
</p:sld>
</file>

<file path=ppt/slides/slide79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22" name="Double-click to edit"/>
          <p:cNvSpPr txBox="1"/>
          <p:nvPr>
            <p:ph type="title"/>
          </p:nvPr>
        </p:nvSpPr>
        <p:spPr>
          <a:xfrm>
            <a:off x="201290" y="357187"/>
            <a:ext cx="23981420" cy="13001626"/>
          </a:xfrm>
          <a:prstGeom prst="rect">
            <a:avLst/>
          </a:prstGeom>
        </p:spPr>
        <p:txBody>
          <a:bodyPr/>
          <a:lstStyle/>
          <a:p>
            <a:pPr defTabSz="755808">
              <a:defRPr sz="10304"/>
            </a:pPr>
          </a:p>
          <a:p>
            <a:pPr defTabSz="755808">
              <a:defRPr sz="10304"/>
            </a:pPr>
          </a:p>
          <a:p>
            <a:pPr defTabSz="755808">
              <a:defRPr sz="10304"/>
            </a:pPr>
          </a:p>
          <a:p>
            <a:pPr defTabSz="755808">
              <a:defRPr sz="10304"/>
            </a:pPr>
          </a:p>
          <a:p>
            <a:pPr defTabSz="755808">
              <a:defRPr sz="10304"/>
            </a:pPr>
          </a:p>
          <a:p>
            <a:pPr defTabSz="755808">
              <a:defRPr sz="10304"/>
            </a:pPr>
          </a:p>
          <a:p>
            <a:pPr defTabSz="755808">
              <a:defRPr sz="10304"/>
            </a:pPr>
          </a:p>
        </p:txBody>
      </p:sp>
      <p:pic>
        <p:nvPicPr>
          <p:cNvPr id="2123" name="faith#2.jpg" descr="faith#2.jpg"/>
          <p:cNvPicPr>
            <a:picLocks noChangeAspect="1"/>
          </p:cNvPicPr>
          <p:nvPr/>
        </p:nvPicPr>
        <p:blipFill>
          <a:blip r:embed="rId2">
            <a:extLst/>
          </a:blip>
          <a:stretch>
            <a:fillRect/>
          </a:stretch>
        </p:blipFill>
        <p:spPr>
          <a:xfrm>
            <a:off x="3408215" y="3047958"/>
            <a:ext cx="17567570" cy="7620084"/>
          </a:xfrm>
          <a:prstGeom prst="rect">
            <a:avLst/>
          </a:prstGeom>
          <a:ln w="12700">
            <a:miter lim="400000"/>
          </a:ln>
        </p:spPr>
      </p:pic>
    </p:spTree>
  </p:cSld>
  <p:clrMapOvr>
    <a:masterClrMapping/>
  </p:clrMapOvr>
  <p:transition xmlns:p14="http://schemas.microsoft.com/office/powerpoint/2010/main" spd="med" advClick="1"/>
</p:sld>
</file>

<file path=ppt/slides/slide79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25" name="Double-click to edit"/>
          <p:cNvSpPr txBox="1"/>
          <p:nvPr>
            <p:ph type="title"/>
          </p:nvPr>
        </p:nvSpPr>
        <p:spPr>
          <a:xfrm>
            <a:off x="279517" y="357187"/>
            <a:ext cx="23679393" cy="13001626"/>
          </a:xfrm>
          <a:prstGeom prst="rect">
            <a:avLst/>
          </a:prstGeom>
        </p:spPr>
        <p:txBody>
          <a:bodyPr/>
          <a:lstStyle/>
          <a:p>
            <a:pPr defTabSz="665440">
              <a:defRPr sz="9072"/>
            </a:pPr>
          </a:p>
          <a:p>
            <a:pPr defTabSz="665440">
              <a:defRPr sz="9072"/>
            </a:pPr>
          </a:p>
          <a:p>
            <a:pPr defTabSz="665440">
              <a:defRPr sz="9072"/>
            </a:pPr>
          </a:p>
          <a:p>
            <a:pPr defTabSz="665440">
              <a:defRPr sz="9072"/>
            </a:pPr>
          </a:p>
          <a:p>
            <a:pPr defTabSz="665440">
              <a:defRPr sz="9072"/>
            </a:pPr>
          </a:p>
          <a:p>
            <a:pPr defTabSz="665440">
              <a:defRPr sz="9072"/>
            </a:pPr>
          </a:p>
          <a:p>
            <a:pPr defTabSz="665440">
              <a:defRPr sz="9072"/>
            </a:pPr>
          </a:p>
          <a:p>
            <a:pPr defTabSz="665440">
              <a:defRPr sz="9072"/>
            </a:pPr>
          </a:p>
        </p:txBody>
      </p:sp>
      <p:pic>
        <p:nvPicPr>
          <p:cNvPr id="2126" name="faith#3.jpg" descr="faith#3.jpg"/>
          <p:cNvPicPr>
            <a:picLocks noChangeAspect="1"/>
          </p:cNvPicPr>
          <p:nvPr/>
        </p:nvPicPr>
        <p:blipFill>
          <a:blip r:embed="rId2">
            <a:extLst/>
          </a:blip>
          <a:stretch>
            <a:fillRect/>
          </a:stretch>
        </p:blipFill>
        <p:spPr>
          <a:xfrm>
            <a:off x="2645531" y="3201981"/>
            <a:ext cx="18947365" cy="5978538"/>
          </a:xfrm>
          <a:prstGeom prst="rect">
            <a:avLst/>
          </a:prstGeom>
          <a:ln w="12700">
            <a:miter lim="400000"/>
          </a:ln>
        </p:spPr>
      </p:pic>
    </p:spTree>
  </p:cSld>
  <p:clrMapOvr>
    <a:masterClrMapping/>
  </p:clrMapOvr>
  <p:transition xmlns:p14="http://schemas.microsoft.com/office/powerpoint/2010/main" spd="med" advClick="1"/>
</p:sld>
</file>

<file path=ppt/slides/slide79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28" name="Double-click to edit"/>
          <p:cNvSpPr txBox="1"/>
          <p:nvPr>
            <p:ph type="title"/>
          </p:nvPr>
        </p:nvSpPr>
        <p:spPr>
          <a:xfrm>
            <a:off x="366210" y="357187"/>
            <a:ext cx="23651580" cy="12772151"/>
          </a:xfrm>
          <a:prstGeom prst="rect">
            <a:avLst/>
          </a:prstGeom>
        </p:spPr>
        <p:txBody>
          <a:bodyPr/>
          <a:lstStyle/>
          <a:p>
            <a:pPr defTabSz="747593">
              <a:defRPr sz="10192"/>
            </a:pPr>
          </a:p>
          <a:p>
            <a:pPr defTabSz="747593">
              <a:defRPr sz="10192"/>
            </a:pPr>
          </a:p>
          <a:p>
            <a:pPr defTabSz="747593">
              <a:defRPr sz="10192"/>
            </a:pPr>
          </a:p>
          <a:p>
            <a:pPr defTabSz="747593">
              <a:defRPr sz="10192"/>
            </a:pPr>
          </a:p>
          <a:p>
            <a:pPr defTabSz="747593">
              <a:defRPr sz="10192"/>
            </a:pPr>
          </a:p>
          <a:p>
            <a:pPr defTabSz="747593">
              <a:defRPr sz="10192"/>
            </a:pPr>
          </a:p>
          <a:p>
            <a:pPr defTabSz="747593">
              <a:defRPr sz="10192"/>
            </a:pPr>
          </a:p>
        </p:txBody>
      </p:sp>
      <p:pic>
        <p:nvPicPr>
          <p:cNvPr id="2129" name="faith#4.jpg" descr="faith#4.jpg"/>
          <p:cNvPicPr>
            <a:picLocks noChangeAspect="1"/>
          </p:cNvPicPr>
          <p:nvPr/>
        </p:nvPicPr>
        <p:blipFill>
          <a:blip r:embed="rId2">
            <a:extLst/>
          </a:blip>
          <a:stretch>
            <a:fillRect/>
          </a:stretch>
        </p:blipFill>
        <p:spPr>
          <a:xfrm>
            <a:off x="2539343" y="2688774"/>
            <a:ext cx="19305314" cy="8108977"/>
          </a:xfrm>
          <a:prstGeom prst="rect">
            <a:avLst/>
          </a:prstGeom>
          <a:ln w="12700">
            <a:miter lim="400000"/>
          </a:ln>
        </p:spPr>
      </p:pic>
    </p:spTree>
  </p:cSld>
  <p:clrMapOvr>
    <a:masterClrMapping/>
  </p:clrMapOvr>
  <p:transition xmlns:p14="http://schemas.microsoft.com/office/powerpoint/2010/main" spd="med" advClick="1"/>
</p:sld>
</file>

<file path=ppt/slides/slide79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31" name="Double-click to edit"/>
          <p:cNvSpPr txBox="1"/>
          <p:nvPr>
            <p:ph type="title"/>
          </p:nvPr>
        </p:nvSpPr>
        <p:spPr>
          <a:xfrm>
            <a:off x="201383" y="357187"/>
            <a:ext cx="23863567" cy="13206358"/>
          </a:xfrm>
          <a:prstGeom prst="rect">
            <a:avLst/>
          </a:prstGeom>
        </p:spPr>
        <p:txBody>
          <a:bodyPr/>
          <a:lstStyle/>
          <a:p>
            <a:pPr defTabSz="772239">
              <a:defRPr sz="10528"/>
            </a:pPr>
          </a:p>
          <a:p>
            <a:pPr defTabSz="772239">
              <a:defRPr sz="10528"/>
            </a:pPr>
          </a:p>
          <a:p>
            <a:pPr defTabSz="772239">
              <a:defRPr sz="10528"/>
            </a:pPr>
          </a:p>
          <a:p>
            <a:pPr defTabSz="772239">
              <a:defRPr sz="10528"/>
            </a:pPr>
          </a:p>
          <a:p>
            <a:pPr defTabSz="772239">
              <a:defRPr sz="10528"/>
            </a:pPr>
          </a:p>
          <a:p>
            <a:pPr defTabSz="772239">
              <a:defRPr sz="10528"/>
            </a:pPr>
          </a:p>
          <a:p>
            <a:pPr defTabSz="772239">
              <a:defRPr sz="10528"/>
            </a:pPr>
          </a:p>
        </p:txBody>
      </p:sp>
      <p:pic>
        <p:nvPicPr>
          <p:cNvPr id="2132" name="faith#5.jpg" descr="faith#5.jpg"/>
          <p:cNvPicPr>
            <a:picLocks noChangeAspect="1"/>
          </p:cNvPicPr>
          <p:nvPr/>
        </p:nvPicPr>
        <p:blipFill>
          <a:blip r:embed="rId2">
            <a:extLst/>
          </a:blip>
          <a:stretch>
            <a:fillRect/>
          </a:stretch>
        </p:blipFill>
        <p:spPr>
          <a:xfrm>
            <a:off x="1865312" y="3384948"/>
            <a:ext cx="19877233" cy="4710904"/>
          </a:xfrm>
          <a:prstGeom prst="rect">
            <a:avLst/>
          </a:prstGeom>
          <a:ln w="12700">
            <a:miter lim="400000"/>
          </a:ln>
        </p:spPr>
      </p:pic>
    </p:spTree>
  </p:cSld>
  <p:clrMapOvr>
    <a:masterClrMapping/>
  </p:clrMapOvr>
  <p:transition xmlns:p14="http://schemas.microsoft.com/office/powerpoint/2010/main" spd="med" advClick="1"/>
</p:sld>
</file>

<file path=ppt/slides/slide79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34" name="Double-click to edit"/>
          <p:cNvSpPr txBox="1"/>
          <p:nvPr>
            <p:ph type="title"/>
          </p:nvPr>
        </p:nvSpPr>
        <p:spPr>
          <a:xfrm>
            <a:off x="331793" y="357187"/>
            <a:ext cx="23720414" cy="12912421"/>
          </a:xfrm>
          <a:prstGeom prst="rect">
            <a:avLst/>
          </a:prstGeom>
        </p:spPr>
        <p:txBody>
          <a:bodyPr/>
          <a:lstStyle/>
          <a:p>
            <a:pPr defTabSz="755808">
              <a:defRPr sz="10304"/>
            </a:pPr>
          </a:p>
          <a:p>
            <a:pPr defTabSz="755808">
              <a:defRPr sz="10304"/>
            </a:pPr>
          </a:p>
          <a:p>
            <a:pPr defTabSz="755808">
              <a:defRPr sz="10304"/>
            </a:pPr>
          </a:p>
          <a:p>
            <a:pPr defTabSz="755808">
              <a:defRPr sz="10304"/>
            </a:pPr>
          </a:p>
          <a:p>
            <a:pPr defTabSz="755808">
              <a:defRPr sz="10304"/>
            </a:pPr>
          </a:p>
          <a:p>
            <a:pPr defTabSz="755808">
              <a:defRPr sz="10304"/>
            </a:pPr>
          </a:p>
          <a:p>
            <a:pPr defTabSz="755808">
              <a:defRPr sz="10304"/>
            </a:pPr>
          </a:p>
        </p:txBody>
      </p:sp>
      <p:pic>
        <p:nvPicPr>
          <p:cNvPr id="2135" name="faith#6.jpg" descr="faith#6.jpg"/>
          <p:cNvPicPr>
            <a:picLocks noChangeAspect="1"/>
          </p:cNvPicPr>
          <p:nvPr/>
        </p:nvPicPr>
        <p:blipFill>
          <a:blip r:embed="rId2">
            <a:extLst/>
          </a:blip>
          <a:stretch>
            <a:fillRect/>
          </a:stretch>
        </p:blipFill>
        <p:spPr>
          <a:xfrm>
            <a:off x="2709447" y="3776662"/>
            <a:ext cx="18965106" cy="5042083"/>
          </a:xfrm>
          <a:prstGeom prst="rect">
            <a:avLst/>
          </a:prstGeom>
          <a:ln w="12700">
            <a:miter lim="400000"/>
          </a:ln>
        </p:spPr>
      </p:pic>
      <p:pic>
        <p:nvPicPr>
          <p:cNvPr id="2136" name="faith#7.jpg" descr="faith#7.jpg"/>
          <p:cNvPicPr>
            <a:picLocks noChangeAspect="1"/>
          </p:cNvPicPr>
          <p:nvPr/>
        </p:nvPicPr>
        <p:blipFill>
          <a:blip r:embed="rId3">
            <a:extLst/>
          </a:blip>
          <a:stretch>
            <a:fillRect/>
          </a:stretch>
        </p:blipFill>
        <p:spPr>
          <a:xfrm>
            <a:off x="8021077" y="9947805"/>
            <a:ext cx="8341846" cy="1668370"/>
          </a:xfrm>
          <a:prstGeom prst="rect">
            <a:avLst/>
          </a:prstGeom>
          <a:ln w="12700">
            <a:miter lim="400000"/>
          </a:ln>
        </p:spPr>
      </p:pic>
    </p:spTree>
  </p:cSld>
  <p:clrMapOvr>
    <a:masterClrMapping/>
  </p:clrMapOvr>
  <p:transition xmlns:p14="http://schemas.microsoft.com/office/powerpoint/2010/main" spd="med" advClick="1"/>
</p:sld>
</file>

<file path=ppt/slides/slide79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38" name="Double-click to edit"/>
          <p:cNvSpPr txBox="1"/>
          <p:nvPr>
            <p:ph type="title"/>
          </p:nvPr>
        </p:nvSpPr>
        <p:spPr>
          <a:xfrm>
            <a:off x="211987" y="357187"/>
            <a:ext cx="23960026" cy="13001626"/>
          </a:xfrm>
          <a:prstGeom prst="rect">
            <a:avLst/>
          </a:prstGeom>
        </p:spPr>
        <p:txBody>
          <a:bodyPr/>
          <a:lstStyle/>
          <a:p>
            <a:pPr defTabSz="607933">
              <a:defRPr sz="8288"/>
            </a:pPr>
          </a:p>
          <a:p>
            <a:pPr defTabSz="607933">
              <a:defRPr sz="8288"/>
            </a:pPr>
          </a:p>
          <a:p>
            <a:pPr defTabSz="607933">
              <a:defRPr sz="8288"/>
            </a:pPr>
          </a:p>
          <a:p>
            <a:pPr defTabSz="607933">
              <a:defRPr sz="8288"/>
            </a:pPr>
          </a:p>
          <a:p>
            <a:pPr defTabSz="607933">
              <a:defRPr sz="8288"/>
            </a:pPr>
          </a:p>
          <a:p>
            <a:pPr defTabSz="607933">
              <a:defRPr sz="8288"/>
            </a:pPr>
          </a:p>
          <a:p>
            <a:pPr defTabSz="607933">
              <a:defRPr sz="8288"/>
            </a:pPr>
          </a:p>
          <a:p>
            <a:pPr defTabSz="607933">
              <a:defRPr sz="8288"/>
            </a:pPr>
          </a:p>
          <a:p>
            <a:pPr defTabSz="607933">
              <a:defRPr sz="8288"/>
            </a:pPr>
          </a:p>
        </p:txBody>
      </p:sp>
      <p:pic>
        <p:nvPicPr>
          <p:cNvPr id="2139" name="faith#8.jpg" descr="faith#8.jpg"/>
          <p:cNvPicPr>
            <a:picLocks noChangeAspect="1"/>
          </p:cNvPicPr>
          <p:nvPr/>
        </p:nvPicPr>
        <p:blipFill>
          <a:blip r:embed="rId2">
            <a:extLst/>
          </a:blip>
          <a:stretch>
            <a:fillRect/>
          </a:stretch>
        </p:blipFill>
        <p:spPr>
          <a:xfrm>
            <a:off x="4404487" y="1921820"/>
            <a:ext cx="15575026" cy="9872360"/>
          </a:xfrm>
          <a:prstGeom prst="rect">
            <a:avLst/>
          </a:prstGeom>
          <a:ln w="12700">
            <a:miter lim="400000"/>
          </a:ln>
        </p:spPr>
      </p:pic>
    </p:spTree>
  </p:cSld>
  <p:clrMapOvr>
    <a:masterClrMapping/>
  </p:clrMapOvr>
  <p:transition xmlns:p14="http://schemas.microsoft.com/office/powerpoint/2010/main" spd="med" advClick="1"/>
</p:sld>
</file>

<file path=ppt/slides/slide79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41" name="Double-click to edit"/>
          <p:cNvSpPr txBox="1"/>
          <p:nvPr>
            <p:ph type="title"/>
          </p:nvPr>
        </p:nvSpPr>
        <p:spPr>
          <a:xfrm>
            <a:off x="373372" y="357187"/>
            <a:ext cx="23637256" cy="13001626"/>
          </a:xfrm>
          <a:prstGeom prst="rect">
            <a:avLst/>
          </a:prstGeom>
        </p:spPr>
        <p:txBody>
          <a:bodyPr/>
          <a:lstStyle/>
          <a:p>
            <a:pPr defTabSz="607933">
              <a:defRPr sz="8288"/>
            </a:pPr>
          </a:p>
          <a:p>
            <a:pPr defTabSz="607933">
              <a:defRPr sz="8288"/>
            </a:pPr>
          </a:p>
          <a:p>
            <a:pPr defTabSz="607933">
              <a:defRPr sz="8288"/>
            </a:pPr>
          </a:p>
          <a:p>
            <a:pPr defTabSz="607933">
              <a:defRPr sz="8288"/>
            </a:pPr>
          </a:p>
          <a:p>
            <a:pPr defTabSz="607933">
              <a:defRPr sz="8288"/>
            </a:pPr>
          </a:p>
          <a:p>
            <a:pPr defTabSz="607933">
              <a:defRPr sz="8288"/>
            </a:pPr>
          </a:p>
          <a:p>
            <a:pPr defTabSz="607933">
              <a:defRPr sz="8288"/>
            </a:pPr>
          </a:p>
          <a:p>
            <a:pPr defTabSz="607933">
              <a:defRPr sz="8288"/>
            </a:pPr>
          </a:p>
          <a:p>
            <a:pPr defTabSz="607933">
              <a:defRPr sz="8288"/>
            </a:pPr>
          </a:p>
        </p:txBody>
      </p:sp>
      <p:pic>
        <p:nvPicPr>
          <p:cNvPr id="2142" name="faith#9.jpg" descr="faith#9.jpg"/>
          <p:cNvPicPr>
            <a:picLocks noChangeAspect="1"/>
          </p:cNvPicPr>
          <p:nvPr/>
        </p:nvPicPr>
        <p:blipFill>
          <a:blip r:embed="rId2">
            <a:extLst/>
          </a:blip>
          <a:stretch>
            <a:fillRect/>
          </a:stretch>
        </p:blipFill>
        <p:spPr>
          <a:xfrm>
            <a:off x="3327889" y="1557337"/>
            <a:ext cx="17728222" cy="10218588"/>
          </a:xfrm>
          <a:prstGeom prst="rect">
            <a:avLst/>
          </a:prstGeom>
          <a:ln w="12700">
            <a:miter lim="400000"/>
          </a:ln>
        </p:spPr>
      </p:pic>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4" name="The new word ‘hraimuashing’ entered our minds and dictionaries in a phenomenally short time. This sinister political expression had never been seen in print anywhere until a few years ago…The word came out of the sufferings of the Chinese people. Put und"/>
          <p:cNvSpPr txBox="1"/>
          <p:nvPr>
            <p:ph type="title"/>
          </p:nvPr>
        </p:nvSpPr>
        <p:spPr>
          <a:xfrm>
            <a:off x="208173" y="357187"/>
            <a:ext cx="23967654" cy="13108038"/>
          </a:xfrm>
          <a:prstGeom prst="rect">
            <a:avLst/>
          </a:prstGeom>
        </p:spPr>
        <p:txBody>
          <a:bodyPr/>
          <a:lstStyle/>
          <a:p>
            <a:pPr>
              <a:defRPr sz="9000">
                <a:latin typeface="Arial Narrow"/>
                <a:ea typeface="Arial Narrow"/>
                <a:cs typeface="Arial Narrow"/>
                <a:sym typeface="Arial Narrow"/>
              </a:defRPr>
            </a:pPr>
            <a:r>
              <a:t>The new word ‘</a:t>
            </a:r>
            <a:r>
              <a:rPr b="1" i="1"/>
              <a:t>hraimuashing</a:t>
            </a:r>
            <a:r>
              <a:rPr i="1"/>
              <a:t>’</a:t>
            </a:r>
            <a:r>
              <a:t> entered our minds and dictionaries in a phenomenally short time. This sinister political expression had never been seen in print anywhere until a few years ago…The word came out of the sufferings of the Chinese people. Put under a terrifying combination of subtle and crude metal and physical pressures and tortures, they detected </a:t>
            </a:r>
          </a:p>
        </p:txBody>
      </p:sp>
    </p:spTree>
  </p:cSld>
  <p:clrMapOvr>
    <a:masterClrMapping/>
  </p:clrMapOvr>
  <p:transition xmlns:p14="http://schemas.microsoft.com/office/powerpoint/2010/main" spd="med" advClick="1"/>
</p:sld>
</file>

<file path=ppt/slides/slide8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2" name="Published in 1950 By Members of  the Frankfurt School"/>
          <p:cNvSpPr txBox="1"/>
          <p:nvPr>
            <p:ph type="title"/>
          </p:nvPr>
        </p:nvSpPr>
        <p:spPr>
          <a:xfrm>
            <a:off x="137666" y="357187"/>
            <a:ext cx="23943004" cy="13137897"/>
          </a:xfrm>
          <a:prstGeom prst="rect">
            <a:avLst/>
          </a:prstGeom>
        </p:spPr>
        <p:txBody>
          <a:bodyPr/>
          <a:lstStyle/>
          <a:p>
            <a:pPr/>
          </a:p>
          <a:p>
            <a:pPr/>
          </a:p>
          <a:p>
            <a:pPr/>
          </a:p>
          <a:p>
            <a:pPr/>
          </a:p>
          <a:p>
            <a:pPr/>
          </a:p>
          <a:p>
            <a:pPr>
              <a:defRPr sz="9000">
                <a:latin typeface="Arial Narrow"/>
                <a:ea typeface="Arial Narrow"/>
                <a:cs typeface="Arial Narrow"/>
                <a:sym typeface="Arial Narrow"/>
              </a:defRPr>
            </a:pPr>
          </a:p>
          <a:p>
            <a:pPr>
              <a:defRPr sz="9000">
                <a:latin typeface="Arial Narrow"/>
                <a:ea typeface="Arial Narrow"/>
                <a:cs typeface="Arial Narrow"/>
                <a:sym typeface="Arial Narrow"/>
              </a:defRPr>
            </a:pPr>
            <a:r>
              <a:t>Published in 1950 By Members of </a:t>
            </a:r>
            <a:br/>
            <a:r>
              <a:t>the Frankfurt School </a:t>
            </a:r>
          </a:p>
        </p:txBody>
      </p:sp>
      <p:pic>
        <p:nvPicPr>
          <p:cNvPr id="313" name="authoritarian personality.jpg" descr="authoritarian personality.jpg"/>
          <p:cNvPicPr>
            <a:picLocks noChangeAspect="1"/>
          </p:cNvPicPr>
          <p:nvPr/>
        </p:nvPicPr>
        <p:blipFill>
          <a:blip r:embed="rId2">
            <a:extLst/>
          </a:blip>
          <a:stretch>
            <a:fillRect/>
          </a:stretch>
        </p:blipFill>
        <p:spPr>
          <a:xfrm>
            <a:off x="8902034" y="561975"/>
            <a:ext cx="6414267" cy="9659131"/>
          </a:xfrm>
          <a:prstGeom prst="rect">
            <a:avLst/>
          </a:prstGeom>
          <a:ln w="12700">
            <a:miter lim="400000"/>
          </a:ln>
        </p:spPr>
      </p:pic>
    </p:spTree>
  </p:cSld>
  <p:clrMapOvr>
    <a:masterClrMapping/>
  </p:clrMapOvr>
  <p:transition xmlns:p14="http://schemas.microsoft.com/office/powerpoint/2010/main" spd="med" advClick="1"/>
</p:sld>
</file>

<file path=ppt/slides/slide80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44" name="Double-click to edit"/>
          <p:cNvSpPr txBox="1"/>
          <p:nvPr>
            <p:ph type="title"/>
          </p:nvPr>
        </p:nvSpPr>
        <p:spPr>
          <a:xfrm>
            <a:off x="184918" y="357187"/>
            <a:ext cx="24014164" cy="13001626"/>
          </a:xfrm>
          <a:prstGeom prst="rect">
            <a:avLst/>
          </a:prstGeom>
        </p:spPr>
        <p:txBody>
          <a:bodyPr/>
          <a:lstStyle/>
          <a:p>
            <a:pPr defTabSz="607933">
              <a:defRPr sz="8288"/>
            </a:pPr>
          </a:p>
          <a:p>
            <a:pPr defTabSz="607933">
              <a:defRPr sz="8288"/>
            </a:pPr>
          </a:p>
          <a:p>
            <a:pPr defTabSz="607933">
              <a:defRPr sz="8288"/>
            </a:pPr>
          </a:p>
          <a:p>
            <a:pPr defTabSz="607933">
              <a:defRPr sz="8288"/>
            </a:pPr>
          </a:p>
          <a:p>
            <a:pPr defTabSz="607933">
              <a:defRPr sz="8288"/>
            </a:pPr>
          </a:p>
          <a:p>
            <a:pPr defTabSz="607933">
              <a:defRPr sz="8288"/>
            </a:pPr>
          </a:p>
          <a:p>
            <a:pPr defTabSz="607933">
              <a:defRPr sz="8288"/>
            </a:pPr>
          </a:p>
          <a:p>
            <a:pPr defTabSz="607933">
              <a:defRPr sz="8288"/>
            </a:pPr>
          </a:p>
          <a:p>
            <a:pPr defTabSz="607933">
              <a:defRPr sz="8288"/>
            </a:pPr>
          </a:p>
        </p:txBody>
      </p:sp>
      <p:pic>
        <p:nvPicPr>
          <p:cNvPr id="2145" name="Faith#10.jpg" descr="Faith#10.jpg"/>
          <p:cNvPicPr>
            <a:picLocks noChangeAspect="1"/>
          </p:cNvPicPr>
          <p:nvPr/>
        </p:nvPicPr>
        <p:blipFill>
          <a:blip r:embed="rId2">
            <a:extLst/>
          </a:blip>
          <a:stretch>
            <a:fillRect/>
          </a:stretch>
        </p:blipFill>
        <p:spPr>
          <a:xfrm>
            <a:off x="3526539" y="2584450"/>
            <a:ext cx="17330922" cy="7998887"/>
          </a:xfrm>
          <a:prstGeom prst="rect">
            <a:avLst/>
          </a:prstGeom>
          <a:ln w="12700">
            <a:miter lim="400000"/>
          </a:ln>
        </p:spPr>
      </p:pic>
    </p:spTree>
  </p:cSld>
  <p:clrMapOvr>
    <a:masterClrMapping/>
  </p:clrMapOvr>
  <p:transition xmlns:p14="http://schemas.microsoft.com/office/powerpoint/2010/main" spd="med" advClick="1"/>
</p:sld>
</file>

<file path=ppt/slides/slide80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47" name="Double-click to edit"/>
          <p:cNvSpPr txBox="1"/>
          <p:nvPr>
            <p:ph type="title"/>
          </p:nvPr>
        </p:nvSpPr>
        <p:spPr>
          <a:xfrm>
            <a:off x="263425" y="357187"/>
            <a:ext cx="23857150" cy="13001626"/>
          </a:xfrm>
          <a:prstGeom prst="rect">
            <a:avLst/>
          </a:prstGeom>
        </p:spPr>
        <p:txBody>
          <a:bodyPr/>
          <a:lstStyle/>
          <a:p>
            <a:pPr/>
          </a:p>
          <a:p>
            <a:pPr/>
          </a:p>
          <a:p>
            <a:pPr/>
          </a:p>
          <a:p>
            <a:pPr/>
          </a:p>
          <a:p>
            <a:pPr/>
          </a:p>
          <a:p>
            <a:pPr/>
          </a:p>
        </p:txBody>
      </p:sp>
      <p:pic>
        <p:nvPicPr>
          <p:cNvPr id="2148" name="Ephesians6.jpg" descr="Ephesians6.jpg"/>
          <p:cNvPicPr>
            <a:picLocks noChangeAspect="1"/>
          </p:cNvPicPr>
          <p:nvPr/>
        </p:nvPicPr>
        <p:blipFill>
          <a:blip r:embed="rId2">
            <a:extLst/>
          </a:blip>
          <a:stretch>
            <a:fillRect/>
          </a:stretch>
        </p:blipFill>
        <p:spPr>
          <a:xfrm>
            <a:off x="4054683" y="1363662"/>
            <a:ext cx="16274634" cy="11473112"/>
          </a:xfrm>
          <a:prstGeom prst="rect">
            <a:avLst/>
          </a:prstGeom>
          <a:ln w="12700">
            <a:miter lim="400000"/>
          </a:ln>
        </p:spPr>
      </p:pic>
    </p:spTree>
  </p:cSld>
  <p:clrMapOvr>
    <a:masterClrMapping/>
  </p:clrMapOvr>
  <p:transition xmlns:p14="http://schemas.microsoft.com/office/powerpoint/2010/main" spd="med" advClick="1"/>
</p:sld>
</file>

<file path=ppt/slides/slide80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50" name="Double-click to edit"/>
          <p:cNvSpPr txBox="1"/>
          <p:nvPr>
            <p:ph type="title"/>
          </p:nvPr>
        </p:nvSpPr>
        <p:spPr>
          <a:xfrm>
            <a:off x="242961" y="357187"/>
            <a:ext cx="23898078" cy="13134362"/>
          </a:xfrm>
          <a:prstGeom prst="rect">
            <a:avLst/>
          </a:prstGeom>
        </p:spPr>
        <p:txBody>
          <a:bodyPr/>
          <a:lstStyle/>
          <a:p>
            <a:pPr/>
          </a:p>
          <a:p>
            <a:pPr/>
          </a:p>
          <a:p>
            <a:pPr/>
          </a:p>
          <a:p>
            <a:pPr/>
          </a:p>
          <a:p>
            <a:pPr/>
          </a:p>
          <a:p>
            <a:pPr/>
          </a:p>
        </p:txBody>
      </p:sp>
      <p:pic>
        <p:nvPicPr>
          <p:cNvPr id="2151" name="col2-8.jpg" descr="col2-8.jpg"/>
          <p:cNvPicPr>
            <a:picLocks noChangeAspect="1"/>
          </p:cNvPicPr>
          <p:nvPr/>
        </p:nvPicPr>
        <p:blipFill>
          <a:blip r:embed="rId2">
            <a:extLst/>
          </a:blip>
          <a:stretch>
            <a:fillRect/>
          </a:stretch>
        </p:blipFill>
        <p:spPr>
          <a:xfrm>
            <a:off x="3781685" y="4224337"/>
            <a:ext cx="16820630" cy="3462349"/>
          </a:xfrm>
          <a:prstGeom prst="rect">
            <a:avLst/>
          </a:prstGeom>
          <a:ln w="12700">
            <a:miter lim="400000"/>
          </a:ln>
        </p:spPr>
      </p:pic>
    </p:spTree>
  </p:cSld>
  <p:clrMapOvr>
    <a:masterClrMapping/>
  </p:clrMapOvr>
  <p:transition xmlns:p14="http://schemas.microsoft.com/office/powerpoint/2010/main" spd="med" advClick="1"/>
</p:sld>
</file>

<file path=ppt/slides/slide80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53" name="Double-click to edit"/>
          <p:cNvSpPr txBox="1"/>
          <p:nvPr>
            <p:ph type="title"/>
          </p:nvPr>
        </p:nvSpPr>
        <p:spPr>
          <a:xfrm>
            <a:off x="236078" y="357187"/>
            <a:ext cx="23911844" cy="13001626"/>
          </a:xfrm>
          <a:prstGeom prst="rect">
            <a:avLst/>
          </a:prstGeom>
        </p:spPr>
        <p:txBody>
          <a:bodyPr/>
          <a:lstStyle/>
          <a:p>
            <a:pPr/>
          </a:p>
          <a:p>
            <a:pPr/>
          </a:p>
          <a:p>
            <a:pPr/>
          </a:p>
          <a:p>
            <a:pPr/>
          </a:p>
          <a:p>
            <a:pPr/>
          </a:p>
        </p:txBody>
      </p:sp>
      <p:pic>
        <p:nvPicPr>
          <p:cNvPr id="2154" name="2corthinans10.jpg" descr="2corthinans10.jpg"/>
          <p:cNvPicPr>
            <a:picLocks noChangeAspect="1"/>
          </p:cNvPicPr>
          <p:nvPr/>
        </p:nvPicPr>
        <p:blipFill>
          <a:blip r:embed="rId2">
            <a:extLst/>
          </a:blip>
          <a:stretch>
            <a:fillRect/>
          </a:stretch>
        </p:blipFill>
        <p:spPr>
          <a:xfrm>
            <a:off x="3751358" y="4414996"/>
            <a:ext cx="16881284" cy="4886008"/>
          </a:xfrm>
          <a:prstGeom prst="rect">
            <a:avLst/>
          </a:prstGeom>
          <a:ln w="12700">
            <a:miter lim="400000"/>
          </a:ln>
        </p:spPr>
      </p:pic>
    </p:spTree>
  </p:cSld>
  <p:clrMapOvr>
    <a:masterClrMapping/>
  </p:clrMapOvr>
  <p:transition xmlns:p14="http://schemas.microsoft.com/office/powerpoint/2010/main" spd="med" advClick="1"/>
</p:sld>
</file>

<file path=ppt/slides/slide80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56" name="Double-click to edit"/>
          <p:cNvSpPr txBox="1"/>
          <p:nvPr>
            <p:ph type="title"/>
          </p:nvPr>
        </p:nvSpPr>
        <p:spPr>
          <a:xfrm>
            <a:off x="356164" y="357187"/>
            <a:ext cx="23671672" cy="13001626"/>
          </a:xfrm>
          <a:prstGeom prst="rect">
            <a:avLst/>
          </a:prstGeom>
        </p:spPr>
        <p:txBody>
          <a:bodyPr/>
          <a:lstStyle/>
          <a:p>
            <a:pPr/>
          </a:p>
          <a:p>
            <a:pPr/>
          </a:p>
          <a:p>
            <a:pPr/>
          </a:p>
          <a:p>
            <a:pPr/>
          </a:p>
          <a:p>
            <a:pPr/>
          </a:p>
          <a:p>
            <a:pPr/>
          </a:p>
        </p:txBody>
      </p:sp>
      <p:pic>
        <p:nvPicPr>
          <p:cNvPr id="2157" name="2thess.jpg" descr="2thess.jpg"/>
          <p:cNvPicPr>
            <a:picLocks noChangeAspect="1"/>
          </p:cNvPicPr>
          <p:nvPr/>
        </p:nvPicPr>
        <p:blipFill>
          <a:blip r:embed="rId2">
            <a:extLst/>
          </a:blip>
          <a:stretch>
            <a:fillRect/>
          </a:stretch>
        </p:blipFill>
        <p:spPr>
          <a:xfrm>
            <a:off x="3348366" y="4098925"/>
            <a:ext cx="17687268" cy="4610673"/>
          </a:xfrm>
          <a:prstGeom prst="rect">
            <a:avLst/>
          </a:prstGeom>
          <a:ln w="12700">
            <a:miter lim="400000"/>
          </a:ln>
        </p:spPr>
      </p:pic>
    </p:spTree>
  </p:cSld>
  <p:clrMapOvr>
    <a:masterClrMapping/>
  </p:clrMapOvr>
  <p:transition xmlns:p14="http://schemas.microsoft.com/office/powerpoint/2010/main" spd="med" advClick="1"/>
</p:sld>
</file>

<file path=ppt/slides/slide80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59" name="1. Remove or discredit leaders that are principled,…"/>
          <p:cNvSpPr txBox="1"/>
          <p:nvPr>
            <p:ph type="title"/>
          </p:nvPr>
        </p:nvSpPr>
        <p:spPr>
          <a:xfrm>
            <a:off x="318027" y="357187"/>
            <a:ext cx="23352188" cy="13001626"/>
          </a:xfrm>
          <a:prstGeom prst="rect">
            <a:avLst/>
          </a:prstGeom>
        </p:spPr>
        <p:txBody>
          <a:bodyPr/>
          <a:lstStyle/>
          <a:p>
            <a:pPr algn="l">
              <a:defRPr sz="9000">
                <a:latin typeface="Arial Narrow"/>
                <a:ea typeface="Arial Narrow"/>
                <a:cs typeface="Arial Narrow"/>
                <a:sym typeface="Arial Narrow"/>
              </a:defRPr>
            </a:pPr>
            <a:r>
              <a:t>  1. Remove or discredit leaders that are principled,</a:t>
            </a:r>
          </a:p>
          <a:p>
            <a:pPr algn="l">
              <a:defRPr sz="9000">
                <a:latin typeface="Arial Narrow"/>
                <a:ea typeface="Arial Narrow"/>
                <a:cs typeface="Arial Narrow"/>
                <a:sym typeface="Arial Narrow"/>
              </a:defRPr>
            </a:pPr>
            <a:r>
              <a:t>      courageous, and people of convictions and morality. </a:t>
            </a:r>
          </a:p>
        </p:txBody>
      </p:sp>
    </p:spTree>
  </p:cSld>
  <p:clrMapOvr>
    <a:masterClrMapping/>
  </p:clrMapOvr>
  <p:transition xmlns:p14="http://schemas.microsoft.com/office/powerpoint/2010/main" spd="med" advClick="1"/>
</p:sld>
</file>

<file path=ppt/slides/slide80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61" name="2. Entice the brainwashing subjects into questioning…"/>
          <p:cNvSpPr txBox="1"/>
          <p:nvPr>
            <p:ph type="title"/>
          </p:nvPr>
        </p:nvSpPr>
        <p:spPr>
          <a:xfrm>
            <a:off x="218405" y="357187"/>
            <a:ext cx="23517418" cy="13164686"/>
          </a:xfrm>
          <a:prstGeom prst="rect">
            <a:avLst/>
          </a:prstGeom>
        </p:spPr>
        <p:txBody>
          <a:bodyPr/>
          <a:lstStyle/>
          <a:p>
            <a:pPr algn="l">
              <a:defRPr sz="9000">
                <a:latin typeface="Arial Narrow"/>
                <a:ea typeface="Arial Narrow"/>
                <a:cs typeface="Arial Narrow"/>
                <a:sym typeface="Arial Narrow"/>
              </a:defRPr>
            </a:pPr>
            <a:r>
              <a:t>  2. Entice the brainwashing subjects into questioning</a:t>
            </a:r>
          </a:p>
          <a:p>
            <a:pPr algn="l">
              <a:defRPr sz="9000">
                <a:latin typeface="Arial Narrow"/>
                <a:ea typeface="Arial Narrow"/>
                <a:cs typeface="Arial Narrow"/>
                <a:sym typeface="Arial Narrow"/>
              </a:defRPr>
            </a:pPr>
            <a:r>
              <a:t>      and doubting their foundational worldview, values,       </a:t>
            </a:r>
          </a:p>
          <a:p>
            <a:pPr algn="l">
              <a:defRPr sz="9000">
                <a:latin typeface="Arial Narrow"/>
                <a:ea typeface="Arial Narrow"/>
                <a:cs typeface="Arial Narrow"/>
                <a:sym typeface="Arial Narrow"/>
              </a:defRPr>
            </a:pPr>
            <a:r>
              <a:t>      &amp; convictions. </a:t>
            </a:r>
          </a:p>
        </p:txBody>
      </p:sp>
    </p:spTree>
  </p:cSld>
  <p:clrMapOvr>
    <a:masterClrMapping/>
  </p:clrMapOvr>
  <p:transition xmlns:p14="http://schemas.microsoft.com/office/powerpoint/2010/main" spd="med" advClick="1"/>
</p:sld>
</file>

<file path=ppt/slides/slide80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63" name="3. Teach a revisionist history that portrays America’s…"/>
          <p:cNvSpPr txBox="1"/>
          <p:nvPr>
            <p:ph type="title"/>
          </p:nvPr>
        </p:nvSpPr>
        <p:spPr>
          <a:xfrm>
            <a:off x="219893" y="357187"/>
            <a:ext cx="23788093" cy="13202637"/>
          </a:xfrm>
          <a:prstGeom prst="rect">
            <a:avLst/>
          </a:prstGeom>
        </p:spPr>
        <p:txBody>
          <a:bodyPr/>
          <a:lstStyle/>
          <a:p>
            <a:pPr algn="l">
              <a:defRPr sz="9000">
                <a:latin typeface="Arial Narrow"/>
                <a:ea typeface="Arial Narrow"/>
                <a:cs typeface="Arial Narrow"/>
                <a:sym typeface="Arial Narrow"/>
              </a:defRPr>
            </a:pPr>
            <a:r>
              <a:t>  3. Teach a revisionist history that portrays America’s</a:t>
            </a:r>
          </a:p>
          <a:p>
            <a:pPr algn="l">
              <a:defRPr sz="9000">
                <a:latin typeface="Arial Narrow"/>
                <a:ea typeface="Arial Narrow"/>
                <a:cs typeface="Arial Narrow"/>
                <a:sym typeface="Arial Narrow"/>
              </a:defRPr>
            </a:pPr>
            <a:r>
              <a:t>      capitalist free market system as the source of all </a:t>
            </a:r>
          </a:p>
          <a:p>
            <a:pPr algn="l">
              <a:defRPr sz="9000">
                <a:latin typeface="Arial Narrow"/>
                <a:ea typeface="Arial Narrow"/>
                <a:cs typeface="Arial Narrow"/>
                <a:sym typeface="Arial Narrow"/>
              </a:defRPr>
            </a:pPr>
            <a:r>
              <a:t>      suffering &amp; oppression. </a:t>
            </a:r>
          </a:p>
        </p:txBody>
      </p:sp>
    </p:spTree>
  </p:cSld>
  <p:clrMapOvr>
    <a:masterClrMapping/>
  </p:clrMapOvr>
  <p:transition xmlns:p14="http://schemas.microsoft.com/office/powerpoint/2010/main" spd="med" advClick="1"/>
</p:sld>
</file>

<file path=ppt/slides/slide80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65" name="4. Teach the importance of group consensus and…"/>
          <p:cNvSpPr txBox="1"/>
          <p:nvPr>
            <p:ph type="title"/>
          </p:nvPr>
        </p:nvSpPr>
        <p:spPr>
          <a:xfrm>
            <a:off x="196267" y="357187"/>
            <a:ext cx="23307136" cy="13001626"/>
          </a:xfrm>
          <a:prstGeom prst="rect">
            <a:avLst/>
          </a:prstGeom>
        </p:spPr>
        <p:txBody>
          <a:bodyPr/>
          <a:lstStyle/>
          <a:p>
            <a:pPr algn="l">
              <a:defRPr sz="9000">
                <a:latin typeface="Arial Narrow"/>
                <a:ea typeface="Arial Narrow"/>
                <a:cs typeface="Arial Narrow"/>
                <a:sym typeface="Arial Narrow"/>
              </a:defRPr>
            </a:pPr>
          </a:p>
          <a:p>
            <a:pPr algn="l">
              <a:defRPr sz="9000">
                <a:latin typeface="Arial Narrow"/>
                <a:ea typeface="Arial Narrow"/>
                <a:cs typeface="Arial Narrow"/>
                <a:sym typeface="Arial Narrow"/>
              </a:defRPr>
            </a:pPr>
            <a:r>
              <a:t>  4. Teach the importance of group consensus and        </a:t>
            </a:r>
          </a:p>
          <a:p>
            <a:pPr algn="l">
              <a:defRPr sz="9000">
                <a:latin typeface="Arial Narrow"/>
                <a:ea typeface="Arial Narrow"/>
                <a:cs typeface="Arial Narrow"/>
                <a:sym typeface="Arial Narrow"/>
              </a:defRPr>
            </a:pPr>
            <a:r>
              <a:t>      collectivism, and the danger &amp; consequences </a:t>
            </a:r>
          </a:p>
          <a:p>
            <a:pPr algn="l">
              <a:defRPr sz="9000">
                <a:latin typeface="Arial Narrow"/>
                <a:ea typeface="Arial Narrow"/>
                <a:cs typeface="Arial Narrow"/>
                <a:sym typeface="Arial Narrow"/>
              </a:defRPr>
            </a:pPr>
            <a:r>
              <a:t>      of individuality. </a:t>
            </a:r>
          </a:p>
        </p:txBody>
      </p:sp>
    </p:spTree>
  </p:cSld>
  <p:clrMapOvr>
    <a:masterClrMapping/>
  </p:clrMapOvr>
  <p:transition xmlns:p14="http://schemas.microsoft.com/office/powerpoint/2010/main" spd="med" advClick="1"/>
</p:sld>
</file>

<file path=ppt/slides/slide80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67" name="5. Set up a system of rewards, honor, recognition,…"/>
          <p:cNvSpPr txBox="1"/>
          <p:nvPr>
            <p:ph type="title"/>
          </p:nvPr>
        </p:nvSpPr>
        <p:spPr>
          <a:xfrm>
            <a:off x="307516" y="357187"/>
            <a:ext cx="23444002" cy="13001626"/>
          </a:xfrm>
          <a:prstGeom prst="rect">
            <a:avLst/>
          </a:prstGeom>
        </p:spPr>
        <p:txBody>
          <a:bodyPr/>
          <a:lstStyle/>
          <a:p>
            <a:pPr algn="l">
              <a:defRPr sz="9000">
                <a:latin typeface="Arial Narrow"/>
                <a:ea typeface="Arial Narrow"/>
                <a:cs typeface="Arial Narrow"/>
                <a:sym typeface="Arial Narrow"/>
              </a:defRPr>
            </a:pPr>
            <a:r>
              <a:t>  5. Set up a system of rewards, honor, recognition, </a:t>
            </a:r>
          </a:p>
          <a:p>
            <a:pPr algn="l">
              <a:defRPr sz="9000">
                <a:latin typeface="Arial Narrow"/>
                <a:ea typeface="Arial Narrow"/>
                <a:cs typeface="Arial Narrow"/>
                <a:sym typeface="Arial Narrow"/>
              </a:defRPr>
            </a:pPr>
            <a:r>
              <a:t>      &amp; advancement for those who embrace the </a:t>
            </a:r>
          </a:p>
          <a:p>
            <a:pPr algn="l">
              <a:defRPr sz="9000">
                <a:latin typeface="Arial Narrow"/>
                <a:ea typeface="Arial Narrow"/>
                <a:cs typeface="Arial Narrow"/>
                <a:sym typeface="Arial Narrow"/>
              </a:defRPr>
            </a:pPr>
            <a:r>
              <a:t>      worldview &amp; values of the brainwashing program. </a:t>
            </a:r>
          </a:p>
        </p:txBody>
      </p:sp>
    </p:spTree>
  </p:cSld>
  <p:clrMapOvr>
    <a:masterClrMapping/>
  </p:clrMapOvr>
  <p:transition xmlns:p14="http://schemas.microsoft.com/office/powerpoint/2010/main" spd="med" advClick="1"/>
</p:sld>
</file>

<file path=ppt/slides/slide8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5" name="The Frankfurt School &amp; Authoritarianism  From Grave Influence"/>
          <p:cNvSpPr txBox="1"/>
          <p:nvPr>
            <p:ph type="title"/>
          </p:nvPr>
        </p:nvSpPr>
        <p:spPr>
          <a:xfrm>
            <a:off x="165943" y="357187"/>
            <a:ext cx="23874823" cy="13270168"/>
          </a:xfrm>
          <a:prstGeom prst="rect">
            <a:avLst/>
          </a:prstGeom>
        </p:spPr>
        <p:txBody>
          <a:bodyPr/>
          <a:lstStyle/>
          <a:p>
            <a:pPr defTabSz="706516">
              <a:defRPr sz="7740">
                <a:latin typeface="Arial Narrow"/>
                <a:ea typeface="Arial Narrow"/>
                <a:cs typeface="Arial Narrow"/>
                <a:sym typeface="Arial Narrow"/>
              </a:defRPr>
            </a:pPr>
            <a:r>
              <a:t>The Frankfurt School &amp; Authoritarianism </a:t>
            </a:r>
            <a:br/>
            <a:r>
              <a:t>From </a:t>
            </a:r>
            <a:r>
              <a:rPr i="1"/>
              <a:t>Grave Influence</a:t>
            </a:r>
            <a:r>
              <a:t> </a:t>
            </a:r>
          </a:p>
          <a:p>
            <a:pPr defTabSz="706516">
              <a:defRPr sz="7740">
                <a:latin typeface="Arial Narrow"/>
                <a:ea typeface="Arial Narrow"/>
                <a:cs typeface="Arial Narrow"/>
                <a:sym typeface="Arial Narrow"/>
              </a:defRPr>
            </a:pPr>
          </a:p>
          <a:p>
            <a:pPr defTabSz="706516">
              <a:defRPr sz="7740">
                <a:latin typeface="Arial Narrow"/>
                <a:ea typeface="Arial Narrow"/>
                <a:cs typeface="Arial Narrow"/>
                <a:sym typeface="Arial Narrow"/>
              </a:defRPr>
            </a:pPr>
          </a:p>
          <a:p>
            <a:pPr defTabSz="706516">
              <a:defRPr sz="7740">
                <a:latin typeface="Arial Narrow"/>
                <a:ea typeface="Arial Narrow"/>
                <a:cs typeface="Arial Narrow"/>
                <a:sym typeface="Arial Narrow"/>
              </a:defRPr>
            </a:pPr>
          </a:p>
          <a:p>
            <a:pPr defTabSz="706516">
              <a:defRPr sz="9632"/>
            </a:pPr>
          </a:p>
          <a:p>
            <a:pPr defTabSz="706516">
              <a:defRPr sz="9632"/>
            </a:pPr>
          </a:p>
          <a:p>
            <a:pPr defTabSz="706516">
              <a:defRPr sz="9632"/>
            </a:pPr>
          </a:p>
          <a:p>
            <a:pPr defTabSz="706516">
              <a:defRPr sz="9632"/>
            </a:pPr>
          </a:p>
        </p:txBody>
      </p:sp>
      <p:pic>
        <p:nvPicPr>
          <p:cNvPr id="316" name="authoritarian#1.jpg" descr="authoritarian#1.jpg"/>
          <p:cNvPicPr>
            <a:picLocks noChangeAspect="1"/>
          </p:cNvPicPr>
          <p:nvPr/>
        </p:nvPicPr>
        <p:blipFill>
          <a:blip r:embed="rId2">
            <a:extLst/>
          </a:blip>
          <a:stretch>
            <a:fillRect/>
          </a:stretch>
        </p:blipFill>
        <p:spPr>
          <a:xfrm>
            <a:off x="4571604" y="2892425"/>
            <a:ext cx="15063500" cy="10332309"/>
          </a:xfrm>
          <a:prstGeom prst="rect">
            <a:avLst/>
          </a:prstGeom>
          <a:ln w="12700">
            <a:miter lim="400000"/>
          </a:ln>
        </p:spPr>
      </p:pic>
    </p:spTree>
  </p:cSld>
  <p:clrMapOvr>
    <a:masterClrMapping/>
  </p:clrMapOvr>
  <p:transition xmlns:p14="http://schemas.microsoft.com/office/powerpoint/2010/main" spd="med" advClick="1"/>
</p:sld>
</file>

<file path=ppt/slides/slide8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69" name="6. Apply punitive consequences on any worldview…"/>
          <p:cNvSpPr txBox="1"/>
          <p:nvPr>
            <p:ph type="title"/>
          </p:nvPr>
        </p:nvSpPr>
        <p:spPr>
          <a:xfrm>
            <a:off x="335700" y="357187"/>
            <a:ext cx="23458141" cy="13001626"/>
          </a:xfrm>
          <a:prstGeom prst="rect">
            <a:avLst/>
          </a:prstGeom>
        </p:spPr>
        <p:txBody>
          <a:bodyPr/>
          <a:lstStyle/>
          <a:p>
            <a:pPr lvl="2" algn="l" defTabSz="821531">
              <a:defRPr sz="9000">
                <a:solidFill>
                  <a:srgbClr val="FFFFFF"/>
                </a:solidFill>
                <a:latin typeface="Arial Narrow"/>
                <a:ea typeface="Arial Narrow"/>
                <a:cs typeface="Arial Narrow"/>
                <a:sym typeface="Arial Narrow"/>
              </a:defRPr>
            </a:pPr>
            <a:r>
              <a:t>  6. Apply punitive consequences on any worldview </a:t>
            </a:r>
          </a:p>
          <a:p>
            <a:pPr lvl="2" algn="l" defTabSz="821531">
              <a:defRPr sz="9000">
                <a:solidFill>
                  <a:srgbClr val="FFFFFF"/>
                </a:solidFill>
                <a:latin typeface="Arial Narrow"/>
                <a:ea typeface="Arial Narrow"/>
                <a:cs typeface="Arial Narrow"/>
                <a:sym typeface="Arial Narrow"/>
              </a:defRPr>
            </a:pPr>
            <a:r>
              <a:t>      &amp; values that are contrary to the chosen </a:t>
            </a:r>
          </a:p>
          <a:p>
            <a:pPr lvl="2" algn="l" defTabSz="821531">
              <a:defRPr sz="9000">
                <a:solidFill>
                  <a:srgbClr val="FFFFFF"/>
                </a:solidFill>
                <a:latin typeface="Arial Narrow"/>
                <a:ea typeface="Arial Narrow"/>
                <a:cs typeface="Arial Narrow"/>
                <a:sym typeface="Arial Narrow"/>
              </a:defRPr>
            </a:pPr>
            <a:r>
              <a:t>      worldview &amp; values being inculcated into the</a:t>
            </a:r>
          </a:p>
          <a:p>
            <a:pPr lvl="2" algn="l" defTabSz="821531">
              <a:defRPr sz="9000">
                <a:solidFill>
                  <a:srgbClr val="FFFFFF"/>
                </a:solidFill>
                <a:latin typeface="Arial Narrow"/>
                <a:ea typeface="Arial Narrow"/>
                <a:cs typeface="Arial Narrow"/>
                <a:sym typeface="Arial Narrow"/>
              </a:defRPr>
            </a:pPr>
            <a:r>
              <a:t>      brainwashing subjects. </a:t>
            </a:r>
          </a:p>
        </p:txBody>
      </p:sp>
    </p:spTree>
  </p:cSld>
  <p:clrMapOvr>
    <a:masterClrMapping/>
  </p:clrMapOvr>
  <p:transition xmlns:p14="http://schemas.microsoft.com/office/powerpoint/2010/main" spd="med" advClick="1"/>
</p:sld>
</file>

<file path=ppt/slides/slide8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71" name="7. Teach moral relativism and situational ethics          in order to destroy morality and character."/>
          <p:cNvSpPr txBox="1"/>
          <p:nvPr>
            <p:ph type="title"/>
          </p:nvPr>
        </p:nvSpPr>
        <p:spPr>
          <a:xfrm>
            <a:off x="258774" y="357187"/>
            <a:ext cx="23572417" cy="13001626"/>
          </a:xfrm>
          <a:prstGeom prst="rect">
            <a:avLst/>
          </a:prstGeom>
        </p:spPr>
        <p:txBody>
          <a:bodyPr/>
          <a:lstStyle/>
          <a:p>
            <a:pPr algn="l">
              <a:defRPr sz="9000">
                <a:latin typeface="Arial Narrow"/>
                <a:ea typeface="Arial Narrow"/>
                <a:cs typeface="Arial Narrow"/>
                <a:sym typeface="Arial Narrow"/>
              </a:defRPr>
            </a:pPr>
            <a:r>
              <a:t> 7. Teach moral relativism and situational ethics  </a:t>
            </a:r>
            <a:br/>
            <a:r>
              <a:t>       in order to destroy morality and character.</a:t>
            </a:r>
          </a:p>
        </p:txBody>
      </p:sp>
    </p:spTree>
  </p:cSld>
  <p:clrMapOvr>
    <a:masterClrMapping/>
  </p:clrMapOvr>
  <p:transition xmlns:p14="http://schemas.microsoft.com/office/powerpoint/2010/main" spd="med" advClick="1"/>
</p:sld>
</file>

<file path=ppt/slides/slide8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73" name="8. Use informants, gossips, &amp; tattletales to report…"/>
          <p:cNvSpPr txBox="1"/>
          <p:nvPr>
            <p:ph type="title"/>
          </p:nvPr>
        </p:nvSpPr>
        <p:spPr>
          <a:xfrm>
            <a:off x="289749" y="357187"/>
            <a:ext cx="23437938" cy="13001626"/>
          </a:xfrm>
          <a:prstGeom prst="rect">
            <a:avLst/>
          </a:prstGeom>
        </p:spPr>
        <p:txBody>
          <a:bodyPr/>
          <a:lstStyle/>
          <a:p>
            <a:pPr algn="l">
              <a:defRPr sz="9000">
                <a:latin typeface="Arial Narrow"/>
                <a:ea typeface="Arial Narrow"/>
                <a:cs typeface="Arial Narrow"/>
                <a:sym typeface="Arial Narrow"/>
              </a:defRPr>
            </a:pPr>
            <a:r>
              <a:t>  8. Use informants, gossips, &amp; tattletales to report </a:t>
            </a:r>
          </a:p>
          <a:p>
            <a:pPr algn="l">
              <a:defRPr sz="9000">
                <a:latin typeface="Arial Narrow"/>
                <a:ea typeface="Arial Narrow"/>
                <a:cs typeface="Arial Narrow"/>
                <a:sym typeface="Arial Narrow"/>
              </a:defRPr>
            </a:pPr>
            <a:r>
              <a:t>      on noncompliance of individuals and groups.</a:t>
            </a:r>
          </a:p>
          <a:p>
            <a:pPr algn="l">
              <a:defRPr sz="9000">
                <a:latin typeface="Arial Narrow"/>
                <a:ea typeface="Arial Narrow"/>
                <a:cs typeface="Arial Narrow"/>
                <a:sym typeface="Arial Narrow"/>
              </a:defRPr>
            </a:pPr>
            <a:r>
              <a:t> </a:t>
            </a:r>
          </a:p>
        </p:txBody>
      </p:sp>
    </p:spTree>
  </p:cSld>
  <p:clrMapOvr>
    <a:masterClrMapping/>
  </p:clrMapOvr>
  <p:transition xmlns:p14="http://schemas.microsoft.com/office/powerpoint/2010/main" spd="med" advClick="1"/>
</p:sld>
</file>

<file path=ppt/slides/slide8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75" name="9. Use individuals in trusted institutions &amp; occupations…"/>
          <p:cNvSpPr txBox="1"/>
          <p:nvPr>
            <p:ph type="title"/>
          </p:nvPr>
        </p:nvSpPr>
        <p:spPr>
          <a:xfrm>
            <a:off x="195802" y="357187"/>
            <a:ext cx="23808085" cy="13114549"/>
          </a:xfrm>
          <a:prstGeom prst="rect">
            <a:avLst/>
          </a:prstGeom>
        </p:spPr>
        <p:txBody>
          <a:bodyPr/>
          <a:lstStyle/>
          <a:p>
            <a:pPr algn="l">
              <a:defRPr sz="9000">
                <a:latin typeface="Arial Narrow"/>
                <a:ea typeface="Arial Narrow"/>
                <a:cs typeface="Arial Narrow"/>
                <a:sym typeface="Arial Narrow"/>
              </a:defRPr>
            </a:pPr>
            <a:r>
              <a:t>  9. Use individuals in trusted institutions &amp; occupations</a:t>
            </a:r>
          </a:p>
          <a:p>
            <a:pPr algn="l">
              <a:defRPr sz="9000">
                <a:latin typeface="Arial Narrow"/>
                <a:ea typeface="Arial Narrow"/>
                <a:cs typeface="Arial Narrow"/>
                <a:sym typeface="Arial Narrow"/>
              </a:defRPr>
            </a:pPr>
            <a:r>
              <a:t>      to give credibility to the worldview &amp; values being</a:t>
            </a:r>
          </a:p>
          <a:p>
            <a:pPr algn="l">
              <a:defRPr sz="9000">
                <a:latin typeface="Arial Narrow"/>
                <a:ea typeface="Arial Narrow"/>
                <a:cs typeface="Arial Narrow"/>
                <a:sym typeface="Arial Narrow"/>
              </a:defRPr>
            </a:pPr>
            <a:r>
              <a:t>      inculcated into the brainwashing subjects. </a:t>
            </a:r>
          </a:p>
        </p:txBody>
      </p:sp>
    </p:spTree>
  </p:cSld>
  <p:clrMapOvr>
    <a:masterClrMapping/>
  </p:clrMapOvr>
  <p:transition xmlns:p14="http://schemas.microsoft.com/office/powerpoint/2010/main" spd="med" advClick="1"/>
</p:sld>
</file>

<file path=ppt/slides/slide8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77" name="12. Create an atmosphere &amp; environment of chaos,…"/>
          <p:cNvSpPr txBox="1"/>
          <p:nvPr>
            <p:ph type="title"/>
          </p:nvPr>
        </p:nvSpPr>
        <p:spPr>
          <a:xfrm>
            <a:off x="163803" y="281936"/>
            <a:ext cx="23838819" cy="13257982"/>
          </a:xfrm>
          <a:prstGeom prst="rect">
            <a:avLst/>
          </a:prstGeom>
        </p:spPr>
        <p:txBody>
          <a:bodyPr/>
          <a:lstStyle/>
          <a:p>
            <a:pPr algn="l">
              <a:defRPr sz="9000">
                <a:latin typeface="Arial Narrow"/>
                <a:ea typeface="Arial Narrow"/>
                <a:cs typeface="Arial Narrow"/>
                <a:sym typeface="Arial Narrow"/>
              </a:defRPr>
            </a:pPr>
          </a:p>
          <a:p>
            <a:pPr algn="l">
              <a:defRPr sz="9000">
                <a:latin typeface="Arial Narrow"/>
                <a:ea typeface="Arial Narrow"/>
                <a:cs typeface="Arial Narrow"/>
                <a:sym typeface="Arial Narrow"/>
              </a:defRPr>
            </a:pPr>
            <a:r>
              <a:t>  12. Create an atmosphere &amp; environment of chaos, </a:t>
            </a:r>
          </a:p>
          <a:p>
            <a:pPr algn="l">
              <a:defRPr sz="9000">
                <a:latin typeface="Arial Narrow"/>
                <a:ea typeface="Arial Narrow"/>
                <a:cs typeface="Arial Narrow"/>
                <a:sym typeface="Arial Narrow"/>
              </a:defRPr>
            </a:pPr>
            <a:r>
              <a:t>        suffering, hopelessness, &amp; danger, </a:t>
            </a:r>
          </a:p>
          <a:p>
            <a:pPr algn="l">
              <a:defRPr sz="9000">
                <a:latin typeface="Arial Narrow"/>
                <a:ea typeface="Arial Narrow"/>
                <a:cs typeface="Arial Narrow"/>
                <a:sym typeface="Arial Narrow"/>
              </a:defRPr>
            </a:pPr>
            <a:r>
              <a:t>        and then rescue the subjects from this condition </a:t>
            </a:r>
          </a:p>
          <a:p>
            <a:pPr algn="l">
              <a:defRPr sz="9000">
                <a:latin typeface="Arial Narrow"/>
                <a:ea typeface="Arial Narrow"/>
                <a:cs typeface="Arial Narrow"/>
                <a:sym typeface="Arial Narrow"/>
              </a:defRPr>
            </a:pPr>
            <a:r>
              <a:t>        so that the persecutor is perceived as being </a:t>
            </a:r>
          </a:p>
          <a:p>
            <a:pPr algn="l">
              <a:defRPr sz="9000">
                <a:latin typeface="Arial Narrow"/>
                <a:ea typeface="Arial Narrow"/>
                <a:cs typeface="Arial Narrow"/>
                <a:sym typeface="Arial Narrow"/>
              </a:defRPr>
            </a:pPr>
            <a:r>
              <a:t>        a friend and protector.</a:t>
            </a:r>
          </a:p>
        </p:txBody>
      </p:sp>
    </p:spTree>
  </p:cSld>
  <p:clrMapOvr>
    <a:masterClrMapping/>
  </p:clrMapOvr>
  <p:transition xmlns:p14="http://schemas.microsoft.com/office/powerpoint/2010/main" spd="med" advClick="1"/>
</p:sld>
</file>

<file path=ppt/slides/slide8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8" name="Double-click to edit"/>
          <p:cNvSpPr txBox="1"/>
          <p:nvPr>
            <p:ph type="title"/>
          </p:nvPr>
        </p:nvSpPr>
        <p:spPr>
          <a:xfrm>
            <a:off x="210591" y="357187"/>
            <a:ext cx="23862266" cy="13108317"/>
          </a:xfrm>
          <a:prstGeom prst="rect">
            <a:avLst/>
          </a:prstGeom>
        </p:spPr>
        <p:txBody>
          <a:bodyPr/>
          <a:lstStyle/>
          <a:p>
            <a:pPr defTabSz="575071">
              <a:defRPr sz="6300">
                <a:latin typeface="Arial Narrow"/>
                <a:ea typeface="Arial Narrow"/>
                <a:cs typeface="Arial Narrow"/>
                <a:sym typeface="Arial Narrow"/>
              </a:defRPr>
            </a:pPr>
          </a:p>
          <a:p>
            <a:pPr defTabSz="575071">
              <a:defRPr sz="6300">
                <a:latin typeface="Arial Narrow"/>
                <a:ea typeface="Arial Narrow"/>
                <a:cs typeface="Arial Narrow"/>
                <a:sym typeface="Arial Narrow"/>
              </a:defRPr>
            </a:pPr>
          </a:p>
          <a:p>
            <a:pPr defTabSz="575071">
              <a:defRPr sz="6300">
                <a:latin typeface="Arial Narrow"/>
                <a:ea typeface="Arial Narrow"/>
                <a:cs typeface="Arial Narrow"/>
                <a:sym typeface="Arial Narrow"/>
              </a:defRPr>
            </a:pPr>
          </a:p>
          <a:p>
            <a:pPr defTabSz="575071">
              <a:defRPr sz="6300">
                <a:latin typeface="Arial Narrow"/>
                <a:ea typeface="Arial Narrow"/>
                <a:cs typeface="Arial Narrow"/>
                <a:sym typeface="Arial Narrow"/>
              </a:defRPr>
            </a:pPr>
          </a:p>
          <a:p>
            <a:pPr defTabSz="575071">
              <a:defRPr sz="6300">
                <a:latin typeface="Arial Narrow"/>
                <a:ea typeface="Arial Narrow"/>
                <a:cs typeface="Arial Narrow"/>
                <a:sym typeface="Arial Narrow"/>
              </a:defRPr>
            </a:pPr>
          </a:p>
          <a:p>
            <a:pPr defTabSz="575071">
              <a:defRPr sz="6300">
                <a:latin typeface="Arial Narrow"/>
                <a:ea typeface="Arial Narrow"/>
                <a:cs typeface="Arial Narrow"/>
                <a:sym typeface="Arial Narrow"/>
              </a:defRPr>
            </a:pPr>
          </a:p>
          <a:p>
            <a:pPr defTabSz="575071">
              <a:defRPr sz="6300">
                <a:latin typeface="Arial Narrow"/>
                <a:ea typeface="Arial Narrow"/>
                <a:cs typeface="Arial Narrow"/>
                <a:sym typeface="Arial Narrow"/>
              </a:defRPr>
            </a:pPr>
          </a:p>
          <a:p>
            <a:pPr defTabSz="575071">
              <a:defRPr sz="6300">
                <a:latin typeface="Arial Narrow"/>
                <a:ea typeface="Arial Narrow"/>
                <a:cs typeface="Arial Narrow"/>
                <a:sym typeface="Arial Narrow"/>
              </a:defRPr>
            </a:pPr>
          </a:p>
          <a:p>
            <a:pPr defTabSz="575071">
              <a:defRPr sz="6300">
                <a:latin typeface="Arial Narrow"/>
                <a:ea typeface="Arial Narrow"/>
                <a:cs typeface="Arial Narrow"/>
                <a:sym typeface="Arial Narrow"/>
              </a:defRPr>
            </a:pPr>
          </a:p>
          <a:p>
            <a:pPr defTabSz="575071">
              <a:defRPr sz="6300">
                <a:latin typeface="Arial Narrow"/>
                <a:ea typeface="Arial Narrow"/>
                <a:cs typeface="Arial Narrow"/>
                <a:sym typeface="Arial Narrow"/>
              </a:defRPr>
            </a:pPr>
          </a:p>
          <a:p>
            <a:pPr defTabSz="575071">
              <a:defRPr sz="6300">
                <a:latin typeface="Arial Narrow"/>
                <a:ea typeface="Arial Narrow"/>
                <a:cs typeface="Arial Narrow"/>
                <a:sym typeface="Arial Narrow"/>
              </a:defRPr>
            </a:pPr>
          </a:p>
          <a:p>
            <a:pPr defTabSz="575071">
              <a:defRPr sz="6300">
                <a:latin typeface="Arial Narrow"/>
                <a:ea typeface="Arial Narrow"/>
                <a:cs typeface="Arial Narrow"/>
                <a:sym typeface="Arial Narrow"/>
              </a:defRPr>
            </a:pPr>
          </a:p>
          <a:p>
            <a:pPr defTabSz="575071">
              <a:defRPr sz="6300">
                <a:latin typeface="Arial Narrow"/>
                <a:ea typeface="Arial Narrow"/>
                <a:cs typeface="Arial Narrow"/>
                <a:sym typeface="Arial Narrow"/>
              </a:defRPr>
            </a:pPr>
          </a:p>
        </p:txBody>
      </p:sp>
      <p:pic>
        <p:nvPicPr>
          <p:cNvPr id="319" name="authoritarianism#2.jpg" descr="authoritarianism#2.jpg"/>
          <p:cNvPicPr>
            <a:picLocks noChangeAspect="1"/>
          </p:cNvPicPr>
          <p:nvPr/>
        </p:nvPicPr>
        <p:blipFill>
          <a:blip r:embed="rId2">
            <a:extLst/>
          </a:blip>
          <a:stretch>
            <a:fillRect/>
          </a:stretch>
        </p:blipFill>
        <p:spPr>
          <a:xfrm>
            <a:off x="5946959" y="564224"/>
            <a:ext cx="13335016" cy="12694243"/>
          </a:xfrm>
          <a:prstGeom prst="rect">
            <a:avLst/>
          </a:prstGeom>
          <a:ln w="12700">
            <a:miter lim="400000"/>
          </a:ln>
        </p:spPr>
      </p:pic>
    </p:spTree>
  </p:cSld>
  <p:clrMapOvr>
    <a:masterClrMapping/>
  </p:clrMapOvr>
  <p:transition xmlns:p14="http://schemas.microsoft.com/office/powerpoint/2010/main" spd="med" advClick="1"/>
</p:sld>
</file>

<file path=ppt/slides/slide8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1" name="Psychologist World,…"/>
          <p:cNvSpPr txBox="1"/>
          <p:nvPr>
            <p:ph type="title"/>
          </p:nvPr>
        </p:nvSpPr>
        <p:spPr>
          <a:xfrm>
            <a:off x="199708" y="357187"/>
            <a:ext cx="23984584" cy="13294724"/>
          </a:xfrm>
          <a:prstGeom prst="rect">
            <a:avLst/>
          </a:prstGeom>
        </p:spPr>
        <p:txBody>
          <a:bodyPr/>
          <a:lstStyle/>
          <a:p>
            <a:pPr/>
          </a:p>
          <a:p>
            <a:pPr/>
          </a:p>
          <a:p>
            <a:pPr/>
          </a:p>
          <a:p>
            <a:pPr/>
          </a:p>
          <a:p>
            <a:pPr/>
            <a:r>
              <a:t>Psychologist World,</a:t>
            </a:r>
          </a:p>
          <a:p>
            <a:pPr/>
            <a:r>
              <a:t> </a:t>
            </a:r>
            <a:r>
              <a:rPr sz="2200">
                <a:solidFill>
                  <a:srgbClr val="FFD479"/>
                </a:solidFill>
                <a:latin typeface="Arial Narrow"/>
                <a:ea typeface="Arial Narrow"/>
                <a:cs typeface="Arial Narrow"/>
                <a:sym typeface="Arial Narrow"/>
              </a:rPr>
              <a:t>source: https://www.psychologistworld.com/influence-personality/authoritarian-personality</a:t>
            </a:r>
          </a:p>
        </p:txBody>
      </p:sp>
      <p:pic>
        <p:nvPicPr>
          <p:cNvPr id="322" name="fscale#1.jpg" descr="fscale#1.jpg"/>
          <p:cNvPicPr>
            <a:picLocks noChangeAspect="1"/>
          </p:cNvPicPr>
          <p:nvPr/>
        </p:nvPicPr>
        <p:blipFill>
          <a:blip r:embed="rId2">
            <a:extLst/>
          </a:blip>
          <a:stretch>
            <a:fillRect/>
          </a:stretch>
        </p:blipFill>
        <p:spPr>
          <a:xfrm>
            <a:off x="1629966" y="3007452"/>
            <a:ext cx="21124068" cy="2861971"/>
          </a:xfrm>
          <a:prstGeom prst="rect">
            <a:avLst/>
          </a:prstGeom>
          <a:ln w="12700">
            <a:miter lim="400000"/>
          </a:ln>
        </p:spPr>
      </p:pic>
    </p:spTree>
  </p:cSld>
  <p:clrMapOvr>
    <a:masterClrMapping/>
  </p:clrMapOvr>
  <p:transition xmlns:p14="http://schemas.microsoft.com/office/powerpoint/2010/main" spd="med" advClick="1"/>
</p:sld>
</file>

<file path=ppt/slides/slide8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4" name="Psychologist World,"/>
          <p:cNvSpPr txBox="1"/>
          <p:nvPr>
            <p:ph type="title"/>
          </p:nvPr>
        </p:nvSpPr>
        <p:spPr>
          <a:xfrm>
            <a:off x="256635" y="357187"/>
            <a:ext cx="23716507" cy="13155756"/>
          </a:xfrm>
          <a:prstGeom prst="rect">
            <a:avLst/>
          </a:prstGeom>
        </p:spPr>
        <p:txBody>
          <a:bodyPr/>
          <a:lstStyle/>
          <a:p>
            <a:pPr/>
          </a:p>
          <a:p>
            <a:pPr/>
          </a:p>
          <a:p>
            <a:pPr/>
          </a:p>
          <a:p>
            <a:pPr/>
          </a:p>
          <a:p>
            <a:pPr/>
          </a:p>
          <a:p>
            <a:pPr/>
          </a:p>
          <a:p>
            <a:pPr>
              <a:defRPr sz="8100"/>
            </a:pPr>
            <a:r>
              <a:t>Psychologist World,</a:t>
            </a:r>
          </a:p>
        </p:txBody>
      </p:sp>
      <p:pic>
        <p:nvPicPr>
          <p:cNvPr id="325" name="fscale#2.jpg" descr="fscale#2.jpg"/>
          <p:cNvPicPr>
            <a:picLocks noChangeAspect="1"/>
          </p:cNvPicPr>
          <p:nvPr/>
        </p:nvPicPr>
        <p:blipFill>
          <a:blip r:embed="rId2">
            <a:extLst/>
          </a:blip>
          <a:stretch>
            <a:fillRect/>
          </a:stretch>
        </p:blipFill>
        <p:spPr>
          <a:xfrm>
            <a:off x="4426232" y="1116152"/>
            <a:ext cx="15377312" cy="8472348"/>
          </a:xfrm>
          <a:prstGeom prst="rect">
            <a:avLst/>
          </a:prstGeom>
          <a:ln w="12700">
            <a:miter lim="400000"/>
          </a:ln>
        </p:spPr>
      </p:pic>
    </p:spTree>
  </p:cSld>
  <p:clrMapOvr>
    <a:masterClrMapping/>
  </p:clrMapOvr>
  <p:transition xmlns:p14="http://schemas.microsoft.com/office/powerpoint/2010/main" spd="med" advClick="1"/>
</p:sld>
</file>

<file path=ppt/slides/slide8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7" name="Psychologist World,"/>
          <p:cNvSpPr txBox="1"/>
          <p:nvPr>
            <p:ph type="title"/>
          </p:nvPr>
        </p:nvSpPr>
        <p:spPr>
          <a:xfrm>
            <a:off x="318399" y="357187"/>
            <a:ext cx="23747202" cy="13001626"/>
          </a:xfrm>
          <a:prstGeom prst="rect">
            <a:avLst/>
          </a:prstGeom>
        </p:spPr>
        <p:txBody>
          <a:bodyPr/>
          <a:lstStyle/>
          <a:p>
            <a:pPr defTabSz="542210">
              <a:defRPr sz="7392"/>
            </a:pPr>
          </a:p>
          <a:p>
            <a:pPr defTabSz="542210">
              <a:defRPr sz="7392"/>
            </a:pPr>
          </a:p>
          <a:p>
            <a:pPr defTabSz="542210">
              <a:defRPr sz="7392"/>
            </a:pPr>
          </a:p>
          <a:p>
            <a:pPr defTabSz="542210">
              <a:defRPr sz="7392"/>
            </a:pPr>
          </a:p>
          <a:p>
            <a:pPr defTabSz="542210">
              <a:defRPr sz="7392"/>
            </a:pPr>
          </a:p>
          <a:p>
            <a:pPr defTabSz="542210">
              <a:defRPr sz="7392"/>
            </a:pPr>
          </a:p>
          <a:p>
            <a:pPr defTabSz="542210">
              <a:defRPr sz="5346"/>
            </a:pPr>
          </a:p>
          <a:p>
            <a:pPr defTabSz="542210">
              <a:defRPr sz="5346"/>
            </a:pPr>
          </a:p>
          <a:p>
            <a:pPr defTabSz="542210">
              <a:defRPr sz="5346"/>
            </a:pPr>
          </a:p>
          <a:p>
            <a:pPr defTabSz="542210">
              <a:defRPr sz="5346"/>
            </a:pPr>
          </a:p>
          <a:p>
            <a:pPr defTabSz="542210">
              <a:defRPr sz="5346"/>
            </a:pPr>
          </a:p>
          <a:p>
            <a:pPr defTabSz="542210">
              <a:defRPr sz="5346"/>
            </a:pPr>
            <a:r>
              <a:t>Psychologist World,</a:t>
            </a:r>
          </a:p>
        </p:txBody>
      </p:sp>
      <p:pic>
        <p:nvPicPr>
          <p:cNvPr id="328" name="fscale#3.jpg" descr="fscale#3.jpg"/>
          <p:cNvPicPr>
            <a:picLocks noChangeAspect="1"/>
          </p:cNvPicPr>
          <p:nvPr/>
        </p:nvPicPr>
        <p:blipFill>
          <a:blip r:embed="rId2">
            <a:extLst/>
          </a:blip>
          <a:stretch>
            <a:fillRect/>
          </a:stretch>
        </p:blipFill>
        <p:spPr>
          <a:xfrm>
            <a:off x="4847871" y="425845"/>
            <a:ext cx="14688258" cy="10629110"/>
          </a:xfrm>
          <a:prstGeom prst="rect">
            <a:avLst/>
          </a:prstGeom>
          <a:ln w="12700">
            <a:miter lim="400000"/>
          </a:ln>
        </p:spPr>
      </p:pic>
    </p:spTree>
  </p:cSld>
  <p:clrMapOvr>
    <a:masterClrMapping/>
  </p:clrMapOvr>
  <p:transition xmlns:p14="http://schemas.microsoft.com/office/powerpoint/2010/main" spd="med" advClick="1"/>
</p:sld>
</file>

<file path=ppt/slides/slide8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0" name="Psychologist World,"/>
          <p:cNvSpPr txBox="1"/>
          <p:nvPr>
            <p:ph type="title"/>
          </p:nvPr>
        </p:nvSpPr>
        <p:spPr>
          <a:xfrm>
            <a:off x="225567" y="357187"/>
            <a:ext cx="23932866" cy="13107759"/>
          </a:xfrm>
          <a:prstGeom prst="rect">
            <a:avLst/>
          </a:prstGeom>
        </p:spPr>
        <p:txBody>
          <a:bodyPr/>
          <a:lstStyle/>
          <a:p>
            <a:pPr defTabSz="772239">
              <a:defRPr sz="10528"/>
            </a:pPr>
          </a:p>
          <a:p>
            <a:pPr defTabSz="772239">
              <a:defRPr sz="10528"/>
            </a:pPr>
          </a:p>
          <a:p>
            <a:pPr defTabSz="772239">
              <a:defRPr sz="10528"/>
            </a:pPr>
          </a:p>
          <a:p>
            <a:pPr defTabSz="772239">
              <a:defRPr sz="10528"/>
            </a:pPr>
          </a:p>
          <a:p>
            <a:pPr defTabSz="772239">
              <a:defRPr sz="10528"/>
            </a:pPr>
          </a:p>
          <a:p>
            <a:pPr defTabSz="772239">
              <a:defRPr sz="7614"/>
            </a:pPr>
          </a:p>
          <a:p>
            <a:pPr defTabSz="772239">
              <a:defRPr sz="7614"/>
            </a:pPr>
          </a:p>
          <a:p>
            <a:pPr defTabSz="772239">
              <a:defRPr sz="7614"/>
            </a:pPr>
            <a:r>
              <a:t>Psychologist World,</a:t>
            </a:r>
          </a:p>
        </p:txBody>
      </p:sp>
      <p:pic>
        <p:nvPicPr>
          <p:cNvPr id="331" name="fscale#4.jpg" descr="fscale#4.jpg"/>
          <p:cNvPicPr>
            <a:picLocks noChangeAspect="1"/>
          </p:cNvPicPr>
          <p:nvPr/>
        </p:nvPicPr>
        <p:blipFill>
          <a:blip r:embed="rId2">
            <a:extLst/>
          </a:blip>
          <a:stretch>
            <a:fillRect/>
          </a:stretch>
        </p:blipFill>
        <p:spPr>
          <a:xfrm>
            <a:off x="3007959" y="950301"/>
            <a:ext cx="18368082" cy="9098666"/>
          </a:xfrm>
          <a:prstGeom prst="rect">
            <a:avLst/>
          </a:prstGeom>
          <a:ln w="12700">
            <a:miter lim="400000"/>
          </a:ln>
        </p:spPr>
      </p:pic>
    </p:spTree>
  </p:cSld>
  <p:clrMapOvr>
    <a:masterClrMapping/>
  </p:clrMapOvr>
  <p:transition xmlns:p14="http://schemas.microsoft.com/office/powerpoint/2010/main" spd="med" advClick="1"/>
</p:sld>
</file>

<file path=ppt/slides/slide8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3" name="Double-click to edit"/>
          <p:cNvSpPr txBox="1"/>
          <p:nvPr>
            <p:ph type="title"/>
          </p:nvPr>
        </p:nvSpPr>
        <p:spPr>
          <a:xfrm>
            <a:off x="338211" y="357187"/>
            <a:ext cx="23804688" cy="13001626"/>
          </a:xfrm>
          <a:prstGeom prst="rect">
            <a:avLst/>
          </a:prstGeom>
        </p:spPr>
        <p:txBody>
          <a:bodyPr/>
          <a:lstStyle/>
          <a:p>
            <a:pPr defTabSz="665440">
              <a:defRPr sz="9072"/>
            </a:pPr>
          </a:p>
          <a:p>
            <a:pPr defTabSz="665440">
              <a:defRPr sz="9072"/>
            </a:pPr>
          </a:p>
          <a:p>
            <a:pPr defTabSz="665440">
              <a:defRPr sz="9072"/>
            </a:pPr>
          </a:p>
          <a:p>
            <a:pPr defTabSz="665440">
              <a:defRPr sz="9072"/>
            </a:pPr>
          </a:p>
          <a:p>
            <a:pPr defTabSz="665440">
              <a:defRPr sz="9072"/>
            </a:pPr>
          </a:p>
          <a:p>
            <a:pPr defTabSz="665440">
              <a:defRPr sz="9072"/>
            </a:pPr>
          </a:p>
          <a:p>
            <a:pPr defTabSz="665440">
              <a:defRPr sz="9072"/>
            </a:pPr>
          </a:p>
          <a:p>
            <a:pPr defTabSz="665440">
              <a:defRPr sz="9072"/>
            </a:pPr>
          </a:p>
        </p:txBody>
      </p:sp>
      <p:pic>
        <p:nvPicPr>
          <p:cNvPr id="334" name="fscale#5.jpg" descr="fscale#5.jpg"/>
          <p:cNvPicPr>
            <a:picLocks noChangeAspect="1"/>
          </p:cNvPicPr>
          <p:nvPr/>
        </p:nvPicPr>
        <p:blipFill>
          <a:blip r:embed="rId2">
            <a:extLst/>
          </a:blip>
          <a:stretch>
            <a:fillRect/>
          </a:stretch>
        </p:blipFill>
        <p:spPr>
          <a:xfrm>
            <a:off x="2991795" y="3241194"/>
            <a:ext cx="18497520" cy="4998412"/>
          </a:xfrm>
          <a:prstGeom prst="rect">
            <a:avLst/>
          </a:prstGeom>
          <a:ln w="12700">
            <a:miter lim="400000"/>
          </a:ln>
        </p:spPr>
      </p:pic>
    </p:spTree>
  </p:cSld>
  <p:clrMapOvr>
    <a:masterClrMapping/>
  </p:clrMapOvr>
  <p:transition xmlns:p14="http://schemas.microsoft.com/office/powerpoint/2010/main" spd="med" advClick="1"/>
</p:sld>
</file>

<file path=ppt/slides/slide8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6" name="From Solidarity: A Socialist, Feminist, Anti-Racist Organization"/>
          <p:cNvSpPr txBox="1"/>
          <p:nvPr>
            <p:ph type="title"/>
          </p:nvPr>
        </p:nvSpPr>
        <p:spPr>
          <a:xfrm>
            <a:off x="311515" y="357187"/>
            <a:ext cx="23760970" cy="13109805"/>
          </a:xfrm>
          <a:prstGeom prst="rect">
            <a:avLst/>
          </a:prstGeom>
        </p:spPr>
        <p:txBody>
          <a:bodyPr/>
          <a:lstStyle/>
          <a:p>
            <a:pPr/>
          </a:p>
          <a:p>
            <a:pPr/>
          </a:p>
          <a:p>
            <a:pPr/>
          </a:p>
          <a:p>
            <a:pPr/>
          </a:p>
          <a:p>
            <a:pPr/>
          </a:p>
          <a:p>
            <a:pPr/>
          </a:p>
          <a:p>
            <a:pPr>
              <a:defRPr sz="5300"/>
            </a:pPr>
            <a:r>
              <a:t>From Solidarity: A Socialist, Feminist, Anti-Racist Organization </a:t>
            </a:r>
          </a:p>
        </p:txBody>
      </p:sp>
      <p:pic>
        <p:nvPicPr>
          <p:cNvPr id="337" name="fscale#6.jpg" descr="fscale#6.jpg"/>
          <p:cNvPicPr>
            <a:picLocks noChangeAspect="1"/>
          </p:cNvPicPr>
          <p:nvPr/>
        </p:nvPicPr>
        <p:blipFill>
          <a:blip r:embed="rId2">
            <a:extLst/>
          </a:blip>
          <a:stretch>
            <a:fillRect/>
          </a:stretch>
        </p:blipFill>
        <p:spPr>
          <a:xfrm>
            <a:off x="2644762" y="472153"/>
            <a:ext cx="19507213" cy="11024615"/>
          </a:xfrm>
          <a:prstGeom prst="rect">
            <a:avLst/>
          </a:prstGeom>
          <a:ln w="12700">
            <a:miter lim="400000"/>
          </a:ln>
        </p:spPr>
      </p:pic>
    </p:spTree>
  </p:cSld>
  <p:clrMapOvr>
    <a:masterClrMapping/>
  </p:clrMapOvr>
  <p:transition xmlns:p14="http://schemas.microsoft.com/office/powerpoint/2010/main" spd="med" advClick="1"/>
</p:sld>
</file>

<file path=ppt/slides/slide8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9" name="From Solidarity: A Socialist, Feminist, Anti-Racist Organization"/>
          <p:cNvSpPr txBox="1"/>
          <p:nvPr>
            <p:ph type="title"/>
          </p:nvPr>
        </p:nvSpPr>
        <p:spPr>
          <a:xfrm>
            <a:off x="125666" y="357187"/>
            <a:ext cx="23885799" cy="13227008"/>
          </a:xfrm>
          <a:prstGeom prst="rect">
            <a:avLst/>
          </a:prstGeom>
        </p:spPr>
        <p:txBody>
          <a:bodyPr/>
          <a:lstStyle/>
          <a:p>
            <a:pPr/>
          </a:p>
          <a:p>
            <a:pPr/>
          </a:p>
          <a:p>
            <a:pPr/>
          </a:p>
          <a:p>
            <a:pPr/>
          </a:p>
          <a:p>
            <a:pPr/>
          </a:p>
          <a:p>
            <a:pPr/>
          </a:p>
          <a:p>
            <a:pPr>
              <a:defRPr sz="5300"/>
            </a:pPr>
            <a:r>
              <a:t>From Solidarity: A Socialist, Feminist, Anti-Racist Organization </a:t>
            </a:r>
          </a:p>
        </p:txBody>
      </p:sp>
      <p:pic>
        <p:nvPicPr>
          <p:cNvPr id="340" name="fscale#7.jpg" descr="fscale#7.jpg"/>
          <p:cNvPicPr>
            <a:picLocks noChangeAspect="1"/>
          </p:cNvPicPr>
          <p:nvPr/>
        </p:nvPicPr>
        <p:blipFill>
          <a:blip r:embed="rId2">
            <a:extLst/>
          </a:blip>
          <a:stretch>
            <a:fillRect/>
          </a:stretch>
        </p:blipFill>
        <p:spPr>
          <a:xfrm>
            <a:off x="556618" y="2473325"/>
            <a:ext cx="23023895" cy="5874830"/>
          </a:xfrm>
          <a:prstGeom prst="rect">
            <a:avLst/>
          </a:prstGeom>
          <a:ln w="12700">
            <a:miter lim="400000"/>
          </a:ln>
        </p:spPr>
      </p:pic>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6" name="a pattern and called it brainwashing. The Reds wanted people to believe that it could be amply…"/>
          <p:cNvSpPr txBox="1"/>
          <p:nvPr>
            <p:ph type="title"/>
          </p:nvPr>
        </p:nvSpPr>
        <p:spPr>
          <a:xfrm>
            <a:off x="220265" y="309236"/>
            <a:ext cx="23943470" cy="13097528"/>
          </a:xfrm>
          <a:prstGeom prst="rect">
            <a:avLst/>
          </a:prstGeom>
        </p:spPr>
        <p:txBody>
          <a:bodyPr/>
          <a:lstStyle/>
          <a:p>
            <a:pPr>
              <a:defRPr sz="9000">
                <a:latin typeface="Arial Narrow"/>
                <a:ea typeface="Arial Narrow"/>
                <a:cs typeface="Arial Narrow"/>
                <a:sym typeface="Arial Narrow"/>
              </a:defRPr>
            </a:pPr>
            <a:r>
              <a:t>a pattern and called it </a:t>
            </a:r>
            <a:r>
              <a:rPr i="1"/>
              <a:t>brainwashing</a:t>
            </a:r>
            <a:r>
              <a:t>. The Reds wanted people to believe that it could be amply </a:t>
            </a:r>
          </a:p>
          <a:p>
            <a:pPr>
              <a:defRPr sz="9000">
                <a:latin typeface="Arial Narrow"/>
                <a:ea typeface="Arial Narrow"/>
                <a:cs typeface="Arial Narrow"/>
                <a:sym typeface="Arial Narrow"/>
              </a:defRPr>
            </a:pPr>
            <a:r>
              <a:t>described by some familiar expression </a:t>
            </a:r>
          </a:p>
          <a:p>
            <a:pPr>
              <a:defRPr sz="9000">
                <a:latin typeface="Arial Narrow"/>
                <a:ea typeface="Arial Narrow"/>
                <a:cs typeface="Arial Narrow"/>
                <a:sym typeface="Arial Narrow"/>
              </a:defRPr>
            </a:pPr>
            <a:r>
              <a:t>such as education, public relations, persuasion </a:t>
            </a:r>
          </a:p>
          <a:p>
            <a:pPr>
              <a:defRPr sz="9000">
                <a:latin typeface="Arial Narrow"/>
                <a:ea typeface="Arial Narrow"/>
                <a:cs typeface="Arial Narrow"/>
                <a:sym typeface="Arial Narrow"/>
              </a:defRPr>
            </a:pPr>
            <a:r>
              <a:t>or by some misleading term like mind reform and </a:t>
            </a:r>
          </a:p>
          <a:p>
            <a:pPr>
              <a:defRPr sz="9000">
                <a:latin typeface="Arial Narrow"/>
                <a:ea typeface="Arial Narrow"/>
                <a:cs typeface="Arial Narrow"/>
                <a:sym typeface="Arial Narrow"/>
              </a:defRPr>
            </a:pPr>
            <a:r>
              <a:t>re-education. None of these could define it because it was much, much more than any one of them alone.</a:t>
            </a:r>
          </a:p>
        </p:txBody>
      </p:sp>
    </p:spTree>
  </p:cSld>
  <p:clrMapOvr>
    <a:masterClrMapping/>
  </p:clrMapOvr>
  <p:transition xmlns:p14="http://schemas.microsoft.com/office/powerpoint/2010/main" spd="med" advClick="1"/>
</p:sld>
</file>

<file path=ppt/slides/slide9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2" name="Brainwashed America: Part 3"/>
          <p:cNvSpPr txBox="1"/>
          <p:nvPr>
            <p:ph type="title"/>
          </p:nvPr>
        </p:nvSpPr>
        <p:spPr>
          <a:xfrm>
            <a:off x="167710" y="357187"/>
            <a:ext cx="24048580" cy="13117991"/>
          </a:xfrm>
          <a:prstGeom prst="rect">
            <a:avLst/>
          </a:prstGeom>
        </p:spPr>
        <p:txBody>
          <a:bodyPr/>
          <a:lstStyle>
            <a:lvl1pPr>
              <a:defRPr b="1" sz="9000">
                <a:solidFill>
                  <a:srgbClr val="FFD479"/>
                </a:solidFill>
                <a:latin typeface="Arial Narrow"/>
                <a:ea typeface="Arial Narrow"/>
                <a:cs typeface="Arial Narrow"/>
                <a:sym typeface="Arial Narrow"/>
              </a:defRPr>
            </a:lvl1pPr>
          </a:lstStyle>
          <a:p>
            <a:pPr/>
            <a:r>
              <a:t>Brainwashed America: Part 3 </a:t>
            </a:r>
          </a:p>
        </p:txBody>
      </p:sp>
    </p:spTree>
  </p:cSld>
  <p:clrMapOvr>
    <a:masterClrMapping/>
  </p:clrMapOvr>
  <p:transition xmlns:p14="http://schemas.microsoft.com/office/powerpoint/2010/main" spd="med" advClick="1"/>
</p:sld>
</file>

<file path=ppt/slides/slide9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4" name="1. Remove or discredit leaders that are principled,…"/>
          <p:cNvSpPr txBox="1"/>
          <p:nvPr>
            <p:ph type="title"/>
          </p:nvPr>
        </p:nvSpPr>
        <p:spPr>
          <a:xfrm>
            <a:off x="318027" y="357187"/>
            <a:ext cx="23352188" cy="13001626"/>
          </a:xfrm>
          <a:prstGeom prst="rect">
            <a:avLst/>
          </a:prstGeom>
        </p:spPr>
        <p:txBody>
          <a:bodyPr/>
          <a:lstStyle/>
          <a:p>
            <a:pPr algn="l">
              <a:defRPr sz="9000">
                <a:latin typeface="Arial Narrow"/>
                <a:ea typeface="Arial Narrow"/>
                <a:cs typeface="Arial Narrow"/>
                <a:sym typeface="Arial Narrow"/>
              </a:defRPr>
            </a:pPr>
            <a:r>
              <a:t>  </a:t>
            </a:r>
            <a:r>
              <a:rPr>
                <a:solidFill>
                  <a:srgbClr val="FFD479"/>
                </a:solidFill>
              </a:rPr>
              <a:t>1. Remove or discredit leaders that are principled,</a:t>
            </a:r>
            <a:endParaRPr>
              <a:solidFill>
                <a:srgbClr val="FFD479"/>
              </a:solidFill>
            </a:endParaRPr>
          </a:p>
          <a:p>
            <a:pPr algn="l">
              <a:defRPr sz="9000">
                <a:solidFill>
                  <a:srgbClr val="FFD479"/>
                </a:solidFill>
                <a:latin typeface="Arial Narrow"/>
                <a:ea typeface="Arial Narrow"/>
                <a:cs typeface="Arial Narrow"/>
                <a:sym typeface="Arial Narrow"/>
              </a:defRPr>
            </a:pPr>
            <a:r>
              <a:t>      courageous, and people of convictions and morality. </a:t>
            </a:r>
          </a:p>
        </p:txBody>
      </p:sp>
    </p:spTree>
  </p:cSld>
  <p:clrMapOvr>
    <a:masterClrMapping/>
  </p:clrMapOvr>
  <p:transition xmlns:p14="http://schemas.microsoft.com/office/powerpoint/2010/main" spd="med" advClick="1"/>
</p:sld>
</file>

<file path=ppt/slides/slide9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6" name="Published in 1950 By Members of  the Frankfurt School"/>
          <p:cNvSpPr txBox="1"/>
          <p:nvPr>
            <p:ph type="title"/>
          </p:nvPr>
        </p:nvSpPr>
        <p:spPr>
          <a:xfrm>
            <a:off x="137666" y="357187"/>
            <a:ext cx="23943004" cy="13137897"/>
          </a:xfrm>
          <a:prstGeom prst="rect">
            <a:avLst/>
          </a:prstGeom>
        </p:spPr>
        <p:txBody>
          <a:bodyPr/>
          <a:lstStyle/>
          <a:p>
            <a:pPr/>
          </a:p>
          <a:p>
            <a:pPr/>
          </a:p>
          <a:p>
            <a:pPr/>
          </a:p>
          <a:p>
            <a:pPr/>
          </a:p>
          <a:p>
            <a:pPr/>
          </a:p>
          <a:p>
            <a:pPr>
              <a:defRPr sz="9000">
                <a:latin typeface="Arial Narrow"/>
                <a:ea typeface="Arial Narrow"/>
                <a:cs typeface="Arial Narrow"/>
                <a:sym typeface="Arial Narrow"/>
              </a:defRPr>
            </a:pPr>
          </a:p>
          <a:p>
            <a:pPr>
              <a:defRPr sz="9000">
                <a:latin typeface="Arial Narrow"/>
                <a:ea typeface="Arial Narrow"/>
                <a:cs typeface="Arial Narrow"/>
                <a:sym typeface="Arial Narrow"/>
              </a:defRPr>
            </a:pPr>
            <a:r>
              <a:t>Published in 1950 By Members of </a:t>
            </a:r>
            <a:br/>
            <a:r>
              <a:t>the Frankfurt School </a:t>
            </a:r>
          </a:p>
        </p:txBody>
      </p:sp>
      <p:pic>
        <p:nvPicPr>
          <p:cNvPr id="347" name="authoritarian personality.jpg" descr="authoritarian personality.jpg"/>
          <p:cNvPicPr>
            <a:picLocks noChangeAspect="1"/>
          </p:cNvPicPr>
          <p:nvPr/>
        </p:nvPicPr>
        <p:blipFill>
          <a:blip r:embed="rId2">
            <a:extLst/>
          </a:blip>
          <a:stretch>
            <a:fillRect/>
          </a:stretch>
        </p:blipFill>
        <p:spPr>
          <a:xfrm>
            <a:off x="8902034" y="561975"/>
            <a:ext cx="6414267" cy="9659131"/>
          </a:xfrm>
          <a:prstGeom prst="rect">
            <a:avLst/>
          </a:prstGeom>
          <a:ln w="12700">
            <a:miter lim="400000"/>
          </a:ln>
        </p:spPr>
      </p:pic>
    </p:spTree>
  </p:cSld>
  <p:clrMapOvr>
    <a:masterClrMapping/>
  </p:clrMapOvr>
  <p:transition xmlns:p14="http://schemas.microsoft.com/office/powerpoint/2010/main" spd="med" advClick="1"/>
</p:sld>
</file>

<file path=ppt/slides/slide9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9" name="Politico, January 17, 2016"/>
          <p:cNvSpPr txBox="1"/>
          <p:nvPr>
            <p:ph type="title"/>
          </p:nvPr>
        </p:nvSpPr>
        <p:spPr>
          <a:xfrm>
            <a:off x="243799" y="237845"/>
            <a:ext cx="23896402" cy="13240310"/>
          </a:xfrm>
          <a:prstGeom prst="rect">
            <a:avLst/>
          </a:prstGeom>
        </p:spPr>
        <p:txBody>
          <a:bodyPr/>
          <a:lstStyle/>
          <a:p>
            <a:pPr/>
          </a:p>
          <a:p>
            <a:pPr/>
          </a:p>
          <a:p>
            <a:pPr/>
          </a:p>
          <a:p>
            <a:pPr/>
          </a:p>
          <a:p>
            <a:pPr/>
          </a:p>
          <a:p>
            <a:pPr/>
          </a:p>
          <a:p>
            <a:pPr>
              <a:defRPr sz="9000"/>
            </a:pPr>
            <a:r>
              <a:t>Politico, January 17, 2016</a:t>
            </a:r>
          </a:p>
        </p:txBody>
      </p:sp>
      <p:pic>
        <p:nvPicPr>
          <p:cNvPr id="350" name="fscale#8.jpg" descr="fscale#8.jpg"/>
          <p:cNvPicPr>
            <a:picLocks noChangeAspect="1"/>
          </p:cNvPicPr>
          <p:nvPr/>
        </p:nvPicPr>
        <p:blipFill>
          <a:blip r:embed="rId2">
            <a:extLst/>
          </a:blip>
          <a:stretch>
            <a:fillRect/>
          </a:stretch>
        </p:blipFill>
        <p:spPr>
          <a:xfrm>
            <a:off x="1760537" y="1195387"/>
            <a:ext cx="21496545" cy="8307081"/>
          </a:xfrm>
          <a:prstGeom prst="rect">
            <a:avLst/>
          </a:prstGeom>
          <a:ln w="12700">
            <a:miter lim="400000"/>
          </a:ln>
        </p:spPr>
      </p:pic>
    </p:spTree>
  </p:cSld>
  <p:clrMapOvr>
    <a:masterClrMapping/>
  </p:clrMapOvr>
  <p:transition xmlns:p14="http://schemas.microsoft.com/office/powerpoint/2010/main" spd="med" advClick="1"/>
</p:sld>
</file>

<file path=ppt/slides/slide9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2" name="Politico, January 17, 2016"/>
          <p:cNvSpPr txBox="1"/>
          <p:nvPr>
            <p:ph type="title"/>
          </p:nvPr>
        </p:nvSpPr>
        <p:spPr>
          <a:xfrm>
            <a:off x="176826" y="357187"/>
            <a:ext cx="24030348" cy="13211846"/>
          </a:xfrm>
          <a:prstGeom prst="rect">
            <a:avLst/>
          </a:prstGeom>
        </p:spPr>
        <p:txBody>
          <a:bodyPr/>
          <a:lstStyle/>
          <a:p>
            <a:pPr/>
          </a:p>
          <a:p>
            <a:pPr/>
          </a:p>
          <a:p>
            <a:pPr/>
          </a:p>
          <a:p>
            <a:pPr/>
          </a:p>
          <a:p>
            <a:pPr/>
          </a:p>
          <a:p>
            <a:pPr/>
          </a:p>
          <a:p>
            <a:pPr>
              <a:defRPr sz="9000"/>
            </a:pPr>
            <a:r>
              <a:t>Politico, January 17, 2016</a:t>
            </a:r>
          </a:p>
        </p:txBody>
      </p:sp>
      <p:pic>
        <p:nvPicPr>
          <p:cNvPr id="353" name="fscale#9.jpg" descr="fscale#9.jpg"/>
          <p:cNvPicPr>
            <a:picLocks noChangeAspect="1"/>
          </p:cNvPicPr>
          <p:nvPr/>
        </p:nvPicPr>
        <p:blipFill>
          <a:blip r:embed="rId2">
            <a:extLst/>
          </a:blip>
          <a:stretch>
            <a:fillRect/>
          </a:stretch>
        </p:blipFill>
        <p:spPr>
          <a:xfrm>
            <a:off x="2023290" y="1709737"/>
            <a:ext cx="20337420" cy="7616405"/>
          </a:xfrm>
          <a:prstGeom prst="rect">
            <a:avLst/>
          </a:prstGeom>
          <a:ln w="12700">
            <a:miter lim="400000"/>
          </a:ln>
        </p:spPr>
      </p:pic>
    </p:spTree>
  </p:cSld>
  <p:clrMapOvr>
    <a:masterClrMapping/>
  </p:clrMapOvr>
  <p:transition xmlns:p14="http://schemas.microsoft.com/office/powerpoint/2010/main" spd="med" advClick="1"/>
</p:sld>
</file>

<file path=ppt/slides/slide9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5" name="Politico, January 17, 2016"/>
          <p:cNvSpPr txBox="1"/>
          <p:nvPr>
            <p:ph type="title"/>
          </p:nvPr>
        </p:nvSpPr>
        <p:spPr>
          <a:xfrm>
            <a:off x="274587" y="357187"/>
            <a:ext cx="23985886" cy="13001626"/>
          </a:xfrm>
          <a:prstGeom prst="rect">
            <a:avLst/>
          </a:prstGeom>
        </p:spPr>
        <p:txBody>
          <a:bodyPr/>
          <a:lstStyle/>
          <a:p>
            <a:pPr defTabSz="780454">
              <a:defRPr sz="10640"/>
            </a:pPr>
          </a:p>
          <a:p>
            <a:pPr defTabSz="780454">
              <a:defRPr sz="10640"/>
            </a:pPr>
          </a:p>
          <a:p>
            <a:pPr defTabSz="780454">
              <a:defRPr sz="10640"/>
            </a:pPr>
          </a:p>
          <a:p>
            <a:pPr defTabSz="780454">
              <a:defRPr sz="10640"/>
            </a:pPr>
          </a:p>
          <a:p>
            <a:pPr defTabSz="780454">
              <a:defRPr sz="10640"/>
            </a:pPr>
          </a:p>
          <a:p>
            <a:pPr defTabSz="780454">
              <a:defRPr sz="10640"/>
            </a:pPr>
          </a:p>
          <a:p>
            <a:pPr defTabSz="780454">
              <a:defRPr sz="10640"/>
            </a:pPr>
          </a:p>
          <a:p>
            <a:pPr defTabSz="780454">
              <a:defRPr sz="8550"/>
            </a:pPr>
            <a:r>
              <a:t>Politico, January 17, 2016</a:t>
            </a:r>
          </a:p>
        </p:txBody>
      </p:sp>
      <p:pic>
        <p:nvPicPr>
          <p:cNvPr id="356" name="fscale#10.jpg" descr="fscale#10.jpg"/>
          <p:cNvPicPr>
            <a:picLocks noChangeAspect="1"/>
          </p:cNvPicPr>
          <p:nvPr/>
        </p:nvPicPr>
        <p:blipFill>
          <a:blip r:embed="rId2">
            <a:extLst/>
          </a:blip>
          <a:stretch>
            <a:fillRect/>
          </a:stretch>
        </p:blipFill>
        <p:spPr>
          <a:xfrm>
            <a:off x="1966433" y="1439426"/>
            <a:ext cx="20602195" cy="8601948"/>
          </a:xfrm>
          <a:prstGeom prst="rect">
            <a:avLst/>
          </a:prstGeom>
          <a:ln w="12700">
            <a:miter lim="400000"/>
          </a:ln>
        </p:spPr>
      </p:pic>
    </p:spTree>
  </p:cSld>
  <p:clrMapOvr>
    <a:masterClrMapping/>
  </p:clrMapOvr>
  <p:transition xmlns:p14="http://schemas.microsoft.com/office/powerpoint/2010/main" spd="med" advClick="1"/>
</p:sld>
</file>

<file path=ppt/slides/slide9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8" name="Politico, January 17, 2016"/>
          <p:cNvSpPr txBox="1"/>
          <p:nvPr>
            <p:ph type="title"/>
          </p:nvPr>
        </p:nvSpPr>
        <p:spPr>
          <a:xfrm>
            <a:off x="186593" y="357187"/>
            <a:ext cx="24010814" cy="13131013"/>
          </a:xfrm>
          <a:prstGeom prst="rect">
            <a:avLst/>
          </a:prstGeom>
        </p:spPr>
        <p:txBody>
          <a:bodyPr/>
          <a:lstStyle/>
          <a:p>
            <a:pPr/>
          </a:p>
          <a:p>
            <a:pPr/>
          </a:p>
          <a:p>
            <a:pPr/>
          </a:p>
          <a:p>
            <a:pPr/>
          </a:p>
          <a:p>
            <a:pPr/>
          </a:p>
          <a:p>
            <a:pPr/>
          </a:p>
          <a:p>
            <a:pPr>
              <a:defRPr sz="9000"/>
            </a:pPr>
            <a:r>
              <a:t>Politico, January 17, 2016</a:t>
            </a:r>
          </a:p>
        </p:txBody>
      </p:sp>
      <p:pic>
        <p:nvPicPr>
          <p:cNvPr id="359" name="fscale#11.jpg" descr="fscale#11.jpg"/>
          <p:cNvPicPr>
            <a:picLocks noChangeAspect="1"/>
          </p:cNvPicPr>
          <p:nvPr/>
        </p:nvPicPr>
        <p:blipFill>
          <a:blip r:embed="rId2">
            <a:extLst/>
          </a:blip>
          <a:stretch>
            <a:fillRect/>
          </a:stretch>
        </p:blipFill>
        <p:spPr>
          <a:xfrm>
            <a:off x="2184400" y="2800350"/>
            <a:ext cx="20385930" cy="5537590"/>
          </a:xfrm>
          <a:prstGeom prst="rect">
            <a:avLst/>
          </a:prstGeom>
          <a:ln w="12700">
            <a:miter lim="400000"/>
          </a:ln>
        </p:spPr>
      </p:pic>
    </p:spTree>
  </p:cSld>
  <p:clrMapOvr>
    <a:masterClrMapping/>
  </p:clrMapOvr>
  <p:transition xmlns:p14="http://schemas.microsoft.com/office/powerpoint/2010/main" spd="med" advClick="1"/>
</p:sld>
</file>

<file path=ppt/slides/slide9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1" name="Christian Post, March 12, 2016"/>
          <p:cNvSpPr txBox="1"/>
          <p:nvPr>
            <p:ph type="title"/>
          </p:nvPr>
        </p:nvSpPr>
        <p:spPr>
          <a:xfrm>
            <a:off x="252635" y="286215"/>
            <a:ext cx="23878730" cy="13143570"/>
          </a:xfrm>
          <a:prstGeom prst="rect">
            <a:avLst/>
          </a:prstGeom>
        </p:spPr>
        <p:txBody>
          <a:bodyPr/>
          <a:lstStyle/>
          <a:p>
            <a:pPr/>
          </a:p>
          <a:p>
            <a:pPr/>
          </a:p>
          <a:p>
            <a:pPr/>
          </a:p>
          <a:p>
            <a:pPr/>
          </a:p>
          <a:p>
            <a:pPr/>
          </a:p>
          <a:p>
            <a:pPr/>
          </a:p>
          <a:p>
            <a:pPr>
              <a:defRPr sz="9000"/>
            </a:pPr>
            <a:r>
              <a:t>Christian Post, March 12, 2016</a:t>
            </a:r>
          </a:p>
        </p:txBody>
      </p:sp>
      <p:pic>
        <p:nvPicPr>
          <p:cNvPr id="362" name="fscale#12.jpg" descr="fscale#12.jpg"/>
          <p:cNvPicPr>
            <a:picLocks noChangeAspect="1"/>
          </p:cNvPicPr>
          <p:nvPr/>
        </p:nvPicPr>
        <p:blipFill>
          <a:blip r:embed="rId2">
            <a:extLst/>
          </a:blip>
          <a:stretch>
            <a:fillRect/>
          </a:stretch>
        </p:blipFill>
        <p:spPr>
          <a:xfrm>
            <a:off x="2117893" y="4675187"/>
            <a:ext cx="20148214" cy="3742703"/>
          </a:xfrm>
          <a:prstGeom prst="rect">
            <a:avLst/>
          </a:prstGeom>
          <a:ln w="12700">
            <a:miter lim="400000"/>
          </a:ln>
        </p:spPr>
      </p:pic>
    </p:spTree>
  </p:cSld>
  <p:clrMapOvr>
    <a:masterClrMapping/>
  </p:clrMapOvr>
  <p:transition xmlns:p14="http://schemas.microsoft.com/office/powerpoint/2010/main" spd="med" advClick="1"/>
</p:sld>
</file>

<file path=ppt/slides/slide9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4" name="Christian Post, March 12, 2016"/>
          <p:cNvSpPr txBox="1"/>
          <p:nvPr>
            <p:ph type="title"/>
          </p:nvPr>
        </p:nvSpPr>
        <p:spPr>
          <a:xfrm>
            <a:off x="298121" y="357187"/>
            <a:ext cx="23787758" cy="13001626"/>
          </a:xfrm>
          <a:prstGeom prst="rect">
            <a:avLst/>
          </a:prstGeom>
        </p:spPr>
        <p:txBody>
          <a:bodyPr/>
          <a:lstStyle/>
          <a:p>
            <a:pPr/>
          </a:p>
          <a:p>
            <a:pPr/>
          </a:p>
          <a:p>
            <a:pPr/>
          </a:p>
          <a:p>
            <a:pPr/>
          </a:p>
          <a:p>
            <a:pPr/>
          </a:p>
          <a:p>
            <a:pPr/>
          </a:p>
          <a:p>
            <a:pPr>
              <a:defRPr sz="9000"/>
            </a:pPr>
            <a:r>
              <a:t>Christian Post, March 12, 2016</a:t>
            </a:r>
          </a:p>
        </p:txBody>
      </p:sp>
      <p:pic>
        <p:nvPicPr>
          <p:cNvPr id="365" name="fscale#13.jpg" descr="fscale#13.jpg"/>
          <p:cNvPicPr>
            <a:picLocks noChangeAspect="1"/>
          </p:cNvPicPr>
          <p:nvPr/>
        </p:nvPicPr>
        <p:blipFill>
          <a:blip r:embed="rId2">
            <a:extLst/>
          </a:blip>
          <a:stretch>
            <a:fillRect/>
          </a:stretch>
        </p:blipFill>
        <p:spPr>
          <a:xfrm>
            <a:off x="2023067" y="2405062"/>
            <a:ext cx="20337866" cy="7223833"/>
          </a:xfrm>
          <a:prstGeom prst="rect">
            <a:avLst/>
          </a:prstGeom>
          <a:ln w="12700">
            <a:miter lim="400000"/>
          </a:ln>
        </p:spPr>
      </p:pic>
    </p:spTree>
  </p:cSld>
  <p:clrMapOvr>
    <a:masterClrMapping/>
  </p:clrMapOvr>
  <p:transition xmlns:p14="http://schemas.microsoft.com/office/powerpoint/2010/main" spd="med" advClick="1"/>
</p:sld>
</file>

<file path=ppt/slides/slide9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7" name="William E. Mayer:…"/>
          <p:cNvSpPr txBox="1"/>
          <p:nvPr>
            <p:ph type="title"/>
          </p:nvPr>
        </p:nvSpPr>
        <p:spPr>
          <a:xfrm>
            <a:off x="266199" y="357187"/>
            <a:ext cx="23851602" cy="13266876"/>
          </a:xfrm>
          <a:prstGeom prst="rect">
            <a:avLst/>
          </a:prstGeom>
        </p:spPr>
        <p:txBody>
          <a:bodyPr/>
          <a:lstStyle/>
          <a:p>
            <a:pPr defTabSz="460057">
              <a:defRPr sz="7392">
                <a:solidFill>
                  <a:srgbClr val="FFD479"/>
                </a:solidFill>
                <a:latin typeface="Arial Narrow"/>
                <a:ea typeface="Arial Narrow"/>
                <a:cs typeface="Arial Narrow"/>
                <a:sym typeface="Arial Narrow"/>
              </a:defRPr>
            </a:pPr>
            <a:r>
              <a:t>William E. Mayer:</a:t>
            </a:r>
          </a:p>
          <a:p>
            <a:pPr defTabSz="460057">
              <a:defRPr sz="7392">
                <a:solidFill>
                  <a:srgbClr val="FFD479"/>
                </a:solidFill>
                <a:latin typeface="Arial Narrow"/>
                <a:ea typeface="Arial Narrow"/>
                <a:cs typeface="Arial Narrow"/>
                <a:sym typeface="Arial Narrow"/>
              </a:defRPr>
            </a:pPr>
            <a:r>
              <a:t>November 27, 1956 Speech: </a:t>
            </a:r>
          </a:p>
          <a:p>
            <a:pPr defTabSz="460057">
              <a:defRPr sz="7392">
                <a:solidFill>
                  <a:srgbClr val="FFD479"/>
                </a:solidFill>
                <a:latin typeface="Arial Narrow"/>
                <a:ea typeface="Arial Narrow"/>
                <a:cs typeface="Arial Narrow"/>
                <a:sym typeface="Arial Narrow"/>
              </a:defRPr>
            </a:pPr>
          </a:p>
          <a:p>
            <a:pPr defTabSz="460057">
              <a:defRPr sz="7392">
                <a:solidFill>
                  <a:srgbClr val="FFD479"/>
                </a:solidFill>
                <a:latin typeface="Arial Narrow"/>
                <a:ea typeface="Arial Narrow"/>
                <a:cs typeface="Arial Narrow"/>
                <a:sym typeface="Arial Narrow"/>
              </a:defRPr>
            </a:pPr>
          </a:p>
          <a:p>
            <a:pPr defTabSz="460057">
              <a:defRPr sz="7392">
                <a:latin typeface="Arial Narrow"/>
                <a:ea typeface="Arial Narrow"/>
                <a:cs typeface="Arial Narrow"/>
                <a:sym typeface="Arial Narrow"/>
              </a:defRPr>
            </a:pPr>
            <a:r>
              <a:t>Now the weapon they used was deceptively simple. Before they could put it into effect, they had to segregate leaders — which they did very simply by putting them into what was reactionary camps. They put into reactionary camps, reactionaries. </a:t>
            </a:r>
            <a:r>
              <a:rPr>
                <a:solidFill>
                  <a:srgbClr val="FFD479"/>
                </a:solidFill>
              </a:rPr>
              <a:t>People who tried to</a:t>
            </a:r>
            <a:r>
              <a:t> </a:t>
            </a:r>
            <a:r>
              <a:rPr>
                <a:solidFill>
                  <a:srgbClr val="FFD479"/>
                </a:solidFill>
              </a:rPr>
              <a:t>be leaders.</a:t>
            </a:r>
            <a:r>
              <a:t> People who showed what the Communists called </a:t>
            </a:r>
            <a:r>
              <a:rPr>
                <a:solidFill>
                  <a:srgbClr val="FFD479"/>
                </a:solidFill>
              </a:rPr>
              <a:t>“poisonous individuals.” </a:t>
            </a:r>
          </a:p>
          <a:p>
            <a:pPr defTabSz="460057">
              <a:defRPr sz="5040">
                <a:solidFill>
                  <a:srgbClr val="FFD479"/>
                </a:solidFill>
                <a:latin typeface="Arial Narrow"/>
                <a:ea typeface="Arial Narrow"/>
                <a:cs typeface="Arial Narrow"/>
                <a:sym typeface="Arial Narrow"/>
              </a:defRPr>
            </a:pPr>
          </a:p>
          <a:p>
            <a:pPr defTabSz="460057">
              <a:defRPr sz="5040">
                <a:solidFill>
                  <a:srgbClr val="FFD479"/>
                </a:solidFill>
                <a:latin typeface="Arial Narrow"/>
                <a:ea typeface="Arial Narrow"/>
                <a:cs typeface="Arial Narrow"/>
                <a:sym typeface="Arial Narrow"/>
              </a:defRPr>
            </a:pPr>
          </a:p>
        </p:txBody>
      </p:sp>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Black">
  <a:themeElements>
    <a:clrScheme name="Black">
      <a:dk1>
        <a:srgbClr val="000000"/>
      </a:dk1>
      <a:lt1>
        <a:srgbClr val="FFFFFF"/>
      </a:lt1>
      <a:dk2>
        <a:srgbClr val="434343"/>
      </a:dk2>
      <a:lt2>
        <a:srgbClr val="A9A9A9"/>
      </a:lt2>
      <a:accent1>
        <a:srgbClr val="0076BA"/>
      </a:accent1>
      <a:accent2>
        <a:srgbClr val="00A89D"/>
      </a:accent2>
      <a:accent3>
        <a:srgbClr val="1DB100"/>
      </a:accent3>
      <a:accent4>
        <a:srgbClr val="F8BA00"/>
      </a:accent4>
      <a:accent5>
        <a:srgbClr val="EE220C"/>
      </a:accent5>
      <a:accent6>
        <a:srgbClr val="CB297B"/>
      </a:accent6>
      <a:hlink>
        <a:srgbClr val="0000FF"/>
      </a:hlink>
      <a:folHlink>
        <a:srgbClr val="FF00FF"/>
      </a:folHlink>
    </a:clrScheme>
    <a:fontScheme name="Black">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lumOff val="13529"/>
          </a:schemeClr>
        </a:solidFill>
        <a:ln w="12700" cap="flat">
          <a:noFill/>
          <a:miter lim="400000"/>
        </a:ln>
        <a:effectLst/>
        <a:sp3d/>
      </a:spPr>
      <a:bodyPr rot="0" spcFirstLastPara="1" vertOverflow="overflow" horzOverflow="overflow" vert="horz" wrap="square" lIns="71437" tIns="71437" rIns="71437" bIns="71437" numCol="1" spcCol="38100" rtlCol="0" anchor="ctr" upright="0">
        <a:spAutoFit/>
      </a:bodyPr>
      <a:lstStyle>
        <a:defPPr marL="0" marR="0" indent="0" algn="ctr" defTabSz="821531" rtl="0" fontAlgn="auto" latinLnBrk="0" hangingPunct="0">
          <a:lnSpc>
            <a:spcPct val="100000"/>
          </a:lnSpc>
          <a:spcBef>
            <a:spcPts val="0"/>
          </a:spcBef>
          <a:spcAft>
            <a:spcPts val="0"/>
          </a:spcAft>
          <a:buClrTx/>
          <a:buSzTx/>
          <a:buFontTx/>
          <a:buNone/>
          <a:tabLst/>
          <a:defRPr b="0" baseline="0" cap="none" i="0" spc="0" strike="noStrike" sz="3000" u="none" kumimoji="0" normalizeH="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71437" tIns="71437" rIns="71437" bIns="71437" numCol="1" spcCol="38100" rtlCol="0" anchor="ctr" upright="0">
        <a:spAutoFit/>
      </a:bodyPr>
      <a:lstStyle>
        <a:defPPr marL="0" marR="0" indent="0" algn="ctr" defTabSz="821531" rtl="0" fontAlgn="auto" latinLnBrk="0" hangingPunct="0">
          <a:lnSpc>
            <a:spcPct val="100000"/>
          </a:lnSpc>
          <a:spcBef>
            <a:spcPts val="0"/>
          </a:spcBef>
          <a:spcAft>
            <a:spcPts val="0"/>
          </a:spcAft>
          <a:buClrTx/>
          <a:buSzTx/>
          <a:buFontTx/>
          <a:buNone/>
          <a:tabLst/>
          <a:defRPr b="1" baseline="0" cap="none" i="0" spc="0" strike="noStrike" sz="3200" u="none" kumimoji="0" normalizeH="0">
            <a:ln>
              <a:noFill/>
            </a:ln>
            <a:solidFill>
              <a:srgbClr val="FFFFFF"/>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Black">
  <a:themeElements>
    <a:clrScheme name="Black">
      <a:dk1>
        <a:srgbClr val="000000"/>
      </a:dk1>
      <a:lt1>
        <a:srgbClr val="FFFFFF"/>
      </a:lt1>
      <a:dk2>
        <a:srgbClr val="434343"/>
      </a:dk2>
      <a:lt2>
        <a:srgbClr val="A9A9A9"/>
      </a:lt2>
      <a:accent1>
        <a:srgbClr val="0076BA"/>
      </a:accent1>
      <a:accent2>
        <a:srgbClr val="00A89D"/>
      </a:accent2>
      <a:accent3>
        <a:srgbClr val="1DB100"/>
      </a:accent3>
      <a:accent4>
        <a:srgbClr val="F8BA00"/>
      </a:accent4>
      <a:accent5>
        <a:srgbClr val="EE220C"/>
      </a:accent5>
      <a:accent6>
        <a:srgbClr val="CB297B"/>
      </a:accent6>
      <a:hlink>
        <a:srgbClr val="0000FF"/>
      </a:hlink>
      <a:folHlink>
        <a:srgbClr val="FF00FF"/>
      </a:folHlink>
    </a:clrScheme>
    <a:fontScheme name="Black">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lumOff val="13529"/>
          </a:schemeClr>
        </a:solidFill>
        <a:ln w="12700" cap="flat">
          <a:noFill/>
          <a:miter lim="400000"/>
        </a:ln>
        <a:effectLst/>
        <a:sp3d/>
      </a:spPr>
      <a:bodyPr rot="0" spcFirstLastPara="1" vertOverflow="overflow" horzOverflow="overflow" vert="horz" wrap="square" lIns="71437" tIns="71437" rIns="71437" bIns="71437" numCol="1" spcCol="38100" rtlCol="0" anchor="ctr" upright="0">
        <a:spAutoFit/>
      </a:bodyPr>
      <a:lstStyle>
        <a:defPPr marL="0" marR="0" indent="0" algn="ctr" defTabSz="821531" rtl="0" fontAlgn="auto" latinLnBrk="0" hangingPunct="0">
          <a:lnSpc>
            <a:spcPct val="100000"/>
          </a:lnSpc>
          <a:spcBef>
            <a:spcPts val="0"/>
          </a:spcBef>
          <a:spcAft>
            <a:spcPts val="0"/>
          </a:spcAft>
          <a:buClrTx/>
          <a:buSzTx/>
          <a:buFontTx/>
          <a:buNone/>
          <a:tabLst/>
          <a:defRPr b="0" baseline="0" cap="none" i="0" spc="0" strike="noStrike" sz="3000" u="none" kumimoji="0" normalizeH="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71437" tIns="71437" rIns="71437" bIns="71437" numCol="1" spcCol="38100" rtlCol="0" anchor="ctr" upright="0">
        <a:spAutoFit/>
      </a:bodyPr>
      <a:lstStyle>
        <a:defPPr marL="0" marR="0" indent="0" algn="ctr" defTabSz="821531" rtl="0" fontAlgn="auto" latinLnBrk="0" hangingPunct="0">
          <a:lnSpc>
            <a:spcPct val="100000"/>
          </a:lnSpc>
          <a:spcBef>
            <a:spcPts val="0"/>
          </a:spcBef>
          <a:spcAft>
            <a:spcPts val="0"/>
          </a:spcAft>
          <a:buClrTx/>
          <a:buSzTx/>
          <a:buFontTx/>
          <a:buNone/>
          <a:tabLst/>
          <a:defRPr b="1" baseline="0" cap="none" i="0" spc="0" strike="noStrike" sz="3200" u="none" kumimoji="0" normalizeH="0">
            <a:ln>
              <a:noFill/>
            </a:ln>
            <a:solidFill>
              <a:srgbClr val="FFFFFF"/>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