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Row>
  </a:tblStyle>
  <a:tblStyle styleId="{C7B018BB-80A7-4F77-B60F-C8B233D01FF8}"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25400" cap="flat">
              <a:solidFill>
                <a:srgbClr val="FFFFFF"/>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1">
                  <a:lumOff val="13543"/>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A9A9A9"/>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09D00"/>
          </a:solidFill>
        </a:fill>
      </a:tcStyle>
    </a:firstCol>
    <a:lastRow>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27002"/>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E3E5E8"/>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E3E5E8"/>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E3E5E8"/>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6AA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6AAA9"/>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262727"/>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4242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7" name="Shape 157"/>
          <p:cNvSpPr/>
          <p:nvPr>
            <p:ph type="sldImg"/>
          </p:nvPr>
        </p:nvSpPr>
        <p:spPr>
          <a:xfrm>
            <a:off x="1143000" y="685800"/>
            <a:ext cx="4572000" cy="3429000"/>
          </a:xfrm>
          <a:prstGeom prst="rect">
            <a:avLst/>
          </a:prstGeom>
        </p:spPr>
        <p:txBody>
          <a:bodyPr/>
          <a:lstStyle/>
          <a:p>
            <a:pPr/>
          </a:p>
        </p:txBody>
      </p:sp>
      <p:sp>
        <p:nvSpPr>
          <p:cNvPr id="158" name="Shape 15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6498" y="11839048"/>
            <a:ext cx="21971003" cy="636979"/>
          </a:xfrm>
          <a:prstGeom prst="rect">
            <a:avLst/>
          </a:prstGeom>
        </p:spPr>
        <p:txBody>
          <a:bodyPr lIns="45719" tIns="45719" rIns="45719" bIns="45719" anchor="b"/>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6500" y="7196865"/>
            <a:ext cx="21971000" cy="1905001"/>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7" name="Body Level One…"/>
          <p:cNvSpPr txBox="1"/>
          <p:nvPr>
            <p:ph type="body" idx="1" hasCustomPrompt="1"/>
          </p:nvPr>
        </p:nvSpPr>
        <p:spPr>
          <a:xfrm>
            <a:off x="1206500" y="935258"/>
            <a:ext cx="21971000" cy="7359063"/>
          </a:xfrm>
          <a:prstGeom prst="rect">
            <a:avLst/>
          </a:prstGeom>
        </p:spPr>
        <p:txBody>
          <a:bodyPr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nchor="ct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469900">
              <a:spcBef>
                <a:spcPts val="0"/>
              </a:spcBef>
              <a:buSzTx/>
              <a:buNone/>
              <a:defRPr spc="-170" sz="8500">
                <a:latin typeface="Helvetica Neue Medium"/>
                <a:ea typeface="Helvetica Neue Medium"/>
                <a:cs typeface="Helvetica Neue Medium"/>
                <a:sym typeface="Helvetica Neue Medium"/>
              </a:defRPr>
            </a:lvl2pPr>
            <a:lvl3pPr marL="638923" indent="-469900">
              <a:spcBef>
                <a:spcPts val="0"/>
              </a:spcBef>
              <a:buSzTx/>
              <a:buNone/>
              <a:defRPr spc="-170" sz="8500">
                <a:latin typeface="Helvetica Neue Medium"/>
                <a:ea typeface="Helvetica Neue Medium"/>
                <a:cs typeface="Helvetica Neue Medium"/>
                <a:sym typeface="Helvetica Neue Medium"/>
              </a:defRPr>
            </a:lvl3pPr>
            <a:lvl4pPr marL="638923" indent="-469900">
              <a:spcBef>
                <a:spcPts val="0"/>
              </a:spcBef>
              <a:buSzTx/>
              <a:buNone/>
              <a:defRPr spc="-170" sz="8500">
                <a:latin typeface="Helvetica Neue Medium"/>
                <a:ea typeface="Helvetica Neue Medium"/>
                <a:cs typeface="Helvetica Neue Medium"/>
                <a:sym typeface="Helvetica Neue Medium"/>
              </a:defRPr>
            </a:lvl4pPr>
            <a:lvl5pPr marL="638923" indent="-469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862804876_960x639.jpg"/>
          <p:cNvSpPr/>
          <p:nvPr>
            <p:ph type="pic" sz="quarter" idx="21"/>
          </p:nvPr>
        </p:nvSpPr>
        <p:spPr>
          <a:xfrm>
            <a:off x="15430500" y="7085409"/>
            <a:ext cx="8128000" cy="5410201"/>
          </a:xfrm>
          <a:prstGeom prst="rect">
            <a:avLst/>
          </a:prstGeom>
        </p:spPr>
        <p:txBody>
          <a:bodyPr lIns="91439" tIns="45719" rIns="91439" bIns="45719">
            <a:noAutofit/>
          </a:bodyPr>
          <a:lstStyle/>
          <a:p>
            <a:pPr/>
          </a:p>
        </p:txBody>
      </p:sp>
      <p:sp>
        <p:nvSpPr>
          <p:cNvPr id="125" name="824910546_2681x1332.jpg"/>
          <p:cNvSpPr/>
          <p:nvPr>
            <p:ph type="pic" idx="22"/>
          </p:nvPr>
        </p:nvSpPr>
        <p:spPr>
          <a:xfrm>
            <a:off x="-2933700" y="1270000"/>
            <a:ext cx="22699133" cy="11277600"/>
          </a:xfrm>
          <a:prstGeom prst="rect">
            <a:avLst/>
          </a:prstGeom>
        </p:spPr>
        <p:txBody>
          <a:bodyPr lIns="91439" tIns="45719" rIns="91439" bIns="45719">
            <a:noAutofit/>
          </a:bodyPr>
          <a:lstStyle/>
          <a:p>
            <a:pPr/>
          </a:p>
        </p:txBody>
      </p:sp>
      <p:sp>
        <p:nvSpPr>
          <p:cNvPr id="126" name="575395635_960x639.jpg"/>
          <p:cNvSpPr/>
          <p:nvPr>
            <p:ph type="pic" sz="quarter" idx="23"/>
          </p:nvPr>
        </p:nvSpPr>
        <p:spPr>
          <a:xfrm>
            <a:off x="15430500" y="1270000"/>
            <a:ext cx="8128000" cy="54102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511300" y="-3721100"/>
            <a:ext cx="28511500" cy="19030242"/>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49" name="Title Text"/>
          <p:cNvSpPr txBox="1"/>
          <p:nvPr>
            <p:ph type="title"/>
          </p:nvPr>
        </p:nvSpPr>
        <p:spPr>
          <a:xfrm>
            <a:off x="4387453" y="357187"/>
            <a:ext cx="15609094" cy="3036095"/>
          </a:xfrm>
          <a:prstGeom prst="rect">
            <a:avLst/>
          </a:prstGeom>
        </p:spPr>
        <p:txBody>
          <a:bodyPr lIns="71437" tIns="71437" rIns="71437" bIns="71437" anchor="ctr"/>
          <a:lstStyle>
            <a:lvl1pPr algn="ctr" defTabSz="821531">
              <a:lnSpc>
                <a:spcPct val="100000"/>
              </a:lnSpc>
              <a:defRPr b="0" spc="0" sz="11200">
                <a:latin typeface="Helvetica Neue Medium"/>
                <a:ea typeface="Helvetica Neue Medium"/>
                <a:cs typeface="Helvetica Neue Medium"/>
                <a:sym typeface="Helvetica Neue Medium"/>
              </a:defRPr>
            </a:lvl1pPr>
          </a:lstStyle>
          <a:p>
            <a:pPr/>
            <a:r>
              <a:t>Title Text</a:t>
            </a:r>
          </a:p>
        </p:txBody>
      </p:sp>
      <p:sp>
        <p:nvSpPr>
          <p:cNvPr id="150" name="Body Level One…"/>
          <p:cNvSpPr txBox="1"/>
          <p:nvPr>
            <p:ph type="body" idx="1"/>
          </p:nvPr>
        </p:nvSpPr>
        <p:spPr>
          <a:xfrm>
            <a:off x="4387453" y="3643312"/>
            <a:ext cx="15609094" cy="8840392"/>
          </a:xfrm>
          <a:prstGeom prst="rect">
            <a:avLst/>
          </a:prstGeom>
        </p:spPr>
        <p:txBody>
          <a:bodyPr lIns="71437" tIns="71437" rIns="71437" bIns="71437" anchor="ctr"/>
          <a:lstStyle>
            <a:lvl1pPr marL="611187" indent="-611187" defTabSz="821531">
              <a:lnSpc>
                <a:spcPct val="100000"/>
              </a:lnSpc>
              <a:spcBef>
                <a:spcPts val="5900"/>
              </a:spcBef>
              <a:buSzPct val="145000"/>
              <a:defRPr sz="4400"/>
            </a:lvl1pPr>
            <a:lvl2pPr marL="1055687" indent="-611187" defTabSz="821531">
              <a:lnSpc>
                <a:spcPct val="100000"/>
              </a:lnSpc>
              <a:spcBef>
                <a:spcPts val="5900"/>
              </a:spcBef>
              <a:buSzPct val="145000"/>
              <a:defRPr sz="4400"/>
            </a:lvl2pPr>
            <a:lvl3pPr marL="1500187" indent="-611187" defTabSz="821531">
              <a:lnSpc>
                <a:spcPct val="100000"/>
              </a:lnSpc>
              <a:spcBef>
                <a:spcPts val="5900"/>
              </a:spcBef>
              <a:buSzPct val="145000"/>
              <a:defRPr sz="4400"/>
            </a:lvl3pPr>
            <a:lvl4pPr marL="1944687" indent="-611187" defTabSz="821531">
              <a:lnSpc>
                <a:spcPct val="100000"/>
              </a:lnSpc>
              <a:spcBef>
                <a:spcPts val="5900"/>
              </a:spcBef>
              <a:buSzPct val="145000"/>
              <a:defRPr sz="4400"/>
            </a:lvl4pPr>
            <a:lvl5pPr marL="2389187" indent="-611187" defTabSz="821531">
              <a:lnSpc>
                <a:spcPct val="100000"/>
              </a:lnSpc>
              <a:spcBef>
                <a:spcPts val="5900"/>
              </a:spcBef>
              <a:buSzPct val="145000"/>
              <a:defRPr sz="4400"/>
            </a:lvl5pPr>
          </a:lstStyle>
          <a:p>
            <a:pPr/>
            <a:r>
              <a:t>Body Level One</a:t>
            </a:r>
          </a:p>
          <a:p>
            <a:pPr lvl="1"/>
            <a:r>
              <a:t>Body Level Two</a:t>
            </a:r>
          </a:p>
          <a:p>
            <a:pPr lvl="2"/>
            <a:r>
              <a:t>Body Level Three</a:t>
            </a:r>
          </a:p>
          <a:p>
            <a:pPr lvl="3"/>
            <a:r>
              <a:t>Body Level Four</a:t>
            </a:r>
          </a:p>
          <a:p>
            <a:pPr lvl="4"/>
            <a:r>
              <a:t>Body Level Five</a:t>
            </a:r>
          </a:p>
        </p:txBody>
      </p:sp>
      <p:sp>
        <p:nvSpPr>
          <p:cNvPr id="151" name="Slide Number"/>
          <p:cNvSpPr txBox="1"/>
          <p:nvPr>
            <p:ph type="sldNum" sz="quarter" idx="2"/>
          </p:nvPr>
        </p:nvSpPr>
        <p:spPr>
          <a:xfrm>
            <a:off x="11954103" y="13073062"/>
            <a:ext cx="466269" cy="477671"/>
          </a:xfrm>
          <a:prstGeom prst="rect">
            <a:avLst/>
          </a:prstGeom>
        </p:spPr>
        <p:txBody>
          <a:bodyPr lIns="71437" tIns="71437" rIns="71437" bIns="71437" anchor="t"/>
          <a:lstStyle>
            <a:lvl1pPr defTabSz="821531">
              <a:defRPr sz="2200">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21"/>
          </p:nvPr>
        </p:nvSpPr>
        <p:spPr>
          <a:xfrm>
            <a:off x="-431800" y="-4038600"/>
            <a:ext cx="29464000" cy="18034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44688"/>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Presentation Subtitle </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92709243_1322x1323.jpeg"/>
          <p:cNvSpPr/>
          <p:nvPr>
            <p:ph type="pic" sz="half" idx="21"/>
          </p:nvPr>
        </p:nvSpPr>
        <p:spPr>
          <a:xfrm>
            <a:off x="12052303" y="1270000"/>
            <a:ext cx="11188406" cy="11209889"/>
          </a:xfrm>
          <a:prstGeom prst="rect">
            <a:avLst/>
          </a:prstGeom>
        </p:spPr>
        <p:txBody>
          <a:bodyPr lIns="91439" tIns="45719" rIns="91439" bIns="45719">
            <a:noAutofit/>
          </a:bodyPr>
          <a:lstStyle/>
          <a:p>
            <a:pP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Slide Subtitle"/>
          <p:cNvSpPr txBox="1"/>
          <p:nvPr>
            <p:ph type="body" sz="quarter" idx="21" hasCustomPrompt="1"/>
          </p:nvPr>
        </p:nvSpPr>
        <p:spPr>
          <a:xfrm>
            <a:off x="1206500" y="2245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2" name="Body Level One…"/>
          <p:cNvSpPr txBox="1"/>
          <p:nvPr>
            <p:ph type="body" sz="half" idx="1" hasCustomPrompt="1"/>
          </p:nvPr>
        </p:nvSpPr>
        <p:spPr>
          <a:xfrm>
            <a:off x="1206500" y="4248504"/>
            <a:ext cx="9779000" cy="8256012"/>
          </a:xfrm>
          <a:prstGeom prst="rect">
            <a:avLst/>
          </a:prstGeom>
        </p:spPr>
        <p:txBody>
          <a:bodyPr/>
          <a:lstStyle/>
          <a:p>
            <a:pPr/>
            <a:r>
              <a:t>Slide bullet text</a:t>
            </a:r>
          </a:p>
          <a:p>
            <a:pPr lvl="1"/>
            <a:r>
              <a:t/>
            </a:r>
          </a:p>
          <a:p>
            <a:pPr lvl="2"/>
            <a:r>
              <a:t/>
            </a:r>
          </a:p>
          <a:p>
            <a:pPr lvl="3"/>
            <a:r>
              <a:t/>
            </a:r>
          </a:p>
          <a:p>
            <a:pPr lvl="4"/>
            <a:r>
              <a:t/>
            </a:r>
          </a:p>
        </p:txBody>
      </p:sp>
      <p:sp>
        <p:nvSpPr>
          <p:cNvPr id="63" name="824910546_2681x1332.jpg"/>
          <p:cNvSpPr/>
          <p:nvPr>
            <p:ph type="pic" idx="22"/>
          </p:nvPr>
        </p:nvSpPr>
        <p:spPr>
          <a:xfrm>
            <a:off x="6380200" y="1263848"/>
            <a:ext cx="22529801" cy="11193471"/>
          </a:xfrm>
          <a:prstGeom prst="rect">
            <a:avLst/>
          </a:prstGeom>
        </p:spPr>
        <p:txBody>
          <a:bodyPr lIns="91439" tIns="45719" rIns="91439" bIns="45719">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0" defTabSz="825500">
              <a:lnSpc>
                <a:spcPct val="100000"/>
              </a:lnSpc>
              <a:spcBef>
                <a:spcPts val="1800"/>
              </a:spcBef>
              <a:buSzTx/>
              <a:buNone/>
              <a:defRPr spc="-55" sz="5500"/>
            </a:lvl2pPr>
            <a:lvl3pPr marL="0" indent="0" defTabSz="825500">
              <a:lnSpc>
                <a:spcPct val="100000"/>
              </a:lnSpc>
              <a:spcBef>
                <a:spcPts val="1800"/>
              </a:spcBef>
              <a:buSzTx/>
              <a:buNone/>
              <a:defRPr spc="-55" sz="5500"/>
            </a:lvl3pPr>
            <a:lvl4pPr marL="0" indent="0" defTabSz="825500">
              <a:lnSpc>
                <a:spcPct val="100000"/>
              </a:lnSpc>
              <a:spcBef>
                <a:spcPts val="1800"/>
              </a:spcBef>
              <a:buSzTx/>
              <a:buNone/>
              <a:defRPr spc="-55" sz="5500"/>
            </a:lvl4pPr>
            <a:lvl5pPr marL="0" indent="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1pPr>
      <a:lvl2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2pPr>
      <a:lvl3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3pPr>
      <a:lvl4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4pPr>
      <a:lvl5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5pPr>
      <a:lvl6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6pPr>
      <a:lvl7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7pPr>
      <a:lvl8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8pPr>
      <a:lvl9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3.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Eight Dangers of  Neo-Marxist Discourse"/>
          <p:cNvSpPr txBox="1"/>
          <p:nvPr>
            <p:ph type="title"/>
          </p:nvPr>
        </p:nvSpPr>
        <p:spPr>
          <a:xfrm>
            <a:off x="122690" y="357187"/>
            <a:ext cx="24138620" cy="13338722"/>
          </a:xfrm>
          <a:prstGeom prst="rect">
            <a:avLst/>
          </a:prstGeom>
        </p:spPr>
        <p:txBody>
          <a:bodyPr/>
          <a:lstStyle/>
          <a:p>
            <a:pPr>
              <a:defRPr sz="7500">
                <a:solidFill>
                  <a:srgbClr val="FFD479"/>
                </a:solidFill>
                <a:latin typeface="Arial"/>
                <a:ea typeface="Arial"/>
                <a:cs typeface="Arial"/>
                <a:sym typeface="Arial"/>
              </a:defRPr>
            </a:pPr>
            <a:r>
              <a:t>Eight Dangers of </a:t>
            </a:r>
            <a:br/>
            <a:r>
              <a:t>Neo-Marxist Discourse</a:t>
            </a:r>
          </a:p>
          <a:p>
            <a:pPr>
              <a:defRPr sz="7500">
                <a:solidFill>
                  <a:srgbClr val="FFD479"/>
                </a:solidFill>
                <a:latin typeface="Arial"/>
                <a:ea typeface="Arial"/>
                <a:cs typeface="Arial"/>
                <a:sym typeface="Arial"/>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Surrendering to  Discourse Means:…"/>
          <p:cNvSpPr txBox="1"/>
          <p:nvPr>
            <p:ph type="title"/>
          </p:nvPr>
        </p:nvSpPr>
        <p:spPr>
          <a:xfrm>
            <a:off x="338583" y="357187"/>
            <a:ext cx="23844500" cy="13001626"/>
          </a:xfrm>
          <a:prstGeom prst="rect">
            <a:avLst/>
          </a:prstGeom>
        </p:spPr>
        <p:txBody>
          <a:bodyPr/>
          <a:lstStyle/>
          <a:p>
            <a:pPr>
              <a:defRPr sz="7500">
                <a:latin typeface="Arial"/>
                <a:ea typeface="Arial"/>
                <a:cs typeface="Arial"/>
                <a:sym typeface="Arial"/>
              </a:defRPr>
            </a:pPr>
            <a:r>
              <a:t>Surrendering to </a:t>
            </a:r>
            <a:br/>
            <a:r>
              <a:t>Discourse Means: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2.You reject your convictions and you accept the cultural Marxist premise that absolute truth for all times, places and people does not exist.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Surrendering to  Discourse Means:…"/>
          <p:cNvSpPr txBox="1"/>
          <p:nvPr>
            <p:ph type="title"/>
          </p:nvPr>
        </p:nvSpPr>
        <p:spPr>
          <a:xfrm>
            <a:off x="338583" y="357187"/>
            <a:ext cx="23844500" cy="13001626"/>
          </a:xfrm>
          <a:prstGeom prst="rect">
            <a:avLst/>
          </a:prstGeom>
        </p:spPr>
        <p:txBody>
          <a:bodyPr/>
          <a:lstStyle/>
          <a:p>
            <a:pPr>
              <a:defRPr sz="7500">
                <a:latin typeface="Arial"/>
                <a:ea typeface="Arial"/>
                <a:cs typeface="Arial"/>
                <a:sym typeface="Arial"/>
              </a:defRPr>
            </a:pPr>
            <a:r>
              <a:t>Surrendering to </a:t>
            </a:r>
            <a:br/>
            <a:r>
              <a:t>Discourse Means: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3. You accept the cultural Marxist dictate that truth is determined by discourse and thus group consensus. </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Double-click to edit"/>
          <p:cNvSpPr txBox="1"/>
          <p:nvPr>
            <p:ph type="title"/>
          </p:nvPr>
        </p:nvSpPr>
        <p:spPr>
          <a:xfrm>
            <a:off x="315515" y="357187"/>
            <a:ext cx="23752970" cy="13001626"/>
          </a:xfrm>
          <a:prstGeom prst="rect">
            <a:avLst/>
          </a:prstGeom>
        </p:spPr>
        <p:txBody>
          <a:bodyPr/>
          <a:lstStyle/>
          <a:p>
            <a:pPr/>
          </a:p>
          <a:p>
            <a:pPr/>
          </a:p>
          <a:p>
            <a:pPr/>
          </a:p>
          <a:p>
            <a:pPr/>
          </a:p>
          <a:p>
            <a:pPr/>
          </a:p>
          <a:p>
            <a:pPr/>
          </a:p>
        </p:txBody>
      </p:sp>
      <p:pic>
        <p:nvPicPr>
          <p:cNvPr id="185" name="Joseph Fletcher.jpg" descr="Joseph Fletcher.jpg"/>
          <p:cNvPicPr>
            <a:picLocks noChangeAspect="1"/>
          </p:cNvPicPr>
          <p:nvPr/>
        </p:nvPicPr>
        <p:blipFill>
          <a:blip r:embed="rId2">
            <a:extLst/>
          </a:blip>
          <a:stretch>
            <a:fillRect/>
          </a:stretch>
        </p:blipFill>
        <p:spPr>
          <a:xfrm>
            <a:off x="9154528" y="2248031"/>
            <a:ext cx="6074944" cy="92199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Surrendering to  Discourse Means:…"/>
          <p:cNvSpPr txBox="1"/>
          <p:nvPr>
            <p:ph type="title"/>
          </p:nvPr>
        </p:nvSpPr>
        <p:spPr>
          <a:xfrm>
            <a:off x="338583" y="357187"/>
            <a:ext cx="23844500" cy="13001626"/>
          </a:xfrm>
          <a:prstGeom prst="rect">
            <a:avLst/>
          </a:prstGeom>
        </p:spPr>
        <p:txBody>
          <a:bodyPr/>
          <a:lstStyle/>
          <a:p>
            <a:pPr>
              <a:defRPr sz="7500">
                <a:latin typeface="Arial"/>
                <a:ea typeface="Arial"/>
                <a:cs typeface="Arial"/>
                <a:sym typeface="Arial"/>
              </a:defRPr>
            </a:pPr>
            <a:r>
              <a:t>Surrendering to </a:t>
            </a:r>
            <a:br/>
            <a:r>
              <a:t>Discourse Means: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4. You accept their cultural Marxist language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Surrendering to  Discourse Means:…"/>
          <p:cNvSpPr txBox="1"/>
          <p:nvPr>
            <p:ph type="title"/>
          </p:nvPr>
        </p:nvSpPr>
        <p:spPr>
          <a:xfrm>
            <a:off x="338583" y="357187"/>
            <a:ext cx="23844500" cy="13001626"/>
          </a:xfrm>
          <a:prstGeom prst="rect">
            <a:avLst/>
          </a:prstGeom>
        </p:spPr>
        <p:txBody>
          <a:bodyPr/>
          <a:lstStyle/>
          <a:p>
            <a:pPr defTabSz="796885">
              <a:defRPr sz="7275">
                <a:latin typeface="Arial"/>
                <a:ea typeface="Arial"/>
                <a:cs typeface="Arial"/>
                <a:sym typeface="Arial"/>
              </a:defRPr>
            </a:pPr>
            <a:r>
              <a:t>Surrendering to </a:t>
            </a:r>
            <a:br/>
            <a:r>
              <a:t>Discourse Means: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r>
              <a:t>5. You willingly submit to the propaganda and manipulation of the group by the cultural Marxists and their ultimate goal of reality or truth being defined by groups consensus.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Surrendering to  Discourse Means:…"/>
          <p:cNvSpPr txBox="1"/>
          <p:nvPr>
            <p:ph type="title"/>
          </p:nvPr>
        </p:nvSpPr>
        <p:spPr>
          <a:xfrm>
            <a:off x="338583" y="357187"/>
            <a:ext cx="23844500" cy="13001626"/>
          </a:xfrm>
          <a:prstGeom prst="rect">
            <a:avLst/>
          </a:prstGeom>
        </p:spPr>
        <p:txBody>
          <a:bodyPr/>
          <a:lstStyle/>
          <a:p>
            <a:pPr defTabSz="796885">
              <a:defRPr sz="7275">
                <a:latin typeface="Arial"/>
                <a:ea typeface="Arial"/>
                <a:cs typeface="Arial"/>
                <a:sym typeface="Arial"/>
              </a:defRPr>
            </a:pPr>
            <a:r>
              <a:t>Surrendering to </a:t>
            </a:r>
            <a:br/>
            <a:r>
              <a:t>Discourse Means: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r>
              <a:t>6. You agree with the cultural Marxist premise that discourse produces consensus which produces culturally acceptable values and thus the politically </a:t>
            </a:r>
            <a:br/>
            <a:r>
              <a:t>correct behavior.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Surrendering to  Discourse Means:…"/>
          <p:cNvSpPr txBox="1"/>
          <p:nvPr>
            <p:ph type="title"/>
          </p:nvPr>
        </p:nvSpPr>
        <p:spPr>
          <a:xfrm>
            <a:off x="338583" y="357187"/>
            <a:ext cx="23844500" cy="13001626"/>
          </a:xfrm>
          <a:prstGeom prst="rect">
            <a:avLst/>
          </a:prstGeom>
        </p:spPr>
        <p:txBody>
          <a:bodyPr/>
          <a:lstStyle/>
          <a:p>
            <a:pPr>
              <a:defRPr sz="7500">
                <a:latin typeface="Arial"/>
                <a:ea typeface="Arial"/>
                <a:cs typeface="Arial"/>
                <a:sym typeface="Arial"/>
              </a:defRPr>
            </a:pPr>
            <a:r>
              <a:t>Surrendering to </a:t>
            </a:r>
            <a:br/>
            <a:r>
              <a:t>Discourse Means: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7. You agree to put yourself into the cultural Marxist arena of conflict and to be marginalized, characterized, and compromised.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Surrendering to  Discourse Means:…"/>
          <p:cNvSpPr txBox="1"/>
          <p:nvPr>
            <p:ph type="title"/>
          </p:nvPr>
        </p:nvSpPr>
        <p:spPr>
          <a:xfrm>
            <a:off x="338583" y="357187"/>
            <a:ext cx="23844500" cy="13001626"/>
          </a:xfrm>
          <a:prstGeom prst="rect">
            <a:avLst/>
          </a:prstGeom>
        </p:spPr>
        <p:txBody>
          <a:bodyPr/>
          <a:lstStyle/>
          <a:p>
            <a:pPr defTabSz="796885">
              <a:defRPr sz="7275">
                <a:latin typeface="Arial"/>
                <a:ea typeface="Arial"/>
                <a:cs typeface="Arial"/>
                <a:sym typeface="Arial"/>
              </a:defRPr>
            </a:pPr>
            <a:r>
              <a:t>Surrendering to </a:t>
            </a:r>
            <a:br/>
            <a:r>
              <a:t>Discourse Means: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r>
              <a:t>8. You have allowed your cultural Marxist enemy to define the language, control the narrative, set up the conflict, marginalize your values and give legitimacy to their values by surrendering to their psychological process. </a:t>
            </a:r>
          </a:p>
          <a:p>
            <a:pPr defTabSz="796885">
              <a:defRPr sz="7275">
                <a:latin typeface="Arial"/>
                <a:ea typeface="Arial"/>
                <a:cs typeface="Arial"/>
                <a:sym typeface="Arial"/>
              </a:defRPr>
            </a:pPr>
          </a:p>
          <a:p>
            <a:pPr defTabSz="796885">
              <a:defRPr sz="7275">
                <a:latin typeface="Arial"/>
                <a:ea typeface="Arial"/>
                <a:cs typeface="Arial"/>
                <a:sym typeface="Arial"/>
              </a:defRPr>
            </a:pPr>
          </a:p>
          <a:p>
            <a:pPr defTabSz="796885">
              <a:defRPr sz="7275">
                <a:latin typeface="Arial"/>
                <a:ea typeface="Arial"/>
                <a:cs typeface="Arial"/>
                <a:sym typeface="Arial"/>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Former Communist Bella Dodd: 1953 Lecture at Fordham University…"/>
          <p:cNvSpPr txBox="1"/>
          <p:nvPr>
            <p:ph type="title"/>
          </p:nvPr>
        </p:nvSpPr>
        <p:spPr>
          <a:xfrm>
            <a:off x="376721" y="357187"/>
            <a:ext cx="23727204" cy="13001626"/>
          </a:xfrm>
          <a:prstGeom prst="rect">
            <a:avLst/>
          </a:prstGeom>
        </p:spPr>
        <p:txBody>
          <a:bodyPr/>
          <a:lstStyle/>
          <a:p>
            <a:pPr defTabSz="418980">
              <a:defRPr sz="6375">
                <a:latin typeface="Arial"/>
                <a:ea typeface="Arial"/>
                <a:cs typeface="Arial"/>
                <a:sym typeface="Arial"/>
              </a:defRPr>
            </a:pPr>
            <a:r>
              <a:t>Former Communist Bella Dodd:</a:t>
            </a:r>
            <a:br/>
            <a:r>
              <a:t>1953 Lecture at Fordham University </a:t>
            </a:r>
          </a:p>
          <a:p>
            <a:pPr defTabSz="418980">
              <a:defRPr sz="6375"/>
            </a:pPr>
          </a:p>
          <a:p>
            <a:pPr defTabSz="418980">
              <a:defRPr sz="6375">
                <a:latin typeface="Arial"/>
                <a:ea typeface="Arial"/>
                <a:cs typeface="Arial"/>
                <a:sym typeface="Arial"/>
              </a:defRPr>
            </a:pPr>
          </a:p>
          <a:p>
            <a:pPr defTabSz="418980">
              <a:defRPr sz="6375">
                <a:latin typeface="Arial"/>
                <a:ea typeface="Arial"/>
                <a:cs typeface="Arial"/>
                <a:sym typeface="Arial"/>
              </a:defRPr>
            </a:pPr>
            <a:r>
              <a:t>There are two phases of life that communists take over. One is control over money, and two is control over </a:t>
            </a:r>
            <a:r>
              <a:rPr>
                <a:solidFill>
                  <a:srgbClr val="FFD479"/>
                </a:solidFill>
              </a:rPr>
              <a:t>words/language</a:t>
            </a:r>
            <a:r>
              <a:t>. They are fast taking over all the nice words, all the nice language of the Christian world, and they are taking them to themselves and giving them new connotation so that when they talk to the world they are saying one thing which is understood by their followers, but to our ears it sounds like the thing we we should be saying.</a:t>
            </a:r>
          </a:p>
          <a:p>
            <a:pPr defTabSz="418980">
              <a:defRPr sz="3825">
                <a:latin typeface="Arial"/>
                <a:ea typeface="Arial"/>
                <a:cs typeface="Arial"/>
                <a:sym typeface="Arial"/>
              </a:defRPr>
            </a:pPr>
          </a:p>
          <a:p>
            <a:pPr defTabSz="418980">
              <a:defRPr sz="3825">
                <a:latin typeface="Arial"/>
                <a:ea typeface="Arial"/>
                <a:cs typeface="Arial"/>
                <a:sym typeface="Arial"/>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Jurgen Habermas"/>
          <p:cNvSpPr txBox="1"/>
          <p:nvPr>
            <p:ph type="title"/>
          </p:nvPr>
        </p:nvSpPr>
        <p:spPr>
          <a:xfrm>
            <a:off x="260635" y="357187"/>
            <a:ext cx="23862730" cy="13001626"/>
          </a:xfrm>
          <a:prstGeom prst="rect">
            <a:avLst/>
          </a:prstGeom>
        </p:spPr>
        <p:txBody>
          <a:bodyPr/>
          <a:lstStyle/>
          <a:p>
            <a:pPr>
              <a:defRPr sz="12500">
                <a:latin typeface="Arial"/>
                <a:ea typeface="Arial"/>
                <a:cs typeface="Arial"/>
                <a:sym typeface="Arial"/>
              </a:defRPr>
            </a:pPr>
          </a:p>
          <a:p>
            <a:pPr>
              <a:defRPr sz="12500">
                <a:latin typeface="Arial"/>
                <a:ea typeface="Arial"/>
                <a:cs typeface="Arial"/>
                <a:sym typeface="Arial"/>
              </a:defRPr>
            </a:pPr>
          </a:p>
          <a:p>
            <a:pPr>
              <a:defRPr sz="12500">
                <a:latin typeface="Arial"/>
                <a:ea typeface="Arial"/>
                <a:cs typeface="Arial"/>
                <a:sym typeface="Arial"/>
              </a:defRPr>
            </a:pPr>
          </a:p>
          <a:p>
            <a:pPr>
              <a:defRPr sz="12500">
                <a:latin typeface="Arial"/>
                <a:ea typeface="Arial"/>
                <a:cs typeface="Arial"/>
                <a:sym typeface="Arial"/>
              </a:defRPr>
            </a:pPr>
          </a:p>
          <a:p>
            <a:pPr>
              <a:defRPr sz="12500">
                <a:latin typeface="Arial"/>
                <a:ea typeface="Arial"/>
                <a:cs typeface="Arial"/>
                <a:sym typeface="Arial"/>
              </a:defRPr>
            </a:pPr>
          </a:p>
          <a:p>
            <a:pPr>
              <a:defRPr sz="10000">
                <a:latin typeface="Arial"/>
                <a:ea typeface="Arial"/>
                <a:cs typeface="Arial"/>
                <a:sym typeface="Arial"/>
              </a:defRPr>
            </a:pPr>
            <a:r>
              <a:t>Jurgen Habermas</a:t>
            </a:r>
          </a:p>
        </p:txBody>
      </p:sp>
      <p:pic>
        <p:nvPicPr>
          <p:cNvPr id="165" name="Jurgen Habermas.jpg" descr="Jurgen Habermas.jpg"/>
          <p:cNvPicPr>
            <a:picLocks noChangeAspect="1"/>
          </p:cNvPicPr>
          <p:nvPr/>
        </p:nvPicPr>
        <p:blipFill>
          <a:blip r:embed="rId2">
            <a:extLst/>
          </a:blip>
          <a:stretch>
            <a:fillRect/>
          </a:stretch>
        </p:blipFill>
        <p:spPr>
          <a:xfrm>
            <a:off x="8891495" y="1227991"/>
            <a:ext cx="6601010" cy="902481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Double-click to edit"/>
          <p:cNvSpPr txBox="1"/>
          <p:nvPr>
            <p:ph type="title"/>
          </p:nvPr>
        </p:nvSpPr>
        <p:spPr>
          <a:xfrm>
            <a:off x="473552" y="357187"/>
            <a:ext cx="23610095" cy="13190266"/>
          </a:xfrm>
          <a:prstGeom prst="rect">
            <a:avLst/>
          </a:prstGeom>
        </p:spPr>
        <p:txBody>
          <a:bodyPr/>
          <a:lstStyle/>
          <a:p>
            <a:pPr/>
          </a:p>
          <a:p>
            <a:pPr/>
          </a:p>
          <a:p>
            <a:pPr/>
          </a:p>
          <a:p>
            <a:pPr/>
          </a:p>
          <a:p>
            <a:pPr/>
          </a:p>
        </p:txBody>
      </p:sp>
      <p:pic>
        <p:nvPicPr>
          <p:cNvPr id="168" name="Theory of Communicative Action.jpg" descr="Theory of Communicative Action.jpg"/>
          <p:cNvPicPr>
            <a:picLocks noChangeAspect="1"/>
          </p:cNvPicPr>
          <p:nvPr/>
        </p:nvPicPr>
        <p:blipFill>
          <a:blip r:embed="rId2">
            <a:extLst/>
          </a:blip>
          <a:stretch>
            <a:fillRect/>
          </a:stretch>
        </p:blipFill>
        <p:spPr>
          <a:xfrm>
            <a:off x="8232353" y="638781"/>
            <a:ext cx="7919294" cy="12627077"/>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Polish Writer…"/>
          <p:cNvSpPr txBox="1"/>
          <p:nvPr>
            <p:ph type="title"/>
          </p:nvPr>
        </p:nvSpPr>
        <p:spPr>
          <a:xfrm>
            <a:off x="183802" y="357187"/>
            <a:ext cx="24016396" cy="13126921"/>
          </a:xfrm>
          <a:prstGeom prst="rect">
            <a:avLst/>
          </a:prstGeom>
        </p:spPr>
        <p:txBody>
          <a:bodyPr/>
          <a:lstStyle/>
          <a:p>
            <a:pPr>
              <a:defRPr sz="7900">
                <a:latin typeface="Arial"/>
                <a:ea typeface="Arial"/>
                <a:cs typeface="Arial"/>
                <a:sym typeface="Arial"/>
              </a:defRPr>
            </a:pPr>
            <a:r>
              <a:t>Polish Writer </a:t>
            </a:r>
          </a:p>
          <a:p>
            <a:pPr>
              <a:defRPr sz="7900">
                <a:latin typeface="Arial"/>
                <a:ea typeface="Arial"/>
                <a:cs typeface="Arial"/>
                <a:sym typeface="Arial"/>
              </a:defRPr>
            </a:pPr>
            <a:r>
              <a:t>Krzysztof Karon Warns of the </a:t>
            </a:r>
            <a:br/>
            <a:r>
              <a:t>Dangers of Discourse Theory</a:t>
            </a:r>
          </a:p>
          <a:p>
            <a:pPr>
              <a:defRPr sz="7900">
                <a:latin typeface="Arial"/>
                <a:ea typeface="Arial"/>
                <a:cs typeface="Arial"/>
                <a:sym typeface="Arial"/>
              </a:defRPr>
            </a:pPr>
          </a:p>
          <a:p>
            <a:pPr>
              <a:defRPr sz="7900">
                <a:latin typeface="Arial"/>
                <a:ea typeface="Arial"/>
                <a:cs typeface="Arial"/>
                <a:sym typeface="Arial"/>
              </a:defRPr>
            </a:pPr>
          </a:p>
          <a:p>
            <a:pPr>
              <a:defRPr sz="7900">
                <a:latin typeface="Arial"/>
                <a:ea typeface="Arial"/>
                <a:cs typeface="Arial"/>
                <a:sym typeface="Arial"/>
              </a:defRPr>
            </a:pPr>
            <a:r>
              <a:t>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In a 2016 Speech found on Youtube,  Krzysztof Karon warns of the dangers of discourse  set up by the cultural marxists:…"/>
          <p:cNvSpPr txBox="1"/>
          <p:nvPr>
            <p:ph type="title"/>
          </p:nvPr>
        </p:nvSpPr>
        <p:spPr>
          <a:xfrm>
            <a:off x="339979" y="357187"/>
            <a:ext cx="23704042" cy="13126084"/>
          </a:xfrm>
          <a:prstGeom prst="rect">
            <a:avLst/>
          </a:prstGeom>
        </p:spPr>
        <p:txBody>
          <a:bodyPr/>
          <a:lstStyle/>
          <a:p>
            <a:pPr defTabSz="394334">
              <a:defRPr sz="6000">
                <a:latin typeface="Arial"/>
                <a:ea typeface="Arial"/>
                <a:cs typeface="Arial"/>
                <a:sym typeface="Arial"/>
              </a:defRPr>
            </a:pPr>
            <a:r>
              <a:t>In a 2016 Speech found on Youtube, </a:t>
            </a:r>
            <a:br/>
            <a:r>
              <a:t>Krzysztof Karon warns of the dangers of discourse </a:t>
            </a:r>
            <a:br/>
            <a:r>
              <a:t>set up by the cultural marxists:</a:t>
            </a:r>
          </a:p>
          <a:p>
            <a:pPr defTabSz="394334">
              <a:defRPr sz="6000">
                <a:latin typeface="Arial"/>
                <a:ea typeface="Arial"/>
                <a:cs typeface="Arial"/>
                <a:sym typeface="Arial"/>
              </a:defRPr>
            </a:pPr>
          </a:p>
          <a:p>
            <a:pPr defTabSz="394334">
              <a:defRPr sz="6000">
                <a:latin typeface="Arial"/>
                <a:ea typeface="Arial"/>
                <a:cs typeface="Arial"/>
                <a:sym typeface="Arial"/>
              </a:defRPr>
            </a:pPr>
          </a:p>
          <a:p>
            <a:pPr defTabSz="394334">
              <a:defRPr sz="6000">
                <a:latin typeface="Arial"/>
                <a:ea typeface="Arial"/>
                <a:cs typeface="Arial"/>
                <a:sym typeface="Arial"/>
              </a:defRPr>
            </a:pPr>
            <a:r>
              <a:t>When we translate into normal language, it means that the truth is that what - during the discourse - is being presented as the truth and </a:t>
            </a:r>
            <a:r>
              <a:rPr>
                <a:solidFill>
                  <a:srgbClr val="FFD479"/>
                </a:solidFill>
              </a:rPr>
              <a:t>accepted as truth by all its participants</a:t>
            </a:r>
            <a:r>
              <a:t>. Because the </a:t>
            </a:r>
            <a:r>
              <a:rPr>
                <a:solidFill>
                  <a:srgbClr val="FFD479"/>
                </a:solidFill>
              </a:rPr>
              <a:t>condition for truth is the consensus.</a:t>
            </a:r>
            <a:r>
              <a:t> As it is easy to guess, the reference point for the argumentation supporting different positions cannot really be reality. It’s the </a:t>
            </a:r>
            <a:r>
              <a:rPr u="sng">
                <a:solidFill>
                  <a:srgbClr val="FFD479"/>
                </a:solidFill>
              </a:rPr>
              <a:t>power of persuasion</a:t>
            </a:r>
            <a:r>
              <a:t> that becomes the reference point. </a:t>
            </a:r>
          </a:p>
          <a:p>
            <a:pPr defTabSz="394334">
              <a:defRPr sz="5376">
                <a:latin typeface="Arial"/>
                <a:ea typeface="Arial"/>
                <a:cs typeface="Arial"/>
                <a:sym typeface="Arial"/>
              </a:defRPr>
            </a:pPr>
          </a:p>
          <a:p>
            <a:pPr defTabSz="394334">
              <a:defRPr sz="5376">
                <a:latin typeface="Arial"/>
                <a:ea typeface="Arial"/>
                <a:cs typeface="Arial"/>
                <a:sym typeface="Arial"/>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In a 2016 Speech found on Youtube,  Krzysztof Karon warns of the dangers of discourse  set up by the cultural marxists:…"/>
          <p:cNvSpPr txBox="1"/>
          <p:nvPr>
            <p:ph type="title"/>
          </p:nvPr>
        </p:nvSpPr>
        <p:spPr>
          <a:xfrm>
            <a:off x="255426" y="357187"/>
            <a:ext cx="23873148" cy="13001626"/>
          </a:xfrm>
          <a:prstGeom prst="rect">
            <a:avLst/>
          </a:prstGeom>
        </p:spPr>
        <p:txBody>
          <a:bodyPr/>
          <a:lstStyle/>
          <a:p>
            <a:pPr defTabSz="394334">
              <a:defRPr sz="6000">
                <a:latin typeface="Arial"/>
                <a:ea typeface="Arial"/>
                <a:cs typeface="Arial"/>
                <a:sym typeface="Arial"/>
              </a:defRPr>
            </a:pPr>
            <a:r>
              <a:t>In a 2016 Speech found on Youtube, </a:t>
            </a:r>
            <a:br/>
            <a:r>
              <a:t>Krzysztof Karon warns of the dangers of discourse </a:t>
            </a:r>
            <a:br/>
            <a:r>
              <a:t>set up by the cultural marxists:</a:t>
            </a:r>
          </a:p>
          <a:p>
            <a:pPr defTabSz="394334">
              <a:defRPr sz="6000">
                <a:latin typeface="Arial"/>
                <a:ea typeface="Arial"/>
                <a:cs typeface="Arial"/>
                <a:sym typeface="Arial"/>
              </a:defRPr>
            </a:pPr>
          </a:p>
          <a:p>
            <a:pPr defTabSz="394334">
              <a:defRPr sz="6000">
                <a:latin typeface="Arial"/>
                <a:ea typeface="Arial"/>
                <a:cs typeface="Arial"/>
                <a:sym typeface="Arial"/>
              </a:defRPr>
            </a:pPr>
          </a:p>
          <a:p>
            <a:pPr defTabSz="394334">
              <a:defRPr sz="6000">
                <a:latin typeface="Arial"/>
                <a:ea typeface="Arial"/>
                <a:cs typeface="Arial"/>
                <a:sym typeface="Arial"/>
              </a:defRPr>
            </a:pPr>
            <a:r>
              <a:t>Consensus in the understanding of Discourse Theory does not mean the agreement of all the parties with the elaborated position, but the </a:t>
            </a:r>
            <a:r>
              <a:rPr>
                <a:solidFill>
                  <a:srgbClr val="FFD479"/>
                </a:solidFill>
              </a:rPr>
              <a:t>abandonment of the previous position and the acceptance of the common position as one’s own.</a:t>
            </a:r>
            <a:r>
              <a:t> Consensus doesn’t so much mean acceptance as affirmation of the elaborated negotiating position. The prerequisite of the very adherence to the discourse is the </a:t>
            </a:r>
            <a:r>
              <a:rPr>
                <a:solidFill>
                  <a:srgbClr val="FFD479"/>
                </a:solidFill>
              </a:rPr>
              <a:t>renunciation of conviction about the objective legitimacy of one’s own position.</a:t>
            </a:r>
            <a:r>
              <a:t> </a:t>
            </a:r>
          </a:p>
          <a:p>
            <a:pPr defTabSz="394334">
              <a:defRPr sz="3600">
                <a:latin typeface="Arial"/>
                <a:ea typeface="Arial"/>
                <a:cs typeface="Arial"/>
                <a:sym typeface="Arial"/>
              </a:defRPr>
            </a:pPr>
          </a:p>
          <a:p>
            <a:pPr defTabSz="394334">
              <a:defRPr sz="3600">
                <a:latin typeface="Arial"/>
                <a:ea typeface="Arial"/>
                <a:cs typeface="Arial"/>
                <a:sym typeface="Arial"/>
              </a:defRPr>
            </a:pPr>
          </a:p>
          <a:p>
            <a:pPr defTabSz="394334">
              <a:defRPr sz="3600">
                <a:latin typeface="Arial"/>
                <a:ea typeface="Arial"/>
                <a:cs typeface="Arial"/>
                <a:sym typeface="Arial"/>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In a 2016 Speech found on Youtube,  Krzysztof Karon warns of the dangers of discourse  set up by the cultural marxists:…"/>
          <p:cNvSpPr txBox="1"/>
          <p:nvPr>
            <p:ph type="title"/>
          </p:nvPr>
        </p:nvSpPr>
        <p:spPr>
          <a:xfrm>
            <a:off x="223335" y="357187"/>
            <a:ext cx="23937330" cy="13312677"/>
          </a:xfrm>
          <a:prstGeom prst="rect">
            <a:avLst/>
          </a:prstGeom>
        </p:spPr>
        <p:txBody>
          <a:bodyPr/>
          <a:lstStyle/>
          <a:p>
            <a:pPr defTabSz="476488">
              <a:defRPr sz="6960">
                <a:latin typeface="Arial"/>
                <a:ea typeface="Arial"/>
                <a:cs typeface="Arial"/>
                <a:sym typeface="Arial"/>
              </a:defRPr>
            </a:pPr>
            <a:r>
              <a:t>In a 2016 Speech found on Youtube, </a:t>
            </a:r>
            <a:br/>
            <a:r>
              <a:t>Krzysztof Karon warns of the dangers of discourse </a:t>
            </a:r>
            <a:br/>
            <a:r>
              <a:t>set up by the cultural marxists:</a:t>
            </a:r>
          </a:p>
          <a:p>
            <a:pPr defTabSz="476488">
              <a:defRPr sz="6960">
                <a:latin typeface="Arial"/>
                <a:ea typeface="Arial"/>
                <a:cs typeface="Arial"/>
                <a:sym typeface="Arial"/>
              </a:defRPr>
            </a:pPr>
          </a:p>
          <a:p>
            <a:pPr defTabSz="476488">
              <a:defRPr sz="6960">
                <a:latin typeface="Arial"/>
                <a:ea typeface="Arial"/>
                <a:cs typeface="Arial"/>
                <a:sym typeface="Arial"/>
              </a:defRPr>
            </a:pPr>
          </a:p>
          <a:p>
            <a:pPr defTabSz="476488">
              <a:defRPr sz="4350">
                <a:latin typeface="Arial"/>
                <a:ea typeface="Arial"/>
                <a:cs typeface="Arial"/>
                <a:sym typeface="Arial"/>
              </a:defRPr>
            </a:pPr>
            <a:r>
              <a:rPr sz="6960"/>
              <a:t>I’ll stubbornly reiterate: If anyone uses the notion of </a:t>
            </a:r>
            <a:r>
              <a:rPr sz="6960">
                <a:solidFill>
                  <a:srgbClr val="FFD479"/>
                </a:solidFill>
              </a:rPr>
              <a:t>‘discourse’ instead of ‘discussion’</a:t>
            </a:r>
            <a:r>
              <a:rPr sz="6960"/>
              <a:t> or agrees to participate in a discourse and not a discussion, then he should realize that </a:t>
            </a:r>
            <a:r>
              <a:rPr sz="6960">
                <a:solidFill>
                  <a:srgbClr val="FFD479"/>
                </a:solidFill>
              </a:rPr>
              <a:t>he is waiving the right to have precise convictions,</a:t>
            </a:r>
            <a:r>
              <a:rPr sz="6960"/>
              <a:t> or to buttress himself with the knowledge of </a:t>
            </a:r>
            <a:r>
              <a:rPr sz="6960">
                <a:solidFill>
                  <a:srgbClr val="FFD479"/>
                </a:solidFill>
              </a:rPr>
              <a:t>reality</a:t>
            </a:r>
            <a:r>
              <a:rPr sz="6960"/>
              <a:t> as an argument </a:t>
            </a:r>
            <a:r>
              <a:rPr sz="6960">
                <a:solidFill>
                  <a:srgbClr val="FFD479"/>
                </a:solidFill>
              </a:rPr>
              <a:t>justifying those convictions.</a:t>
            </a:r>
            <a:r>
              <a:rPr>
                <a:solidFill>
                  <a:srgbClr val="FFD479"/>
                </a:solidFill>
              </a:rPr>
              <a:t> </a:t>
            </a:r>
            <a:endParaRPr>
              <a:solidFill>
                <a:srgbClr val="FFD479"/>
              </a:solidFill>
            </a:endParaRPr>
          </a:p>
          <a:p>
            <a:pPr defTabSz="476488">
              <a:defRPr sz="4350">
                <a:latin typeface="Arial"/>
                <a:ea typeface="Arial"/>
                <a:cs typeface="Arial"/>
                <a:sym typeface="Arial"/>
              </a:defRPr>
            </a:pPr>
          </a:p>
          <a:p>
            <a:pPr defTabSz="476488">
              <a:defRPr sz="4350">
                <a:latin typeface="Arial"/>
                <a:ea typeface="Arial"/>
                <a:cs typeface="Arial"/>
                <a:sym typeface="Arial"/>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Surrendering to  Discourse Means:…"/>
          <p:cNvSpPr txBox="1"/>
          <p:nvPr>
            <p:ph type="title"/>
          </p:nvPr>
        </p:nvSpPr>
        <p:spPr>
          <a:xfrm>
            <a:off x="268820" y="-52183"/>
            <a:ext cx="23846360" cy="13592566"/>
          </a:xfrm>
          <a:prstGeom prst="rect">
            <a:avLst/>
          </a:prstGeom>
        </p:spPr>
        <p:txBody>
          <a:bodyPr/>
          <a:lstStyle/>
          <a:p>
            <a:pPr>
              <a:defRPr sz="7500">
                <a:latin typeface="Arial"/>
                <a:ea typeface="Arial"/>
                <a:cs typeface="Arial"/>
                <a:sym typeface="Arial"/>
              </a:defRPr>
            </a:pPr>
            <a:r>
              <a:t>Surrendering to </a:t>
            </a:r>
            <a:br/>
            <a:r>
              <a:t>Discourse Means: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1. You accept the Neo-Marxist premise that your position is not fully truthful or acceptable.</a:t>
            </a:r>
          </a:p>
          <a:p>
            <a:pPr/>
          </a:p>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