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6" name="Shape 186"/>
          <p:cNvSpPr/>
          <p:nvPr>
            <p:ph type="sldImg"/>
          </p:nvPr>
        </p:nvSpPr>
        <p:spPr>
          <a:xfrm>
            <a:off x="1143000" y="685800"/>
            <a:ext cx="4572000" cy="3429000"/>
          </a:xfrm>
          <a:prstGeom prst="rect">
            <a:avLst/>
          </a:prstGeom>
        </p:spPr>
        <p:txBody>
          <a:bodyPr/>
          <a:lstStyle/>
          <a:p>
            <a:pPr/>
          </a:p>
        </p:txBody>
      </p:sp>
      <p:sp>
        <p:nvSpPr>
          <p:cNvPr id="187" name="Shape 1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824910546_2681x1332.jpg"/>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9" name="Title Text"/>
          <p:cNvSpPr txBox="1"/>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Title Text</a:t>
            </a:r>
          </a:p>
        </p:txBody>
      </p:sp>
      <p:sp>
        <p:nvSpPr>
          <p:cNvPr id="150" name="Body Level One…"/>
          <p:cNvSpPr txBox="1"/>
          <p:nvPr>
            <p:ph type="body" idx="1"/>
          </p:nvPr>
        </p:nvSpPr>
        <p:spPr>
          <a:xfrm>
            <a:off x="4387453" y="3643312"/>
            <a:ext cx="15609094" cy="8840392"/>
          </a:xfrm>
          <a:prstGeom prst="rect">
            <a:avLst/>
          </a:prstGeom>
        </p:spPr>
        <p:txBody>
          <a:bodyPr lIns="71437" tIns="71437" rIns="71437" bIns="71437" anchor="ctr"/>
          <a:lstStyle>
            <a:lvl1pPr marL="611187" indent="-611187" defTabSz="821531">
              <a:lnSpc>
                <a:spcPct val="100000"/>
              </a:lnSpc>
              <a:spcBef>
                <a:spcPts val="5900"/>
              </a:spcBef>
              <a:buSzPct val="145000"/>
              <a:defRPr sz="4400"/>
            </a:lvl1pPr>
            <a:lvl2pPr marL="1055687" indent="-611187" defTabSz="821531">
              <a:lnSpc>
                <a:spcPct val="100000"/>
              </a:lnSpc>
              <a:spcBef>
                <a:spcPts val="5900"/>
              </a:spcBef>
              <a:buSzPct val="145000"/>
              <a:defRPr sz="4400"/>
            </a:lvl2pPr>
            <a:lvl3pPr marL="1500187" indent="-611187" defTabSz="821531">
              <a:lnSpc>
                <a:spcPct val="100000"/>
              </a:lnSpc>
              <a:spcBef>
                <a:spcPts val="5900"/>
              </a:spcBef>
              <a:buSzPct val="145000"/>
              <a:defRPr sz="4400"/>
            </a:lvl3pPr>
            <a:lvl4pPr marL="1944687" indent="-611187" defTabSz="821531">
              <a:lnSpc>
                <a:spcPct val="100000"/>
              </a:lnSpc>
              <a:spcBef>
                <a:spcPts val="5900"/>
              </a:spcBef>
              <a:buSzPct val="145000"/>
              <a:defRPr sz="4400"/>
            </a:lvl4pPr>
            <a:lvl5pPr marL="2389187" indent="-611187" defTabSz="821531">
              <a:lnSpc>
                <a:spcPct val="100000"/>
              </a:lnSpc>
              <a:spcBef>
                <a:spcPts val="5900"/>
              </a:spcBef>
              <a:buSzPct val="145000"/>
              <a:defRPr sz="4400"/>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58" name="Slide Title"/>
          <p:cNvSpPr txBox="1"/>
          <p:nvPr>
            <p:ph type="title" hasCustomPrompt="1"/>
          </p:nvPr>
        </p:nvSpPr>
        <p:spPr>
          <a:prstGeom prst="rect">
            <a:avLst/>
          </a:prstGeom>
        </p:spPr>
        <p:txBody>
          <a:bodyPr/>
          <a:lstStyle/>
          <a:p>
            <a:pPr/>
            <a:r>
              <a:t>Slide Title</a:t>
            </a:r>
          </a:p>
        </p:txBody>
      </p:sp>
      <p:sp>
        <p:nvSpPr>
          <p:cNvPr id="159"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60"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1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68" name="Title Text"/>
          <p:cNvSpPr txBox="1"/>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Title Text</a:t>
            </a:r>
          </a:p>
        </p:txBody>
      </p:sp>
      <p:sp>
        <p:nvSpPr>
          <p:cNvPr id="169" name="Body Level One…"/>
          <p:cNvSpPr txBox="1"/>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None/>
              <a:defRPr sz="5200"/>
            </a:lvl1pPr>
            <a:lvl2pPr marL="0" indent="0" algn="ctr" defTabSz="821531">
              <a:lnSpc>
                <a:spcPct val="100000"/>
              </a:lnSpc>
              <a:spcBef>
                <a:spcPts val="0"/>
              </a:spcBef>
              <a:buSzTx/>
              <a:buNone/>
              <a:defRPr sz="5200"/>
            </a:lvl2pPr>
            <a:lvl3pPr marL="0" indent="0" algn="ctr" defTabSz="821531">
              <a:lnSpc>
                <a:spcPct val="100000"/>
              </a:lnSpc>
              <a:spcBef>
                <a:spcPts val="0"/>
              </a:spcBef>
              <a:buSzTx/>
              <a:buNone/>
              <a:defRPr sz="5200"/>
            </a:lvl3pPr>
            <a:lvl4pPr marL="0" indent="0" algn="ctr" defTabSz="821531">
              <a:lnSpc>
                <a:spcPct val="100000"/>
              </a:lnSpc>
              <a:spcBef>
                <a:spcPts val="0"/>
              </a:spcBef>
              <a:buSzTx/>
              <a:buNone/>
              <a:defRPr sz="5200"/>
            </a:lvl4pPr>
            <a:lvl5pPr marL="0" indent="0" algn="ctr" defTabSz="821531">
              <a:lnSpc>
                <a:spcPct val="100000"/>
              </a:lnSpc>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77"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78"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79"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80"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92709243_1322x1323.jpeg"/>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5.jpe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6.jpe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7.jpe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8.jpe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9.jpe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0.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1.jpe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jpeg"/><Relationship Id="rId3" Type="http://schemas.openxmlformats.org/officeDocument/2006/relationships/image" Target="../media/image1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5.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8.jpe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9.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0.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jpeg"/></Relationships>

</file>

<file path=ppt/slides/_rels/slide7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2.jpeg"/></Relationships>

</file>

<file path=ppt/slides/_rels/slide78.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3.jpeg"/></Relationships>

</file>

<file path=ppt/slides/_rels/slide7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5.jpeg"/></Relationships>

</file>

<file path=ppt/slides/_rels/slide8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6.jpeg"/></Relationships>

</file>

<file path=ppt/slides/_rels/slide8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7.jpeg"/></Relationships>

</file>

<file path=ppt/slides/_rels/slide8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8.jpeg"/></Relationships>

</file>

<file path=ppt/slides/_rels/slide8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9.jpeg"/></Relationships>

</file>

<file path=ppt/slides/_rels/slide8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8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8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89.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0.jpeg"/></Relationships>

</file>

<file path=ppt/slides/_rels/slide9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1.jpeg"/></Relationships>

</file>

<file path=ppt/slides/_rels/slide9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2.jpeg"/></Relationships>

</file>

<file path=ppt/slides/_rels/slide9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3.jpeg"/></Relationships>

</file>

<file path=ppt/slides/_rels/slide9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he Power Elite  Exposed"/>
          <p:cNvSpPr txBox="1"/>
          <p:nvPr>
            <p:ph type="title"/>
          </p:nvPr>
        </p:nvSpPr>
        <p:spPr>
          <a:xfrm>
            <a:off x="485635" y="297541"/>
            <a:ext cx="23651770" cy="13005491"/>
          </a:xfrm>
          <a:prstGeom prst="rect">
            <a:avLst/>
          </a:prstGeom>
        </p:spPr>
        <p:txBody>
          <a:bodyPr/>
          <a:lstStyle/>
          <a:p>
            <a:pPr/>
          </a:p>
          <a:p>
            <a:pPr/>
          </a:p>
          <a:p>
            <a:pPr/>
          </a:p>
          <a:p>
            <a:pPr algn="ctr">
              <a:defRPr b="0">
                <a:solidFill>
                  <a:srgbClr val="FFD479"/>
                </a:solidFill>
              </a:defRPr>
            </a:pPr>
            <a:r>
              <a:t>The Power Elite </a:t>
            </a:r>
            <a:br/>
            <a:r>
              <a:t>Exposed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Washington Post…"/>
          <p:cNvSpPr txBox="1"/>
          <p:nvPr>
            <p:ph type="title"/>
          </p:nvPr>
        </p:nvSpPr>
        <p:spPr>
          <a:xfrm>
            <a:off x="379690" y="269819"/>
            <a:ext cx="23727915" cy="13176362"/>
          </a:xfrm>
          <a:prstGeom prst="rect">
            <a:avLst/>
          </a:prstGeom>
        </p:spPr>
        <p:txBody>
          <a:bodyPr/>
          <a:lstStyle/>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algn="ctr" defTabSz="2267655">
              <a:defRPr b="0" spc="-167" sz="8370">
                <a:latin typeface="Arial"/>
                <a:ea typeface="Arial"/>
                <a:cs typeface="Arial"/>
                <a:sym typeface="Arial"/>
              </a:defRPr>
            </a:pPr>
            <a:r>
              <a:t>Washington Post </a:t>
            </a:r>
          </a:p>
          <a:p>
            <a:pPr algn="ctr" defTabSz="2267655">
              <a:defRPr b="0" spc="-167" sz="8370">
                <a:latin typeface="Arial"/>
                <a:ea typeface="Arial"/>
                <a:cs typeface="Arial"/>
                <a:sym typeface="Arial"/>
              </a:defRPr>
            </a:pPr>
            <a:r>
              <a:t>December 24, 2018</a:t>
            </a:r>
          </a:p>
          <a:p>
            <a:pPr algn="ctr" defTabSz="2267655">
              <a:defRPr b="0" spc="-167" sz="8370">
                <a:latin typeface="Arial"/>
                <a:ea typeface="Arial"/>
                <a:cs typeface="Arial"/>
                <a:sym typeface="Arial"/>
              </a:defRPr>
            </a:pPr>
          </a:p>
        </p:txBody>
      </p:sp>
      <p:pic>
        <p:nvPicPr>
          <p:cNvPr id="211" name="WP#3.jpg" descr="WP#3.jpg"/>
          <p:cNvPicPr>
            <a:picLocks noChangeAspect="1"/>
          </p:cNvPicPr>
          <p:nvPr/>
        </p:nvPicPr>
        <p:blipFill>
          <a:blip r:embed="rId2">
            <a:extLst/>
          </a:blip>
          <a:stretch>
            <a:fillRect/>
          </a:stretch>
        </p:blipFill>
        <p:spPr>
          <a:xfrm>
            <a:off x="2856860" y="4034529"/>
            <a:ext cx="18773574" cy="2358732"/>
          </a:xfrm>
          <a:prstGeom prst="rect">
            <a:avLst/>
          </a:prstGeom>
          <a:ln w="12700">
            <a:miter lim="400000"/>
          </a:ln>
        </p:spPr>
      </p:pic>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Double-click to edit"/>
          <p:cNvSpPr txBox="1"/>
          <p:nvPr>
            <p:ph type="title"/>
          </p:nvPr>
        </p:nvSpPr>
        <p:spPr>
          <a:xfrm>
            <a:off x="455877" y="357187"/>
            <a:ext cx="23286684" cy="13001626"/>
          </a:xfrm>
          <a:prstGeom prst="rect">
            <a:avLst/>
          </a:prstGeom>
        </p:spPr>
        <p:txBody>
          <a:bodyPr/>
          <a:lstStyle/>
          <a:p>
            <a:pPr/>
          </a:p>
          <a:p>
            <a:pPr/>
          </a:p>
          <a:p>
            <a:pPr/>
          </a:p>
          <a:p>
            <a:pPr/>
          </a:p>
          <a:p>
            <a:pPr/>
          </a:p>
        </p:txBody>
      </p:sp>
      <p:pic>
        <p:nvPicPr>
          <p:cNvPr id="433" name="Revelation 13.jpg" descr="Revelation 13.jpg"/>
          <p:cNvPicPr>
            <a:picLocks noChangeAspect="1"/>
          </p:cNvPicPr>
          <p:nvPr/>
        </p:nvPicPr>
        <p:blipFill>
          <a:blip r:embed="rId2">
            <a:extLst/>
          </a:blip>
          <a:stretch>
            <a:fillRect/>
          </a:stretch>
        </p:blipFill>
        <p:spPr>
          <a:xfrm>
            <a:off x="4357458" y="2381640"/>
            <a:ext cx="15483521" cy="5923909"/>
          </a:xfrm>
          <a:prstGeom prst="rect">
            <a:avLst/>
          </a:prstGeom>
          <a:ln w="12700">
            <a:miter lim="400000"/>
          </a:ln>
        </p:spPr>
      </p:pic>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The Power Elite Control"/>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The Power Elite</a:t>
            </a:r>
            <a:br/>
            <a:r>
              <a:t>Control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Double-click to edit"/>
          <p:cNvSpPr txBox="1"/>
          <p:nvPr>
            <p:ph type="title"/>
          </p:nvPr>
        </p:nvSpPr>
        <p:spPr>
          <a:xfrm>
            <a:off x="364466" y="357187"/>
            <a:ext cx="23784050" cy="13114221"/>
          </a:xfrm>
          <a:prstGeom prst="rect">
            <a:avLst/>
          </a:prstGeom>
        </p:spPr>
        <p:txBody>
          <a:bodyPr/>
          <a:lstStyle/>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p:txBody>
      </p:sp>
      <p:pic>
        <p:nvPicPr>
          <p:cNvPr id="438" name="China#1.jpg" descr="China#1.jpg"/>
          <p:cNvPicPr>
            <a:picLocks noChangeAspect="1"/>
          </p:cNvPicPr>
          <p:nvPr/>
        </p:nvPicPr>
        <p:blipFill>
          <a:blip r:embed="rId2">
            <a:extLst/>
          </a:blip>
          <a:stretch>
            <a:fillRect/>
          </a:stretch>
        </p:blipFill>
        <p:spPr>
          <a:xfrm>
            <a:off x="1740623" y="3495019"/>
            <a:ext cx="21031736" cy="4490763"/>
          </a:xfrm>
          <a:prstGeom prst="rect">
            <a:avLst/>
          </a:prstGeom>
          <a:ln w="12700">
            <a:miter lim="400000"/>
          </a:ln>
        </p:spPr>
      </p:pic>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Double-click to edit"/>
          <p:cNvSpPr txBox="1"/>
          <p:nvPr>
            <p:ph type="title"/>
          </p:nvPr>
        </p:nvSpPr>
        <p:spPr>
          <a:xfrm>
            <a:off x="283750" y="357187"/>
            <a:ext cx="23925370" cy="13001626"/>
          </a:xfrm>
          <a:prstGeom prst="rect">
            <a:avLst/>
          </a:prstGeom>
        </p:spPr>
        <p:txBody>
          <a:bodyPr/>
          <a:lstStyle/>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a:p>
            <a:pPr defTabSz="755808">
              <a:defRPr sz="10304"/>
            </a:pPr>
          </a:p>
        </p:txBody>
      </p:sp>
      <p:pic>
        <p:nvPicPr>
          <p:cNvPr id="441" name="China#2.jpg" descr="China#2.jpg"/>
          <p:cNvPicPr>
            <a:picLocks noChangeAspect="1"/>
          </p:cNvPicPr>
          <p:nvPr/>
        </p:nvPicPr>
        <p:blipFill>
          <a:blip r:embed="rId2">
            <a:extLst/>
          </a:blip>
          <a:stretch>
            <a:fillRect/>
          </a:stretch>
        </p:blipFill>
        <p:spPr>
          <a:xfrm>
            <a:off x="836533" y="2834488"/>
            <a:ext cx="22819803" cy="5278960"/>
          </a:xfrm>
          <a:prstGeom prst="rect">
            <a:avLst/>
          </a:prstGeom>
          <a:ln w="12700">
            <a:miter lim="400000"/>
          </a:ln>
        </p:spPr>
      </p:pic>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Financial Times"/>
          <p:cNvSpPr txBox="1"/>
          <p:nvPr>
            <p:ph type="title"/>
          </p:nvPr>
        </p:nvSpPr>
        <p:spPr>
          <a:xfrm>
            <a:off x="181919" y="357187"/>
            <a:ext cx="24020162" cy="13001626"/>
          </a:xfrm>
          <a:prstGeom prst="rect">
            <a:avLst/>
          </a:prstGeom>
        </p:spPr>
        <p:txBody>
          <a:bodyPr/>
          <a:lstStyle/>
          <a:p>
            <a:pPr defTabSz="624363">
              <a:defRPr sz="8512"/>
            </a:pPr>
          </a:p>
          <a:p>
            <a:pPr defTabSz="624363">
              <a:defRPr sz="8512"/>
            </a:pPr>
          </a:p>
          <a:p>
            <a:pPr defTabSz="624363">
              <a:defRPr sz="8512"/>
            </a:pPr>
          </a:p>
          <a:p>
            <a:pPr defTabSz="624363">
              <a:defRPr sz="8512"/>
            </a:pPr>
          </a:p>
          <a:p>
            <a:pPr defTabSz="624363">
              <a:defRPr sz="8512"/>
            </a:pPr>
          </a:p>
          <a:p>
            <a:pPr defTabSz="624363">
              <a:defRPr sz="8512"/>
            </a:pPr>
          </a:p>
          <a:p>
            <a:pPr defTabSz="624363">
              <a:defRPr sz="8512"/>
            </a:pPr>
          </a:p>
          <a:p>
            <a:pPr defTabSz="624363">
              <a:defRPr sz="8512"/>
            </a:pPr>
          </a:p>
          <a:p>
            <a:pPr defTabSz="624363">
              <a:defRPr sz="8512"/>
            </a:pPr>
          </a:p>
          <a:p>
            <a:pPr defTabSz="624363">
              <a:defRPr sz="5700">
                <a:latin typeface="Arial"/>
                <a:ea typeface="Arial"/>
                <a:cs typeface="Arial"/>
                <a:sym typeface="Arial"/>
              </a:defRPr>
            </a:pPr>
            <a:r>
              <a:t>Financial Times</a:t>
            </a:r>
          </a:p>
        </p:txBody>
      </p:sp>
      <p:pic>
        <p:nvPicPr>
          <p:cNvPr id="444" name="worldgov1.jpg" descr="worldgov1.jpg"/>
          <p:cNvPicPr>
            <a:picLocks noChangeAspect="1"/>
          </p:cNvPicPr>
          <p:nvPr/>
        </p:nvPicPr>
        <p:blipFill>
          <a:blip r:embed="rId2">
            <a:extLst/>
          </a:blip>
          <a:stretch>
            <a:fillRect/>
          </a:stretch>
        </p:blipFill>
        <p:spPr>
          <a:xfrm>
            <a:off x="2748554" y="1741954"/>
            <a:ext cx="18886892" cy="8824366"/>
          </a:xfrm>
          <a:prstGeom prst="rect">
            <a:avLst/>
          </a:prstGeom>
          <a:ln w="12700">
            <a:miter lim="400000"/>
          </a:ln>
        </p:spPr>
      </p:pic>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Double-click to edit"/>
          <p:cNvSpPr txBox="1"/>
          <p:nvPr>
            <p:ph type="title"/>
          </p:nvPr>
        </p:nvSpPr>
        <p:spPr>
          <a:xfrm>
            <a:off x="191516" y="357187"/>
            <a:ext cx="24000968" cy="13214042"/>
          </a:xfrm>
          <a:prstGeom prst="rect">
            <a:avLst/>
          </a:prstGeom>
        </p:spPr>
        <p:txBody>
          <a:bodyPr/>
          <a:lstStyle/>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p:txBody>
      </p:sp>
      <p:pic>
        <p:nvPicPr>
          <p:cNvPr id="447" name="worldgov2.jpg" descr="worldgov2.jpg"/>
          <p:cNvPicPr>
            <a:picLocks noChangeAspect="1"/>
          </p:cNvPicPr>
          <p:nvPr/>
        </p:nvPicPr>
        <p:blipFill>
          <a:blip r:embed="rId2">
            <a:extLst/>
          </a:blip>
          <a:stretch>
            <a:fillRect/>
          </a:stretch>
        </p:blipFill>
        <p:spPr>
          <a:xfrm>
            <a:off x="1572873" y="454408"/>
            <a:ext cx="21238254" cy="12116342"/>
          </a:xfrm>
          <a:prstGeom prst="rect">
            <a:avLst/>
          </a:prstGeom>
          <a:ln w="12700">
            <a:miter lim="400000"/>
          </a:ln>
        </p:spPr>
      </p:pic>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Double-click to edit"/>
          <p:cNvSpPr txBox="1"/>
          <p:nvPr>
            <p:ph type="title"/>
          </p:nvPr>
        </p:nvSpPr>
        <p:spPr>
          <a:xfrm>
            <a:off x="253401" y="357187"/>
            <a:ext cx="23877198"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450" name="revelation 17.jpg" descr="revelation 17.jpg"/>
          <p:cNvPicPr>
            <a:picLocks noChangeAspect="1"/>
          </p:cNvPicPr>
          <p:nvPr/>
        </p:nvPicPr>
        <p:blipFill>
          <a:blip r:embed="rId2">
            <a:extLst/>
          </a:blip>
          <a:stretch>
            <a:fillRect/>
          </a:stretch>
        </p:blipFill>
        <p:spPr>
          <a:xfrm>
            <a:off x="2097176" y="3242302"/>
            <a:ext cx="20189648" cy="4202371"/>
          </a:xfrm>
          <a:prstGeom prst="rect">
            <a:avLst/>
          </a:prstGeom>
          <a:ln w="12700">
            <a:miter lim="400000"/>
          </a:ln>
        </p:spPr>
      </p:pic>
      <p:pic>
        <p:nvPicPr>
          <p:cNvPr id="451" name="Line Line" descr="Line Line"/>
          <p:cNvPicPr>
            <a:picLocks noChangeAspect="0"/>
          </p:cNvPicPr>
          <p:nvPr/>
        </p:nvPicPr>
        <p:blipFill>
          <a:blip r:embed="rId3">
            <a:extLst/>
          </a:blip>
          <a:stretch>
            <a:fillRect/>
          </a:stretch>
        </p:blipFill>
        <p:spPr>
          <a:xfrm>
            <a:off x="4872973" y="5534543"/>
            <a:ext cx="2253342" cy="76201"/>
          </a:xfrm>
          <a:prstGeom prst="rect">
            <a:avLst/>
          </a:prstGeom>
        </p:spPr>
      </p:pic>
      <p:pic>
        <p:nvPicPr>
          <p:cNvPr id="453" name="Line Line" descr="Line Line"/>
          <p:cNvPicPr>
            <a:picLocks noChangeAspect="0"/>
          </p:cNvPicPr>
          <p:nvPr/>
        </p:nvPicPr>
        <p:blipFill>
          <a:blip r:embed="rId3">
            <a:extLst/>
          </a:blip>
          <a:stretch>
            <a:fillRect/>
          </a:stretch>
        </p:blipFill>
        <p:spPr>
          <a:xfrm>
            <a:off x="11229137" y="5534543"/>
            <a:ext cx="2253343" cy="76201"/>
          </a:xfrm>
          <a:prstGeom prst="rect">
            <a:avLst/>
          </a:prstGeom>
        </p:spPr>
      </p:pic>
      <p:pic>
        <p:nvPicPr>
          <p:cNvPr id="455" name="Line Line" descr="Line Line"/>
          <p:cNvPicPr>
            <a:picLocks noChangeAspect="0"/>
          </p:cNvPicPr>
          <p:nvPr/>
        </p:nvPicPr>
        <p:blipFill>
          <a:blip r:embed="rId4">
            <a:extLst/>
          </a:blip>
          <a:stretch>
            <a:fillRect/>
          </a:stretch>
        </p:blipFill>
        <p:spPr>
          <a:xfrm>
            <a:off x="16414951" y="6330182"/>
            <a:ext cx="1392247" cy="76201"/>
          </a:xfrm>
          <a:prstGeom prst="rect">
            <a:avLst/>
          </a:prstGeom>
        </p:spPr>
      </p:pic>
      <p:pic>
        <p:nvPicPr>
          <p:cNvPr id="457" name="Line Line" descr="Line Line"/>
          <p:cNvPicPr>
            <a:picLocks noChangeAspect="0"/>
          </p:cNvPicPr>
          <p:nvPr/>
        </p:nvPicPr>
        <p:blipFill>
          <a:blip r:embed="rId5">
            <a:extLst/>
          </a:blip>
          <a:stretch>
            <a:fillRect/>
          </a:stretch>
        </p:blipFill>
        <p:spPr>
          <a:xfrm>
            <a:off x="6581257" y="7055618"/>
            <a:ext cx="11221487" cy="76201"/>
          </a:xfrm>
          <a:prstGeom prst="rect">
            <a:avLst/>
          </a:prstGeom>
        </p:spPr>
      </p:pic>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The European Commission is Calling for  Ten World Unions   Source: http://ec.europa.eu/world/where/index_en.htm   North America Central America and Caribbean  South America Western Europe  Eastern Europe and Central Asia  Mediterranean and Middle-East Af"/>
          <p:cNvSpPr txBox="1"/>
          <p:nvPr>
            <p:ph type="title"/>
          </p:nvPr>
        </p:nvSpPr>
        <p:spPr>
          <a:xfrm>
            <a:off x="176342" y="357187"/>
            <a:ext cx="24031316" cy="13157916"/>
          </a:xfrm>
          <a:prstGeom prst="rect">
            <a:avLst/>
          </a:prstGeom>
        </p:spPr>
        <p:txBody>
          <a:bodyPr/>
          <a:lstStyle/>
          <a:p>
            <a:pPr defTabSz="427196">
              <a:defRPr sz="5824">
                <a:latin typeface="Arial"/>
                <a:ea typeface="Arial"/>
                <a:cs typeface="Arial"/>
                <a:sym typeface="Arial"/>
              </a:defRPr>
            </a:pPr>
            <a:r>
              <a:rPr>
                <a:solidFill>
                  <a:srgbClr val="FFD479"/>
                </a:solidFill>
              </a:rPr>
              <a:t>The European Commission is Calling for </a:t>
            </a:r>
            <a:br>
              <a:rPr>
                <a:solidFill>
                  <a:srgbClr val="FFD479"/>
                </a:solidFill>
              </a:rPr>
            </a:br>
            <a:r>
              <a:rPr>
                <a:solidFill>
                  <a:srgbClr val="FFD479"/>
                </a:solidFill>
              </a:rPr>
              <a:t>Ten World Unions </a:t>
            </a:r>
            <a:r>
              <a:t> </a:t>
            </a:r>
            <a:br/>
            <a:r>
              <a:t>Source: http://ec.europa.eu/world/where/index_en.htm</a:t>
            </a:r>
            <a:br/>
            <a:r>
              <a:t> </a:t>
            </a:r>
            <a:br/>
            <a:r>
              <a:t>North America</a:t>
            </a:r>
            <a:br/>
            <a:r>
              <a:t>Central America and Caribbean </a:t>
            </a:r>
            <a:br/>
            <a:r>
              <a:t>South America</a:t>
            </a:r>
            <a:br/>
            <a:r>
              <a:t>Western Europe </a:t>
            </a:r>
            <a:br/>
            <a:r>
              <a:t>Eastern Europe and Central Asia </a:t>
            </a:r>
            <a:br/>
            <a:r>
              <a:t>Mediterranean and Middle-East</a:t>
            </a:r>
            <a:br/>
            <a:r>
              <a:t>Africa</a:t>
            </a:r>
            <a:br/>
            <a:r>
              <a:t>North-East and South Asia </a:t>
            </a:r>
            <a:br/>
            <a:r>
              <a:t>South-East Asia </a:t>
            </a:r>
            <a:br/>
            <a:r>
              <a:t>Australia and Pacific </a:t>
            </a:r>
            <a:b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Double-click to edit"/>
          <p:cNvSpPr txBox="1"/>
          <p:nvPr>
            <p:ph type="title"/>
          </p:nvPr>
        </p:nvSpPr>
        <p:spPr>
          <a:xfrm>
            <a:off x="194350" y="357187"/>
            <a:ext cx="23995300" cy="13141918"/>
          </a:xfrm>
          <a:prstGeom prst="rect">
            <a:avLst/>
          </a:prstGeom>
        </p:spPr>
        <p:txBody>
          <a:bodyPr/>
          <a:lstStyle/>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p:txBody>
      </p:sp>
      <p:pic>
        <p:nvPicPr>
          <p:cNvPr id="463" name="UN10regions1.jpg" descr="UN10regions1.jpg"/>
          <p:cNvPicPr>
            <a:picLocks noChangeAspect="1"/>
          </p:cNvPicPr>
          <p:nvPr/>
        </p:nvPicPr>
        <p:blipFill>
          <a:blip r:embed="rId2">
            <a:extLst/>
          </a:blip>
          <a:stretch>
            <a:fillRect/>
          </a:stretch>
        </p:blipFill>
        <p:spPr>
          <a:xfrm>
            <a:off x="4247127" y="357187"/>
            <a:ext cx="15346048" cy="13141918"/>
          </a:xfrm>
          <a:prstGeom prst="rect">
            <a:avLst/>
          </a:prstGeom>
          <a:ln w="12700">
            <a:miter lim="400000"/>
          </a:ln>
        </p:spPr>
      </p:pic>
      <p:sp>
        <p:nvSpPr>
          <p:cNvPr id="464" name="Arrow"/>
          <p:cNvSpPr/>
          <p:nvPr/>
        </p:nvSpPr>
        <p:spPr>
          <a:xfrm>
            <a:off x="10066273" y="43267"/>
            <a:ext cx="1333257" cy="1270001"/>
          </a:xfrm>
          <a:prstGeom prst="rightArrow">
            <a:avLst>
              <a:gd name="adj1" fmla="val 32000"/>
              <a:gd name="adj2" fmla="val 64000"/>
            </a:avLst>
          </a:prstGeom>
          <a:solidFill>
            <a:schemeClr val="accent5"/>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A Diverse Coalition  United in Common Goals…"/>
          <p:cNvSpPr txBox="1"/>
          <p:nvPr>
            <p:ph type="title"/>
          </p:nvPr>
        </p:nvSpPr>
        <p:spPr>
          <a:xfrm>
            <a:off x="324080" y="167093"/>
            <a:ext cx="23735840" cy="13381814"/>
          </a:xfrm>
          <a:prstGeom prst="rect">
            <a:avLst/>
          </a:prstGeom>
        </p:spPr>
        <p:txBody>
          <a:bodyPr/>
          <a:lstStyle/>
          <a:p>
            <a:pPr algn="ctr">
              <a:defRPr b="0" spc="-150" sz="7500">
                <a:solidFill>
                  <a:srgbClr val="FFD479"/>
                </a:solidFill>
                <a:latin typeface="Arial"/>
                <a:ea typeface="Arial"/>
                <a:cs typeface="Arial"/>
                <a:sym typeface="Arial"/>
              </a:defRPr>
            </a:pPr>
          </a:p>
          <a:p>
            <a:pPr algn="ctr">
              <a:defRPr b="0" spc="-150" sz="7500">
                <a:solidFill>
                  <a:srgbClr val="FFD479"/>
                </a:solidFill>
                <a:latin typeface="Arial"/>
                <a:ea typeface="Arial"/>
                <a:cs typeface="Arial"/>
                <a:sym typeface="Arial"/>
              </a:defRPr>
            </a:pPr>
            <a:r>
              <a:t>A Diverse Coalition </a:t>
            </a:r>
            <a:br/>
            <a:r>
              <a:t>United in Common Goals </a:t>
            </a:r>
          </a:p>
          <a:p>
            <a:pPr algn="ctr">
              <a:defRPr b="0" spc="-150" sz="7500">
                <a:latin typeface="Arial"/>
                <a:ea typeface="Arial"/>
                <a:cs typeface="Arial"/>
                <a:sym typeface="Arial"/>
              </a:defRPr>
            </a:pPr>
          </a:p>
          <a:p>
            <a:pPr algn="ctr">
              <a:defRPr b="0" spc="-150" sz="7500">
                <a:latin typeface="Arial"/>
                <a:ea typeface="Arial"/>
                <a:cs typeface="Arial"/>
                <a:sym typeface="Arial"/>
              </a:defRPr>
            </a:pPr>
          </a:p>
          <a:p>
            <a:pPr algn="ctr">
              <a:defRPr b="0" spc="-150" sz="7500">
                <a:latin typeface="Arial"/>
                <a:ea typeface="Arial"/>
                <a:cs typeface="Arial"/>
                <a:sym typeface="Arial"/>
              </a:defRPr>
            </a:pPr>
            <a:r>
              <a:t>Agenda 2030 = Sustainable Development = Environmental Social Justice </a:t>
            </a:r>
          </a:p>
          <a:p>
            <a:pPr algn="ctr">
              <a:defRPr b="0" spc="-150" sz="7500">
                <a:latin typeface="Arial"/>
                <a:ea typeface="Arial"/>
                <a:cs typeface="Arial"/>
                <a:sym typeface="Arial"/>
              </a:defRPr>
            </a:pPr>
            <a:br/>
            <a:r>
              <a:t>Globalism = International Socialism </a:t>
            </a:r>
          </a:p>
          <a:p>
            <a:pPr algn="ctr">
              <a:defRPr b="0" spc="-150" sz="7500">
                <a:latin typeface="Arial"/>
                <a:ea typeface="Arial"/>
                <a:cs typeface="Arial"/>
                <a:sym typeface="Arial"/>
              </a:defRPr>
            </a:pPr>
          </a:p>
          <a:p>
            <a:pPr algn="ctr">
              <a:defRPr b="0" spc="-150" sz="7500">
                <a:latin typeface="Arial"/>
                <a:ea typeface="Arial"/>
                <a:cs typeface="Arial"/>
                <a:sym typeface="Arial"/>
              </a:defRPr>
            </a:pPr>
            <a:r>
              <a:t>Global Governance = Global Control by The Power Elite</a:t>
            </a:r>
          </a:p>
          <a:p>
            <a:pPr algn="ctr">
              <a:defRPr b="0">
                <a:latin typeface="Arial"/>
                <a:ea typeface="Arial"/>
                <a:cs typeface="Arial"/>
                <a:sym typeface="Arial"/>
              </a:defRPr>
            </a:pPr>
          </a:p>
          <a:p>
            <a:pPr algn="ctr">
              <a:defRPr b="0" spc="-150" sz="7500">
                <a:latin typeface="Arial"/>
                <a:ea typeface="Arial"/>
                <a:cs typeface="Arial"/>
                <a:sym typeface="Arial"/>
              </a:defRPr>
            </a:pPr>
            <a:r>
              <a:t>Global Utopia = Heaven on Earth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Liberal, Columbia University  Sociologist C. Wright Mills in His 1956 Book…"/>
          <p:cNvSpPr txBox="1"/>
          <p:nvPr>
            <p:ph type="title"/>
          </p:nvPr>
        </p:nvSpPr>
        <p:spPr>
          <a:xfrm>
            <a:off x="291703" y="309562"/>
            <a:ext cx="23800595" cy="13096876"/>
          </a:xfrm>
          <a:prstGeom prst="rect">
            <a:avLst/>
          </a:prstGeom>
        </p:spPr>
        <p:txBody>
          <a:bodyPr/>
          <a:lstStyle/>
          <a:p>
            <a:pPr>
              <a:defRPr sz="7000">
                <a:latin typeface="Arial"/>
                <a:ea typeface="Arial"/>
                <a:cs typeface="Arial"/>
                <a:sym typeface="Arial"/>
              </a:defRPr>
            </a:pPr>
            <a:r>
              <a:t>Liberal, Columbia University </a:t>
            </a:r>
            <a:br/>
            <a:r>
              <a:t>Sociologist C. Wright Mills in His 1956 Book</a:t>
            </a:r>
          </a:p>
          <a:p>
            <a:pPr>
              <a:defRPr sz="7000">
                <a:latin typeface="Arial"/>
                <a:ea typeface="Arial"/>
                <a:cs typeface="Arial"/>
                <a:sym typeface="Arial"/>
              </a:defRPr>
            </a:pPr>
            <a:r>
              <a:t>The Power Elite Writes:</a:t>
            </a:r>
          </a:p>
          <a:p>
            <a:pPr>
              <a:defRPr sz="7000">
                <a:latin typeface="Arial"/>
                <a:ea typeface="Arial"/>
                <a:cs typeface="Arial"/>
                <a:sym typeface="Arial"/>
              </a:defRPr>
            </a:pPr>
          </a:p>
          <a:p>
            <a:pPr>
              <a:defRPr sz="7000">
                <a:latin typeface="Arial"/>
                <a:ea typeface="Arial"/>
                <a:cs typeface="Arial"/>
                <a:sym typeface="Arial"/>
              </a:defRPr>
            </a:pPr>
          </a:p>
          <a:p>
            <a:pPr>
              <a:defRPr sz="7000">
                <a:latin typeface="Arial"/>
                <a:ea typeface="Arial"/>
                <a:cs typeface="Arial"/>
                <a:sym typeface="Arial"/>
              </a:defRPr>
            </a:pPr>
            <a:r>
              <a:t>There is…little doubt that the American</a:t>
            </a:r>
            <a:r>
              <a:rPr>
                <a:solidFill>
                  <a:srgbClr val="FFD479"/>
                </a:solidFill>
              </a:rPr>
              <a:t> power elite</a:t>
            </a:r>
            <a:r>
              <a:t>—which contains, we are told, some of “the greatest organizations in the world”—has…planned and plotted…Certain types of men from each of the dominant institutional areas, </a:t>
            </a:r>
            <a:br/>
            <a:r>
              <a:t>more far-sighted </a:t>
            </a:r>
          </a:p>
          <a:p>
            <a:pPr>
              <a:defRPr sz="7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A Diverse Coalition  United in Common Values…"/>
          <p:cNvSpPr txBox="1"/>
          <p:nvPr>
            <p:ph type="title"/>
          </p:nvPr>
        </p:nvSpPr>
        <p:spPr>
          <a:xfrm>
            <a:off x="297226" y="190874"/>
            <a:ext cx="23789548" cy="13093335"/>
          </a:xfrm>
          <a:prstGeom prst="rect">
            <a:avLst/>
          </a:prstGeom>
        </p:spPr>
        <p:txBody>
          <a:bodyPr/>
          <a:lstStyle/>
          <a:p>
            <a:pPr algn="ctr">
              <a:defRPr b="0" spc="-150" sz="7500">
                <a:solidFill>
                  <a:srgbClr val="FFD479"/>
                </a:solidFill>
                <a:latin typeface="Arial"/>
                <a:ea typeface="Arial"/>
                <a:cs typeface="Arial"/>
                <a:sym typeface="Arial"/>
              </a:defRPr>
            </a:pPr>
          </a:p>
          <a:p>
            <a:pPr algn="ctr">
              <a:defRPr b="0" spc="-150" sz="7500">
                <a:solidFill>
                  <a:srgbClr val="FFD479"/>
                </a:solidFill>
                <a:latin typeface="Arial"/>
                <a:ea typeface="Arial"/>
                <a:cs typeface="Arial"/>
                <a:sym typeface="Arial"/>
              </a:defRPr>
            </a:pPr>
            <a:r>
              <a:t>A Diverse Coalition </a:t>
            </a:r>
            <a:br/>
            <a:r>
              <a:t>United in Common Values </a:t>
            </a:r>
          </a:p>
          <a:p>
            <a:pPr algn="ctr">
              <a:defRPr b="0" spc="-150" sz="7500">
                <a:solidFill>
                  <a:srgbClr val="FFD479"/>
                </a:solidFill>
                <a:latin typeface="Arial"/>
                <a:ea typeface="Arial"/>
                <a:cs typeface="Arial"/>
                <a:sym typeface="Arial"/>
              </a:defRPr>
            </a:pPr>
          </a:p>
          <a:p>
            <a:pPr algn="ctr">
              <a:defRPr b="0" spc="-150" sz="7500">
                <a:latin typeface="Arial"/>
                <a:ea typeface="Arial"/>
                <a:cs typeface="Arial"/>
                <a:sym typeface="Arial"/>
              </a:defRPr>
            </a:pPr>
          </a:p>
          <a:p>
            <a:pPr algn="ctr">
              <a:defRPr b="0" spc="-150" sz="7500">
                <a:latin typeface="Arial"/>
                <a:ea typeface="Arial"/>
                <a:cs typeface="Arial"/>
                <a:sym typeface="Arial"/>
              </a:defRPr>
            </a:pPr>
            <a:r>
              <a:t>A Hatred of the Judeo-Christian Worldview</a:t>
            </a:r>
          </a:p>
          <a:p>
            <a:pPr algn="ctr">
              <a:defRPr b="0" spc="-150" sz="7500">
                <a:latin typeface="Arial"/>
                <a:ea typeface="Arial"/>
                <a:cs typeface="Arial"/>
                <a:sym typeface="Arial"/>
              </a:defRPr>
            </a:pPr>
          </a:p>
          <a:p>
            <a:pPr algn="ctr">
              <a:defRPr b="0" spc="-150" sz="7500">
                <a:latin typeface="Arial"/>
                <a:ea typeface="Arial"/>
                <a:cs typeface="Arial"/>
                <a:sym typeface="Arial"/>
              </a:defRPr>
            </a:pPr>
            <a:r>
              <a:t>A Belief in Biological, Social &amp; Spiritual Darwinianism </a:t>
            </a:r>
          </a:p>
          <a:p>
            <a:pPr algn="ctr">
              <a:defRPr b="0" spc="-150" sz="7500">
                <a:latin typeface="Arial"/>
                <a:ea typeface="Arial"/>
                <a:cs typeface="Arial"/>
                <a:sym typeface="Arial"/>
              </a:defRPr>
            </a:pPr>
          </a:p>
          <a:p>
            <a:pPr algn="ctr">
              <a:defRPr b="0" spc="-150" sz="7500">
                <a:latin typeface="Arial"/>
                <a:ea typeface="Arial"/>
                <a:cs typeface="Arial"/>
                <a:sym typeface="Arial"/>
              </a:defRPr>
            </a:pPr>
            <a:r>
              <a:t>A Belief in Pantheism &amp; Panentheism </a:t>
            </a:r>
          </a:p>
          <a:p>
            <a:pPr algn="ctr">
              <a:defRPr b="0" spc="-150" sz="7500">
                <a:latin typeface="Arial"/>
                <a:ea typeface="Arial"/>
                <a:cs typeface="Arial"/>
                <a:sym typeface="Arial"/>
              </a:defRPr>
            </a:pPr>
          </a:p>
          <a:p>
            <a:pPr algn="ctr">
              <a:defRPr b="0" spc="-150" sz="7500">
                <a:latin typeface="Arial"/>
                <a:ea typeface="Arial"/>
                <a:cs typeface="Arial"/>
                <a:sym typeface="Arial"/>
              </a:defRPr>
            </a:pPr>
            <a:r>
              <a:t>A Belief in Postmodernism</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The Power Elite Crushed"/>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The Power Elite</a:t>
            </a:r>
            <a:br/>
            <a:r>
              <a:t>Crushed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Revelation 18:21"/>
          <p:cNvSpPr txBox="1"/>
          <p:nvPr>
            <p:ph type="title"/>
          </p:nvPr>
        </p:nvSpPr>
        <p:spPr>
          <a:xfrm>
            <a:off x="420898" y="357187"/>
            <a:ext cx="23542204" cy="13168951"/>
          </a:xfrm>
          <a:prstGeom prst="rect">
            <a:avLst/>
          </a:prstGeom>
        </p:spPr>
        <p:txBody>
          <a:bodyPr/>
          <a:lstStyle/>
          <a:p>
            <a:pPr/>
          </a:p>
          <a:p>
            <a:pPr/>
          </a:p>
          <a:p>
            <a:pPr/>
          </a:p>
          <a:p>
            <a:pPr/>
          </a:p>
          <a:p>
            <a:pPr>
              <a:defRPr sz="7500">
                <a:latin typeface="Arial"/>
                <a:ea typeface="Arial"/>
                <a:cs typeface="Arial"/>
                <a:sym typeface="Arial"/>
              </a:defRPr>
            </a:pPr>
            <a:r>
              <a:t>Revelation 18:21</a:t>
            </a:r>
          </a:p>
        </p:txBody>
      </p:sp>
      <p:pic>
        <p:nvPicPr>
          <p:cNvPr id="473" name="revelation 18-21.jpg" descr="revelation 18-21.jpg"/>
          <p:cNvPicPr>
            <a:picLocks noChangeAspect="1"/>
          </p:cNvPicPr>
          <p:nvPr/>
        </p:nvPicPr>
        <p:blipFill>
          <a:blip r:embed="rId2">
            <a:extLst/>
          </a:blip>
          <a:stretch>
            <a:fillRect/>
          </a:stretch>
        </p:blipFill>
        <p:spPr>
          <a:xfrm>
            <a:off x="3816179" y="3720048"/>
            <a:ext cx="16751642" cy="322047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iberal, Columbia University  Sociologist C. Wright Mills in His 1956 Book…"/>
          <p:cNvSpPr txBox="1"/>
          <p:nvPr>
            <p:ph type="title"/>
          </p:nvPr>
        </p:nvSpPr>
        <p:spPr>
          <a:xfrm>
            <a:off x="326144" y="357187"/>
            <a:ext cx="23863971" cy="13001626"/>
          </a:xfrm>
          <a:prstGeom prst="rect">
            <a:avLst/>
          </a:prstGeom>
        </p:spPr>
        <p:txBody>
          <a:bodyPr/>
          <a:lstStyle/>
          <a:p>
            <a:pPr>
              <a:defRPr sz="7000">
                <a:latin typeface="Arial"/>
                <a:ea typeface="Arial"/>
                <a:cs typeface="Arial"/>
                <a:sym typeface="Arial"/>
              </a:defRPr>
            </a:pPr>
            <a:r>
              <a:t>Liberal, Columbia University </a:t>
            </a:r>
            <a:br/>
            <a:r>
              <a:t>Sociologist C. Wright Mills in His 1956 Book</a:t>
            </a:r>
          </a:p>
          <a:p>
            <a:pPr>
              <a:defRPr sz="7000">
                <a:latin typeface="Arial"/>
                <a:ea typeface="Arial"/>
                <a:cs typeface="Arial"/>
                <a:sym typeface="Arial"/>
              </a:defRPr>
            </a:pPr>
            <a:r>
              <a:t>The Power Elite Writes:</a:t>
            </a:r>
          </a:p>
          <a:p>
            <a:pPr>
              <a:defRPr sz="7000">
                <a:latin typeface="Arial"/>
                <a:ea typeface="Arial"/>
                <a:cs typeface="Arial"/>
                <a:sym typeface="Arial"/>
              </a:defRPr>
            </a:pPr>
          </a:p>
          <a:p>
            <a:pPr>
              <a:defRPr sz="7000">
                <a:latin typeface="Arial"/>
                <a:ea typeface="Arial"/>
                <a:cs typeface="Arial"/>
                <a:sym typeface="Arial"/>
              </a:defRPr>
            </a:pPr>
            <a:r>
              <a:t>than others, have actually promoted the liaison before it took its truly modern shape…</a:t>
            </a:r>
            <a:r>
              <a:rPr>
                <a:solidFill>
                  <a:srgbClr val="FFD479"/>
                </a:solidFill>
              </a:rPr>
              <a:t>The power elite</a:t>
            </a:r>
            <a:r>
              <a:t> is not all together “surfaced.” Many higher events that would reveal the working of the power elite can be withheld from public knowledge under the guise of secrecy.</a:t>
            </a:r>
          </a:p>
          <a:p>
            <a:pPr>
              <a:defRPr sz="7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Liberal, Columbia University  Sociologist C. Wright Mills in His 1956 Book…"/>
          <p:cNvSpPr txBox="1"/>
          <p:nvPr>
            <p:ph type="title"/>
          </p:nvPr>
        </p:nvSpPr>
        <p:spPr>
          <a:xfrm>
            <a:off x="272541" y="357187"/>
            <a:ext cx="23838918" cy="13001626"/>
          </a:xfrm>
          <a:prstGeom prst="rect">
            <a:avLst/>
          </a:prstGeom>
        </p:spPr>
        <p:txBody>
          <a:bodyPr/>
          <a:lstStyle/>
          <a:p>
            <a:pPr>
              <a:defRPr sz="7000">
                <a:latin typeface="Arial"/>
                <a:ea typeface="Arial"/>
                <a:cs typeface="Arial"/>
                <a:sym typeface="Arial"/>
              </a:defRPr>
            </a:pPr>
            <a:r>
              <a:t>Liberal, Columbia University </a:t>
            </a:r>
            <a:br/>
            <a:r>
              <a:t>Sociologist C. Wright Mills in His 1956 Book</a:t>
            </a:r>
          </a:p>
          <a:p>
            <a:pPr>
              <a:defRPr sz="7000">
                <a:latin typeface="Arial"/>
                <a:ea typeface="Arial"/>
                <a:cs typeface="Arial"/>
                <a:sym typeface="Arial"/>
              </a:defRPr>
            </a:pPr>
            <a:r>
              <a:t>The Power Elite Writes:</a:t>
            </a:r>
          </a:p>
          <a:p>
            <a:pPr>
              <a:defRPr sz="7000">
                <a:latin typeface="Arial"/>
                <a:ea typeface="Arial"/>
                <a:cs typeface="Arial"/>
                <a:sym typeface="Arial"/>
              </a:defRPr>
            </a:pPr>
          </a:p>
          <a:p>
            <a:pPr>
              <a:defRPr sz="7000">
                <a:latin typeface="Arial"/>
                <a:ea typeface="Arial"/>
                <a:cs typeface="Arial"/>
                <a:sym typeface="Arial"/>
              </a:defRPr>
            </a:pPr>
          </a:p>
          <a:p>
            <a:pPr>
              <a:defRPr sz="7000">
                <a:latin typeface="Arial"/>
                <a:ea typeface="Arial"/>
                <a:cs typeface="Arial"/>
                <a:sym typeface="Arial"/>
              </a:defRPr>
            </a:pPr>
            <a:r>
              <a:t>With the wide secrecy covering their operations and decisions, the </a:t>
            </a:r>
            <a:r>
              <a:rPr>
                <a:solidFill>
                  <a:srgbClr val="FFD479"/>
                </a:solidFill>
              </a:rPr>
              <a:t>power elite</a:t>
            </a:r>
            <a:r>
              <a:t> can mark their intentions, operations and further consolidation…New men come into it and assume its existence without question. </a:t>
            </a:r>
          </a:p>
          <a:p>
            <a:pPr>
              <a:defRPr sz="7000">
                <a:latin typeface="Arial"/>
                <a:ea typeface="Arial"/>
                <a:cs typeface="Arial"/>
                <a:sym typeface="Arial"/>
              </a:defRPr>
            </a:pPr>
          </a:p>
          <a:p>
            <a:pPr>
              <a:defRPr sz="7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President Woodrow Wilson in The New Freedom Published in 1913,  The First Year of His Presidency Writes:…"/>
          <p:cNvSpPr txBox="1"/>
          <p:nvPr>
            <p:ph type="title"/>
          </p:nvPr>
        </p:nvSpPr>
        <p:spPr>
          <a:xfrm>
            <a:off x="251240" y="357187"/>
            <a:ext cx="23881520" cy="13001626"/>
          </a:xfrm>
          <a:prstGeom prst="rect">
            <a:avLst/>
          </a:prstGeom>
        </p:spPr>
        <p:txBody>
          <a:bodyPr/>
          <a:lstStyle/>
          <a:p>
            <a:pPr defTabSz="328612">
              <a:defRPr sz="6000">
                <a:latin typeface="Arial"/>
                <a:ea typeface="Arial"/>
                <a:cs typeface="Arial"/>
                <a:sym typeface="Arial"/>
              </a:defRPr>
            </a:pPr>
            <a:r>
              <a:t>President Woodrow Wilson in</a:t>
            </a:r>
            <a:br/>
            <a:r>
              <a:rPr i="1"/>
              <a:t>The New Freedom</a:t>
            </a:r>
            <a:r>
              <a:t> Published in 1913, </a:t>
            </a:r>
            <a:br/>
            <a:r>
              <a:t>The First Year of His Presidency Writes:</a:t>
            </a:r>
          </a:p>
          <a:p>
            <a:pPr defTabSz="328612">
              <a:defRPr sz="6000">
                <a:latin typeface="Arial"/>
                <a:ea typeface="Arial"/>
                <a:cs typeface="Arial"/>
                <a:sym typeface="Arial"/>
              </a:defRPr>
            </a:pPr>
          </a:p>
          <a:p>
            <a:pPr defTabSz="328612">
              <a:defRPr sz="6000">
                <a:latin typeface="Arial"/>
                <a:ea typeface="Arial"/>
                <a:cs typeface="Arial"/>
                <a:sym typeface="Arial"/>
              </a:defRPr>
            </a:pPr>
          </a:p>
          <a:p>
            <a:pPr defTabSz="328612">
              <a:defRPr sz="6000">
                <a:latin typeface="Arial"/>
                <a:ea typeface="Arial"/>
                <a:cs typeface="Arial"/>
                <a:sym typeface="Arial"/>
              </a:defRPr>
            </a:pPr>
            <a:r>
              <a:t>Since I entered politics, I have chiefly had men’s views confided to me privately. Some of the biggest men in the United States, in the field of commerce and manufacturing, are afraid of somebody, are afraid of something. They know that there is a power somewhere so organized, so subtle, so watchful, so interlocked, so complete, so pervasive, that they had better not speak above their breath when they speak in condemnation of it…</a:t>
            </a: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President Woodrow Wilson in The New Freedom Published in 1913,  The First Year of His Presidency Writes:…"/>
          <p:cNvSpPr txBox="1"/>
          <p:nvPr>
            <p:ph type="title"/>
          </p:nvPr>
        </p:nvSpPr>
        <p:spPr>
          <a:xfrm>
            <a:off x="217103" y="357187"/>
            <a:ext cx="23949794" cy="13179848"/>
          </a:xfrm>
          <a:prstGeom prst="rect">
            <a:avLst/>
          </a:prstGeom>
        </p:spPr>
        <p:txBody>
          <a:bodyPr/>
          <a:lstStyle/>
          <a:p>
            <a:pPr defTabSz="328612">
              <a:defRPr sz="6000">
                <a:latin typeface="Arial"/>
                <a:ea typeface="Arial"/>
                <a:cs typeface="Arial"/>
                <a:sym typeface="Arial"/>
              </a:defRPr>
            </a:pPr>
            <a:r>
              <a:t>President Woodrow Wilson in</a:t>
            </a:r>
            <a:br/>
            <a:r>
              <a:rPr i="1"/>
              <a:t>The New Freedom</a:t>
            </a:r>
            <a:r>
              <a:t> Published in 1913, </a:t>
            </a:r>
            <a:br/>
            <a:r>
              <a:t>The First Year of His Presidency Writes:</a:t>
            </a:r>
          </a:p>
          <a:p>
            <a:pPr defTabSz="328612">
              <a:defRPr sz="6000">
                <a:latin typeface="Arial"/>
                <a:ea typeface="Arial"/>
                <a:cs typeface="Arial"/>
                <a:sym typeface="Arial"/>
              </a:defRPr>
            </a:pPr>
          </a:p>
          <a:p>
            <a:pPr defTabSz="328612">
              <a:defRPr sz="6000">
                <a:latin typeface="Arial"/>
                <a:ea typeface="Arial"/>
                <a:cs typeface="Arial"/>
                <a:sym typeface="Arial"/>
              </a:defRPr>
            </a:pPr>
          </a:p>
          <a:p>
            <a:pPr defTabSz="328612">
              <a:defRPr sz="6000">
                <a:latin typeface="Arial"/>
                <a:ea typeface="Arial"/>
                <a:cs typeface="Arial"/>
                <a:sym typeface="Arial"/>
              </a:defRPr>
            </a:pPr>
            <a:r>
              <a:t>We have been dreading all along the time when the combined power of high finance would be greater than the power of the government…We have come to be one of the worst ruled, one of the most completely controlled and dominated, governments in the civilized world—no longer a government of free opinion, no longer a government by conviction and the vote of the majority, but a government by the opinion and duress of small groups of </a:t>
            </a:r>
          </a:p>
          <a:p>
            <a:pPr defTabSz="328612">
              <a:defRPr sz="6000">
                <a:latin typeface="Arial"/>
                <a:ea typeface="Arial"/>
                <a:cs typeface="Arial"/>
                <a:sym typeface="Arial"/>
              </a:defRPr>
            </a:pPr>
            <a:r>
              <a:t>dominant men.</a:t>
            </a: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Congressional Record of February 9, 1917,  Page 2947, as Entered by  Representative Oscar Callaway of Texas:"/>
          <p:cNvSpPr txBox="1"/>
          <p:nvPr>
            <p:ph type="title"/>
          </p:nvPr>
        </p:nvSpPr>
        <p:spPr>
          <a:xfrm>
            <a:off x="205568" y="357187"/>
            <a:ext cx="23818547" cy="13091667"/>
          </a:xfrm>
          <a:prstGeom prst="rect">
            <a:avLst/>
          </a:prstGeom>
        </p:spPr>
        <p:txBody>
          <a:bodyPr/>
          <a:lstStyle/>
          <a:p>
            <a:pPr>
              <a:defRPr sz="7300">
                <a:latin typeface="Arial"/>
                <a:ea typeface="Arial"/>
                <a:cs typeface="Arial"/>
                <a:sym typeface="Arial"/>
              </a:defRPr>
            </a:pPr>
            <a:r>
              <a:t>Congressional Record of February 9, 1917, </a:t>
            </a:r>
            <a:br/>
            <a:r>
              <a:t>Page 2947, as Entered by </a:t>
            </a:r>
            <a:br/>
            <a:r>
              <a:t>Representative Oscar Callaway of Texas:</a:t>
            </a:r>
          </a:p>
          <a:p>
            <a:pPr>
              <a:defRPr sz="7300">
                <a:latin typeface="Arial"/>
                <a:ea typeface="Arial"/>
                <a:cs typeface="Arial"/>
                <a:sym typeface="Arial"/>
              </a:defRPr>
            </a:pPr>
          </a:p>
          <a:p>
            <a:pPr>
              <a:defRPr sz="7300">
                <a:latin typeface="Arial"/>
                <a:ea typeface="Arial"/>
                <a:cs typeface="Arial"/>
                <a:sym typeface="Arial"/>
              </a:defRPr>
            </a:pPr>
          </a:p>
          <a:p>
            <a:pPr>
              <a:defRPr sz="7300">
                <a:latin typeface="Arial"/>
                <a:ea typeface="Arial"/>
                <a:cs typeface="Arial"/>
                <a:sym typeface="Arial"/>
              </a:defRPr>
            </a:pPr>
          </a:p>
          <a:p>
            <a:pPr>
              <a:defRPr sz="7300">
                <a:latin typeface="Arial"/>
                <a:ea typeface="Arial"/>
                <a:cs typeface="Arial"/>
                <a:sym typeface="Arial"/>
              </a:defRPr>
            </a:pPr>
          </a:p>
          <a:p>
            <a:pPr>
              <a:defRPr sz="7300">
                <a:latin typeface="Arial"/>
                <a:ea typeface="Arial"/>
                <a:cs typeface="Arial"/>
                <a:sym typeface="Arial"/>
              </a:defRPr>
            </a:pPr>
          </a:p>
          <a:p>
            <a:pPr>
              <a:defRPr sz="7300">
                <a:latin typeface="Arial"/>
                <a:ea typeface="Arial"/>
                <a:cs typeface="Arial"/>
                <a:sym typeface="Arial"/>
              </a:defRPr>
            </a:pPr>
          </a:p>
          <a:p>
            <a:pPr>
              <a:defRPr sz="7300">
                <a:latin typeface="Arial"/>
                <a:ea typeface="Arial"/>
                <a:cs typeface="Arial"/>
                <a:sym typeface="Arial"/>
              </a:defRPr>
            </a:pPr>
          </a:p>
          <a:p>
            <a:pPr>
              <a:defRPr sz="7300">
                <a:latin typeface="Arial"/>
                <a:ea typeface="Arial"/>
                <a:cs typeface="Arial"/>
                <a:sym typeface="Arial"/>
              </a:defRPr>
            </a:pPr>
          </a:p>
        </p:txBody>
      </p:sp>
      <p:pic>
        <p:nvPicPr>
          <p:cNvPr id="224" name="Congressional record 1917 #1.jpg" descr="Congressional record 1917 #1.jpg"/>
          <p:cNvPicPr>
            <a:picLocks noChangeAspect="1"/>
          </p:cNvPicPr>
          <p:nvPr/>
        </p:nvPicPr>
        <p:blipFill>
          <a:blip r:embed="rId2">
            <a:extLst/>
          </a:blip>
          <a:stretch>
            <a:fillRect/>
          </a:stretch>
        </p:blipFill>
        <p:spPr>
          <a:xfrm>
            <a:off x="7526920" y="3922712"/>
            <a:ext cx="9175844" cy="969601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Congressional Record of February 9, 1917,  Page 2947, as Entered by  Representative Oscar Callaway of Texas:"/>
          <p:cNvSpPr txBox="1"/>
          <p:nvPr>
            <p:ph type="title"/>
          </p:nvPr>
        </p:nvSpPr>
        <p:spPr>
          <a:xfrm>
            <a:off x="247891" y="357187"/>
            <a:ext cx="23977328" cy="13095667"/>
          </a:xfrm>
          <a:prstGeom prst="rect">
            <a:avLst/>
          </a:prstGeom>
        </p:spPr>
        <p:txBody>
          <a:bodyPr/>
          <a:lstStyle/>
          <a:p>
            <a:pPr defTabSz="813315">
              <a:defRPr sz="7425">
                <a:latin typeface="Arial"/>
                <a:ea typeface="Arial"/>
                <a:cs typeface="Arial"/>
                <a:sym typeface="Arial"/>
              </a:defRPr>
            </a:pPr>
            <a:r>
              <a:t>Congressional Record of February 9, 1917, </a:t>
            </a:r>
            <a:br/>
            <a:r>
              <a:t>Page 2947, as Entered by </a:t>
            </a:r>
            <a:br/>
            <a:r>
              <a:t>Representative Oscar Callaway of Texas:</a:t>
            </a: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p>
        </p:txBody>
      </p:sp>
      <p:pic>
        <p:nvPicPr>
          <p:cNvPr id="227" name="Congressional Record 1917 #2.jpg" descr="Congressional Record 1917 #2.jpg"/>
          <p:cNvPicPr>
            <a:picLocks noChangeAspect="1"/>
          </p:cNvPicPr>
          <p:nvPr/>
        </p:nvPicPr>
        <p:blipFill>
          <a:blip r:embed="rId2">
            <a:extLst/>
          </a:blip>
          <a:stretch>
            <a:fillRect/>
          </a:stretch>
        </p:blipFill>
        <p:spPr>
          <a:xfrm>
            <a:off x="6429928" y="4303712"/>
            <a:ext cx="11524144" cy="908344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Congressional Record of February 9, 1917,  Page 2947, as Entered by  Representative Oscar Callaway of Texas:…"/>
          <p:cNvSpPr txBox="1"/>
          <p:nvPr>
            <p:ph type="title"/>
          </p:nvPr>
        </p:nvSpPr>
        <p:spPr>
          <a:xfrm>
            <a:off x="315887" y="357187"/>
            <a:ext cx="23752226" cy="13244402"/>
          </a:xfrm>
          <a:prstGeom prst="rect">
            <a:avLst/>
          </a:prstGeom>
        </p:spPr>
        <p:txBody>
          <a:bodyPr/>
          <a:lstStyle/>
          <a:p>
            <a:pPr defTabSz="328612">
              <a:defRPr sz="6760">
                <a:latin typeface="Arial"/>
                <a:ea typeface="Arial"/>
                <a:cs typeface="Arial"/>
                <a:sym typeface="Arial"/>
              </a:defRPr>
            </a:pPr>
            <a:r>
              <a:t>Congressional Record of February 9, 1917, </a:t>
            </a:r>
            <a:br/>
            <a:r>
              <a:t>Page 2947, as Entered by </a:t>
            </a:r>
            <a:br/>
            <a:r>
              <a:t>Representative Oscar Callaway of Texas:</a:t>
            </a:r>
          </a:p>
          <a:p>
            <a:pPr defTabSz="328612">
              <a:defRPr sz="6760">
                <a:latin typeface="Arial"/>
                <a:ea typeface="Arial"/>
                <a:cs typeface="Arial"/>
                <a:sym typeface="Arial"/>
              </a:defRPr>
            </a:pPr>
          </a:p>
          <a:p>
            <a:pPr defTabSz="328612">
              <a:defRPr sz="6760">
                <a:latin typeface="Arial"/>
                <a:ea typeface="Arial"/>
                <a:cs typeface="Arial"/>
                <a:sym typeface="Arial"/>
              </a:defRPr>
            </a:pPr>
          </a:p>
          <a:p>
            <a:pPr defTabSz="328612">
              <a:defRPr sz="6760">
                <a:latin typeface="Arial"/>
                <a:ea typeface="Arial"/>
                <a:cs typeface="Arial"/>
                <a:sym typeface="Arial"/>
              </a:defRPr>
            </a:pPr>
            <a:r>
              <a:t>	“In March, 1915, the J.P. Morgan interests, the steel, shipbuilding, and powder interest, and their subsidiary organizations, got together 12 men high up in the newspaper world and employed them to select the most influential newspapers in the United States and sufficient number of them to control generally the policy of the daily press. …They found it was only necessary to purchase the control of 25 of the greatest papers.</a:t>
            </a:r>
          </a:p>
          <a:p>
            <a:pPr defTabSz="328612">
              <a:defRPr sz="2920">
                <a:latin typeface="Arial"/>
                <a:ea typeface="Arial"/>
                <a:cs typeface="Arial"/>
                <a:sym typeface="Arial"/>
              </a:defRPr>
            </a:pPr>
          </a:p>
          <a:p>
            <a:pPr defTabSz="328612">
              <a:defRPr sz="2920">
                <a:latin typeface="Arial"/>
                <a:ea typeface="Arial"/>
                <a:cs typeface="Arial"/>
                <a:sym typeface="Arial"/>
              </a:defRPr>
            </a:pPr>
          </a:p>
          <a:p>
            <a:pPr defTabSz="328612">
              <a:defRPr sz="2920">
                <a:latin typeface="Arial"/>
                <a:ea typeface="Arial"/>
                <a:cs typeface="Arial"/>
                <a:sym typeface="Arial"/>
              </a:defRPr>
            </a:pPr>
          </a:p>
          <a:p>
            <a:pPr defTabSz="328612">
              <a:defRPr sz="2920">
                <a:latin typeface="Arial"/>
                <a:ea typeface="Arial"/>
                <a:cs typeface="Arial"/>
                <a:sym typeface="Arial"/>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ongressional Record of February 9, 1917,  Page 2947, as Entered by  Representative Oscar Callaway of Texas:…"/>
          <p:cNvSpPr txBox="1"/>
          <p:nvPr>
            <p:ph type="title"/>
          </p:nvPr>
        </p:nvSpPr>
        <p:spPr>
          <a:xfrm>
            <a:off x="351234" y="357187"/>
            <a:ext cx="23681532" cy="13130920"/>
          </a:xfrm>
          <a:prstGeom prst="rect">
            <a:avLst/>
          </a:prstGeom>
        </p:spPr>
        <p:txBody>
          <a:bodyPr/>
          <a:lstStyle/>
          <a:p>
            <a:pPr defTabSz="468272">
              <a:defRPr sz="6840">
                <a:latin typeface="Arial"/>
                <a:ea typeface="Arial"/>
                <a:cs typeface="Arial"/>
                <a:sym typeface="Arial"/>
              </a:defRPr>
            </a:pPr>
            <a:r>
              <a:t>Congressional Record of February 9, 1917, </a:t>
            </a:r>
            <a:br/>
            <a:r>
              <a:t>Page 2947, as Entered by </a:t>
            </a:r>
            <a:br/>
            <a:r>
              <a:t>Representative Oscar Callaway of Texas:</a:t>
            </a:r>
          </a:p>
          <a:p>
            <a:pPr defTabSz="468272">
              <a:defRPr sz="6840">
                <a:latin typeface="Arial"/>
                <a:ea typeface="Arial"/>
                <a:cs typeface="Arial"/>
                <a:sym typeface="Arial"/>
              </a:defRPr>
            </a:pPr>
            <a:r>
              <a:t> </a:t>
            </a:r>
          </a:p>
          <a:p>
            <a:pPr defTabSz="468272">
              <a:defRPr sz="6840">
                <a:latin typeface="Arial"/>
                <a:ea typeface="Arial"/>
                <a:cs typeface="Arial"/>
                <a:sym typeface="Arial"/>
              </a:defRPr>
            </a:pPr>
          </a:p>
          <a:p>
            <a:pPr defTabSz="468272">
              <a:defRPr sz="6840">
                <a:latin typeface="Arial"/>
                <a:ea typeface="Arial"/>
                <a:cs typeface="Arial"/>
                <a:sym typeface="Arial"/>
              </a:defRPr>
            </a:pPr>
            <a:r>
              <a:t>An agreement was reached; the policy of the papers was bought, to be paid for by the month; an editor was furnished for each paper to properly supervise and edit information regarding the questions of preparedness, militarism, financial policies, and other things of national and international nature considered vital to the interests of the purchasers.”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1. The Power Elite  Conspire"/>
          <p:cNvSpPr txBox="1"/>
          <p:nvPr>
            <p:ph type="title"/>
          </p:nvPr>
        </p:nvSpPr>
        <p:spPr>
          <a:xfrm>
            <a:off x="341022" y="186752"/>
            <a:ext cx="23701956" cy="13129260"/>
          </a:xfrm>
          <a:prstGeom prst="rect">
            <a:avLst/>
          </a:prstGeom>
        </p:spPr>
        <p:txBody>
          <a:bodyPr/>
          <a:lstStyle/>
          <a:p>
            <a:pPr/>
          </a:p>
          <a:p>
            <a:pPr/>
          </a:p>
          <a:p>
            <a:pPr algn="ctr">
              <a:defRPr b="0">
                <a:latin typeface="Arial"/>
                <a:ea typeface="Arial"/>
                <a:cs typeface="Arial"/>
                <a:sym typeface="Arial"/>
              </a:defRPr>
            </a:pPr>
          </a:p>
          <a:p>
            <a:pPr algn="ctr">
              <a:defRPr b="0">
                <a:solidFill>
                  <a:srgbClr val="FFD479"/>
                </a:solidFill>
                <a:latin typeface="Arial"/>
                <a:ea typeface="Arial"/>
                <a:cs typeface="Arial"/>
                <a:sym typeface="Arial"/>
              </a:defRPr>
            </a:pPr>
          </a:p>
          <a:p>
            <a:pPr algn="ctr">
              <a:defRPr b="0" spc="-200" sz="10000">
                <a:solidFill>
                  <a:srgbClr val="FFD479"/>
                </a:solidFill>
                <a:latin typeface="Arial"/>
                <a:ea typeface="Arial"/>
                <a:cs typeface="Arial"/>
                <a:sym typeface="Arial"/>
              </a:defRPr>
            </a:pPr>
            <a:r>
              <a:t>1. The Power Elite </a:t>
            </a:r>
            <a:br/>
            <a:r>
              <a:t>Conspire </a:t>
            </a:r>
          </a:p>
          <a:p>
            <a:pPr>
              <a:defRPr spc="-150"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Double-click to edit"/>
          <p:cNvSpPr txBox="1"/>
          <p:nvPr>
            <p:ph type="title"/>
          </p:nvPr>
        </p:nvSpPr>
        <p:spPr>
          <a:xfrm>
            <a:off x="230311" y="357187"/>
            <a:ext cx="23923378" cy="13249239"/>
          </a:xfrm>
          <a:prstGeom prst="rect">
            <a:avLst/>
          </a:prstGeom>
        </p:spPr>
        <p:txBody>
          <a:bodyPr/>
          <a:lstStyle/>
          <a:p>
            <a:pPr/>
          </a:p>
          <a:p>
            <a:pPr/>
          </a:p>
          <a:p>
            <a:pPr/>
          </a:p>
        </p:txBody>
      </p:sp>
      <p:pic>
        <p:nvPicPr>
          <p:cNvPr id="234" name="Unesco.jpg" descr="Unesco.jpg"/>
          <p:cNvPicPr>
            <a:picLocks noChangeAspect="1"/>
          </p:cNvPicPr>
          <p:nvPr/>
        </p:nvPicPr>
        <p:blipFill>
          <a:blip r:embed="rId2">
            <a:extLst/>
          </a:blip>
          <a:stretch>
            <a:fillRect/>
          </a:stretch>
        </p:blipFill>
        <p:spPr>
          <a:xfrm>
            <a:off x="7808912" y="188318"/>
            <a:ext cx="9805895" cy="1333936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Julian Huxley:…"/>
          <p:cNvSpPr txBox="1"/>
          <p:nvPr>
            <p:ph type="title"/>
          </p:nvPr>
        </p:nvSpPr>
        <p:spPr>
          <a:xfrm>
            <a:off x="328166" y="169978"/>
            <a:ext cx="23727668" cy="13001626"/>
          </a:xfrm>
          <a:prstGeom prst="rect">
            <a:avLst/>
          </a:prstGeom>
        </p:spPr>
        <p:txBody>
          <a:bodyPr/>
          <a:lstStyle/>
          <a:p>
            <a:pPr defTabSz="182880">
              <a:defRPr b="1" sz="6640">
                <a:solidFill>
                  <a:srgbClr val="FFD479"/>
                </a:solidFill>
                <a:uFill>
                  <a:solidFill>
                    <a:srgbClr val="000000"/>
                  </a:solidFill>
                </a:uFill>
                <a:latin typeface="Calibri"/>
                <a:ea typeface="Calibri"/>
                <a:cs typeface="Calibri"/>
                <a:sym typeface="Calibri"/>
              </a:defRPr>
            </a:pPr>
            <a:r>
              <a:rPr>
                <a:latin typeface="Helvetica"/>
                <a:ea typeface="Helvetica"/>
                <a:cs typeface="Helvetica"/>
                <a:sym typeface="Helvetica"/>
              </a:rPr>
              <a:t>Julian Huxley:</a:t>
            </a:r>
            <a:endParaRPr>
              <a:latin typeface="Times New Roman"/>
              <a:ea typeface="Times New Roman"/>
              <a:cs typeface="Times New Roman"/>
              <a:sym typeface="Times New Roman"/>
            </a:endParaRPr>
          </a:p>
          <a:p>
            <a:pPr defTabSz="182880">
              <a:defRPr b="1" sz="6640">
                <a:uFill>
                  <a:solidFill>
                    <a:srgbClr val="000000"/>
                  </a:solidFill>
                </a:uFill>
                <a:latin typeface="Calibri"/>
                <a:ea typeface="Calibri"/>
                <a:cs typeface="Calibri"/>
                <a:sym typeface="Calibri"/>
              </a:defRPr>
            </a:pPr>
            <a:endParaRPr>
              <a:latin typeface="Helvetica"/>
              <a:ea typeface="Helvetica"/>
              <a:cs typeface="Helvetica"/>
              <a:sym typeface="Helvetica"/>
            </a:endParaRPr>
          </a:p>
          <a:p>
            <a:pPr marL="182880" marR="182880" defTabSz="182880">
              <a:defRPr sz="6640">
                <a:uFill>
                  <a:solidFill>
                    <a:srgbClr val="000000"/>
                  </a:solidFill>
                </a:uFill>
                <a:latin typeface="Calibri"/>
                <a:ea typeface="Calibri"/>
                <a:cs typeface="Calibri"/>
                <a:sym typeface="Calibri"/>
              </a:defRPr>
            </a:pPr>
            <a:r>
              <a:rPr>
                <a:latin typeface="Arial"/>
                <a:ea typeface="Arial"/>
                <a:cs typeface="Arial"/>
                <a:sym typeface="Arial"/>
              </a:rPr>
              <a:t>The task is to help the emergence of a single world culture…at the moment, two opposing philosophies of life confront each other….You may categorize the two philosophies as super nationalism, or as </a:t>
            </a:r>
            <a:r>
              <a:rPr>
                <a:solidFill>
                  <a:srgbClr val="FFD479"/>
                </a:solidFill>
                <a:latin typeface="Arial"/>
                <a:ea typeface="Arial"/>
                <a:cs typeface="Arial"/>
                <a:sym typeface="Arial"/>
              </a:rPr>
              <a:t>individualism </a:t>
            </a:r>
            <a:r>
              <a:rPr>
                <a:latin typeface="Arial"/>
                <a:ea typeface="Arial"/>
                <a:cs typeface="Arial"/>
                <a:sym typeface="Arial"/>
              </a:rPr>
              <a:t>versus </a:t>
            </a:r>
            <a:r>
              <a:rPr>
                <a:solidFill>
                  <a:srgbClr val="FFD479"/>
                </a:solidFill>
                <a:latin typeface="Arial"/>
                <a:ea typeface="Arial"/>
                <a:cs typeface="Arial"/>
                <a:sym typeface="Arial"/>
              </a:rPr>
              <a:t>collectivism</a:t>
            </a:r>
            <a:r>
              <a:rPr>
                <a:latin typeface="Arial"/>
                <a:ea typeface="Arial"/>
                <a:cs typeface="Arial"/>
                <a:sym typeface="Arial"/>
              </a:rPr>
              <a:t>…or as </a:t>
            </a:r>
            <a:r>
              <a:rPr>
                <a:solidFill>
                  <a:srgbClr val="FFD479"/>
                </a:solidFill>
                <a:latin typeface="Arial"/>
                <a:ea typeface="Arial"/>
                <a:cs typeface="Arial"/>
                <a:sym typeface="Arial"/>
              </a:rPr>
              <a:t>capitalism</a:t>
            </a:r>
            <a:r>
              <a:rPr>
                <a:latin typeface="Arial"/>
                <a:ea typeface="Arial"/>
                <a:cs typeface="Arial"/>
                <a:sym typeface="Arial"/>
              </a:rPr>
              <a:t> versus </a:t>
            </a:r>
            <a:r>
              <a:rPr>
                <a:solidFill>
                  <a:srgbClr val="FFD479"/>
                </a:solidFill>
                <a:latin typeface="Arial"/>
                <a:ea typeface="Arial"/>
                <a:cs typeface="Arial"/>
                <a:sym typeface="Arial"/>
              </a:rPr>
              <a:t>communism</a:t>
            </a:r>
            <a:r>
              <a:rPr>
                <a:latin typeface="Arial"/>
                <a:ea typeface="Arial"/>
                <a:cs typeface="Arial"/>
                <a:sym typeface="Arial"/>
              </a:rPr>
              <a:t>, or as </a:t>
            </a:r>
            <a:r>
              <a:rPr>
                <a:solidFill>
                  <a:srgbClr val="FFD479"/>
                </a:solidFill>
                <a:latin typeface="Arial"/>
                <a:ea typeface="Arial"/>
                <a:cs typeface="Arial"/>
                <a:sym typeface="Arial"/>
              </a:rPr>
              <a:t>Christianity </a:t>
            </a:r>
            <a:r>
              <a:rPr>
                <a:latin typeface="Arial"/>
                <a:ea typeface="Arial"/>
                <a:cs typeface="Arial"/>
                <a:sym typeface="Arial"/>
              </a:rPr>
              <a:t>verses </a:t>
            </a:r>
            <a:r>
              <a:rPr>
                <a:solidFill>
                  <a:srgbClr val="FFD479"/>
                </a:solidFill>
                <a:latin typeface="Arial"/>
                <a:ea typeface="Arial"/>
                <a:cs typeface="Arial"/>
                <a:sym typeface="Arial"/>
              </a:rPr>
              <a:t>Marxism</a:t>
            </a:r>
            <a:r>
              <a:rPr>
                <a:latin typeface="Arial"/>
                <a:ea typeface="Arial"/>
                <a:cs typeface="Arial"/>
                <a:sym typeface="Arial"/>
              </a:rPr>
              <a:t>. Can these opposites be reconciled, this antithesis be resolved in a higher </a:t>
            </a:r>
            <a:r>
              <a:rPr>
                <a:solidFill>
                  <a:srgbClr val="FFD479"/>
                </a:solidFill>
                <a:latin typeface="Arial"/>
                <a:ea typeface="Arial"/>
                <a:cs typeface="Arial"/>
                <a:sym typeface="Arial"/>
              </a:rPr>
              <a:t>synthesis</a:t>
            </a:r>
            <a:r>
              <a:rPr>
                <a:latin typeface="Arial"/>
                <a:ea typeface="Arial"/>
                <a:cs typeface="Arial"/>
                <a:sym typeface="Arial"/>
              </a:rPr>
              <a:t>? I believe not only that this can happen, but that, through the inexorable </a:t>
            </a:r>
            <a:r>
              <a:rPr>
                <a:solidFill>
                  <a:srgbClr val="FFD479"/>
                </a:solidFill>
                <a:latin typeface="Arial"/>
                <a:ea typeface="Arial"/>
                <a:cs typeface="Arial"/>
                <a:sym typeface="Arial"/>
              </a:rPr>
              <a:t>dialectic</a:t>
            </a:r>
            <a:r>
              <a:rPr>
                <a:latin typeface="Arial"/>
                <a:ea typeface="Arial"/>
                <a:cs typeface="Arial"/>
                <a:sym typeface="Arial"/>
              </a:rPr>
              <a:t> of evolution, it must happen.</a:t>
            </a:r>
            <a:endParaRPr>
              <a:latin typeface="Arial"/>
              <a:ea typeface="Arial"/>
              <a:cs typeface="Arial"/>
              <a:sym typeface="Arial"/>
            </a:endParaRPr>
          </a:p>
          <a:p>
            <a:pPr defTabSz="182880">
              <a:defRPr b="1" sz="3240">
                <a:solidFill>
                  <a:srgbClr val="FFD479"/>
                </a:solidFill>
                <a:uFill>
                  <a:solidFill>
                    <a:srgbClr val="000000"/>
                  </a:solidFill>
                </a:uFill>
                <a:latin typeface="Calibri"/>
                <a:ea typeface="Calibri"/>
                <a:cs typeface="Calibri"/>
                <a:sym typeface="Calibri"/>
              </a:defRPr>
            </a:pPr>
            <a:endParaRPr>
              <a:latin typeface="Times New Roman"/>
              <a:ea typeface="Times New Roman"/>
              <a:cs typeface="Times New Roman"/>
              <a:sym typeface="Times New Roman"/>
            </a:endParaRPr>
          </a:p>
          <a:p>
            <a:pPr defTabSz="182880">
              <a:defRPr b="1" sz="3240">
                <a:uFill>
                  <a:solidFill>
                    <a:srgbClr val="000000"/>
                  </a:solidFill>
                </a:uFill>
                <a:latin typeface="Calibri"/>
                <a:ea typeface="Calibri"/>
                <a:cs typeface="Calibri"/>
                <a:sym typeface="Calibri"/>
              </a:defRPr>
            </a:pPr>
            <a:endParaRPr>
              <a:latin typeface="Times New Roman"/>
              <a:ea typeface="Times New Roman"/>
              <a:cs typeface="Times New Roman"/>
              <a:sym typeface="Times New Roman"/>
            </a:endParaRPr>
          </a:p>
          <a:p>
            <a:pPr defTabSz="182880">
              <a:defRPr b="1" sz="3240">
                <a:uFill>
                  <a:solidFill>
                    <a:srgbClr val="000000"/>
                  </a:solidFill>
                </a:uFill>
                <a:latin typeface="Calibri"/>
                <a:ea typeface="Calibri"/>
                <a:cs typeface="Calibri"/>
                <a:sym typeface="Calibri"/>
              </a:defRPr>
            </a:pPr>
            <a:endParaRPr>
              <a:latin typeface="Times New Roman"/>
              <a:ea typeface="Times New Roman"/>
              <a:cs typeface="Times New Roman"/>
              <a:sym typeface="Times New Roman"/>
            </a:endParaRPr>
          </a:p>
          <a:p>
            <a:pPr defTabSz="182880">
              <a:defRPr b="1" sz="3240">
                <a:uFill>
                  <a:solidFill>
                    <a:srgbClr val="000000"/>
                  </a:solidFill>
                </a:uFill>
                <a:latin typeface="Calibri"/>
                <a:ea typeface="Calibri"/>
                <a:cs typeface="Calibri"/>
                <a:sym typeface="Calibri"/>
              </a:defRPr>
            </a:pPr>
            <a:endParaRPr>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he Real War (1980) By President Richard Nixon:…"/>
          <p:cNvSpPr txBox="1"/>
          <p:nvPr>
            <p:ph type="title"/>
          </p:nvPr>
        </p:nvSpPr>
        <p:spPr>
          <a:xfrm>
            <a:off x="372721" y="357187"/>
            <a:ext cx="23748226" cy="13001626"/>
          </a:xfrm>
          <a:prstGeom prst="rect">
            <a:avLst/>
          </a:prstGeom>
        </p:spPr>
        <p:txBody>
          <a:bodyPr/>
          <a:lstStyle/>
          <a:p>
            <a:pPr defTabSz="328612">
              <a:defRPr sz="6000">
                <a:latin typeface="Arial"/>
                <a:ea typeface="Arial"/>
                <a:cs typeface="Arial"/>
                <a:sym typeface="Arial"/>
              </a:defRPr>
            </a:pPr>
            <a:r>
              <a:rPr i="1"/>
              <a:t>The Real War</a:t>
            </a:r>
            <a:r>
              <a:t> (1980)</a:t>
            </a:r>
            <a:br/>
            <a:r>
              <a:t>By President Richard Nixon:</a:t>
            </a:r>
          </a:p>
          <a:p>
            <a:pPr defTabSz="328612">
              <a:defRPr sz="6000">
                <a:latin typeface="Arial"/>
                <a:ea typeface="Arial"/>
                <a:cs typeface="Arial"/>
                <a:sym typeface="Arial"/>
              </a:defRPr>
            </a:pPr>
          </a:p>
          <a:p>
            <a:pPr defTabSz="328612">
              <a:defRPr sz="6000">
                <a:latin typeface="Arial"/>
                <a:ea typeface="Arial"/>
                <a:cs typeface="Arial"/>
                <a:sym typeface="Arial"/>
              </a:defRPr>
            </a:pPr>
          </a:p>
          <a:p>
            <a:pPr defTabSz="328612">
              <a:defRPr sz="6000">
                <a:latin typeface="Arial"/>
                <a:ea typeface="Arial"/>
                <a:cs typeface="Arial"/>
                <a:sym typeface="Arial"/>
              </a:defRPr>
            </a:pPr>
            <a:r>
              <a:t>The nation’s immediate problem is that while the common man fights America’s wars, the </a:t>
            </a:r>
            <a:r>
              <a:rPr>
                <a:solidFill>
                  <a:srgbClr val="FFD479"/>
                </a:solidFill>
              </a:rPr>
              <a:t>intellectual elite</a:t>
            </a:r>
            <a:r>
              <a:t> sets its agenda. Today, whether the West lives or dies is in the hands of its </a:t>
            </a:r>
            <a:r>
              <a:rPr>
                <a:solidFill>
                  <a:srgbClr val="FFD479"/>
                </a:solidFill>
              </a:rPr>
              <a:t>new power elite</a:t>
            </a:r>
            <a:r>
              <a:t>: those who set the terms of public debate, who manipulate the symbols, who decide whether nations or leaders will be depicted on 100 million television sets as “good” or “bad.” This </a:t>
            </a:r>
            <a:r>
              <a:rPr>
                <a:solidFill>
                  <a:srgbClr val="FFD479"/>
                </a:solidFill>
              </a:rPr>
              <a:t>power elite</a:t>
            </a:r>
            <a:r>
              <a:t> sets the limits of the possible for President and Congress. It molds the impressions that move the nation, or that mire it. </a:t>
            </a: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a:p>
            <a:pPr defTabSz="328612">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November 6, 1980 The San Jose Mercury Ronald Reagan…"/>
          <p:cNvSpPr txBox="1"/>
          <p:nvPr>
            <p:ph type="title"/>
          </p:nvPr>
        </p:nvSpPr>
        <p:spPr>
          <a:xfrm>
            <a:off x="262684" y="119930"/>
            <a:ext cx="23858632" cy="13716001"/>
          </a:xfrm>
          <a:prstGeom prst="rect">
            <a:avLst/>
          </a:prstGeom>
        </p:spPr>
        <p:txBody>
          <a:bodyPr/>
          <a:lstStyle/>
          <a:p>
            <a:pPr defTabSz="975335">
              <a:defRPr spc="-119" sz="6000">
                <a:latin typeface="Arial"/>
                <a:ea typeface="Arial"/>
                <a:cs typeface="Arial"/>
                <a:sym typeface="Arial"/>
              </a:defRPr>
            </a:pPr>
          </a:p>
          <a:p>
            <a:pPr algn="ctr" defTabSz="975335">
              <a:defRPr b="0" spc="-129" sz="6480">
                <a:latin typeface="Arial"/>
                <a:ea typeface="Arial"/>
                <a:cs typeface="Arial"/>
                <a:sym typeface="Arial"/>
              </a:defRPr>
            </a:pPr>
            <a:r>
              <a:t>November 6, 1980</a:t>
            </a:r>
            <a:br/>
            <a:r>
              <a:t>The San Jose Mercury</a:t>
            </a:r>
            <a:br/>
            <a:r>
              <a:t>Ronald Reagan</a:t>
            </a:r>
          </a:p>
          <a:p>
            <a:pPr algn="ctr" defTabSz="975335">
              <a:defRPr b="0" spc="-129" sz="6480">
                <a:latin typeface="Arial"/>
                <a:ea typeface="Arial"/>
                <a:cs typeface="Arial"/>
                <a:sym typeface="Arial"/>
              </a:defRPr>
            </a:pPr>
          </a:p>
          <a:p>
            <a:pPr algn="ctr" defTabSz="975335">
              <a:defRPr b="0" spc="-129" sz="6480">
                <a:latin typeface="Arial"/>
                <a:ea typeface="Arial"/>
                <a:cs typeface="Arial"/>
                <a:sym typeface="Arial"/>
              </a:defRPr>
            </a:pPr>
          </a:p>
          <a:p>
            <a:pPr algn="ctr" defTabSz="975335">
              <a:defRPr b="0" spc="-129" sz="6480">
                <a:latin typeface="Arial"/>
                <a:ea typeface="Arial"/>
                <a:cs typeface="Arial"/>
                <a:sym typeface="Arial"/>
              </a:defRPr>
            </a:pPr>
          </a:p>
          <a:p>
            <a:pPr algn="ctr" defTabSz="975335">
              <a:defRPr b="0" spc="-129" sz="6480">
                <a:latin typeface="Arial"/>
                <a:ea typeface="Arial"/>
                <a:cs typeface="Arial"/>
                <a:sym typeface="Arial"/>
              </a:defRPr>
            </a:pPr>
            <a:r>
              <a:t>I think </a:t>
            </a:r>
            <a:r>
              <a:rPr>
                <a:solidFill>
                  <a:srgbClr val="FFD479"/>
                </a:solidFill>
              </a:rPr>
              <a:t>there is an elite in this country</a:t>
            </a:r>
            <a:r>
              <a:t> and they are the very ones who run an elitist government. They want a government by a handful of people because they don’t believe the people themselves can run their lives…Are we going to have an elitist government that makes decisions for people’s lives, or are we going to believe as we have for so many decades, that the people can make these decision for themselves?”</a:t>
            </a:r>
          </a:p>
          <a:p>
            <a:pPr algn="ctr" defTabSz="975335">
              <a:defRPr b="0" spc="-68" sz="3400">
                <a:latin typeface="Arial"/>
                <a:ea typeface="Arial"/>
                <a:cs typeface="Arial"/>
                <a:sym typeface="Arial"/>
              </a:defRPr>
            </a:pPr>
          </a:p>
          <a:p>
            <a:pPr algn="ctr" defTabSz="975335">
              <a:defRPr b="0" spc="-68" sz="3400">
                <a:latin typeface="Arial"/>
                <a:ea typeface="Arial"/>
                <a:cs typeface="Arial"/>
                <a:sym typeface="Arial"/>
              </a:defRPr>
            </a:pPr>
          </a:p>
          <a:p>
            <a:pPr algn="ctr" defTabSz="975335">
              <a:defRPr b="0" spc="-68" sz="3400">
                <a:latin typeface="Arial"/>
                <a:ea typeface="Arial"/>
                <a:cs typeface="Arial"/>
                <a:sym typeface="Arial"/>
              </a:defRPr>
            </a:pPr>
          </a:p>
          <a:p>
            <a:pPr defTabSz="975335">
              <a:defRPr spc="-68" sz="3400"/>
            </a:pPr>
          </a:p>
          <a:p>
            <a:pPr defTabSz="975335">
              <a:defRPr spc="-68" sz="3400"/>
            </a:pPr>
            <a:br/>
          </a:p>
          <a:p>
            <a:pPr defTabSz="975335">
              <a:defRPr spc="-68" sz="3400"/>
            </a:pPr>
          </a:p>
          <a:p>
            <a:pPr defTabSz="975335">
              <a:defRPr spc="-68" sz="3400"/>
            </a:pPr>
          </a:p>
          <a:p>
            <a:pPr defTabSz="975335">
              <a:defRPr spc="-68" sz="3400"/>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he Secret Constitution and the Need  for Constitutional Change (1987) by Arthur S. Miller…"/>
          <p:cNvSpPr txBox="1"/>
          <p:nvPr>
            <p:ph type="body" idx="1"/>
          </p:nvPr>
        </p:nvSpPr>
        <p:spPr>
          <a:xfrm>
            <a:off x="199321" y="245117"/>
            <a:ext cx="23985358" cy="13225766"/>
          </a:xfrm>
          <a:prstGeom prst="rect">
            <a:avLst/>
          </a:prstGeom>
        </p:spPr>
        <p:txBody>
          <a:bodyPr/>
          <a:lstStyle/>
          <a:p>
            <a:pPr defTabSz="714732">
              <a:defRPr sz="4524"/>
            </a:pPr>
          </a:p>
          <a:p>
            <a:pPr defTabSz="714732">
              <a:defRPr sz="6525">
                <a:latin typeface="Arial"/>
                <a:ea typeface="Arial"/>
                <a:cs typeface="Arial"/>
                <a:sym typeface="Arial"/>
              </a:defRPr>
            </a:pPr>
            <a:r>
              <a:rPr i="1"/>
              <a:t>The Secret Constitution and the Need </a:t>
            </a:r>
            <a:br>
              <a:rPr i="1"/>
            </a:br>
            <a:r>
              <a:rPr i="1"/>
              <a:t>for Constitutional Change (1987)</a:t>
            </a:r>
            <a:br>
              <a:rPr i="1"/>
            </a:br>
            <a:r>
              <a:t>by Arthur S. Miller</a:t>
            </a:r>
          </a:p>
          <a:p>
            <a:pPr defTabSz="714732">
              <a:defRPr sz="6525">
                <a:latin typeface="Arial"/>
                <a:ea typeface="Arial"/>
                <a:cs typeface="Arial"/>
                <a:sym typeface="Arial"/>
              </a:defRPr>
            </a:pPr>
          </a:p>
          <a:p>
            <a:pPr defTabSz="714732">
              <a:defRPr sz="6525">
                <a:latin typeface="Arial"/>
                <a:ea typeface="Arial"/>
                <a:cs typeface="Arial"/>
                <a:sym typeface="Arial"/>
              </a:defRPr>
            </a:pPr>
            <a:r>
              <a:t>…a pervasive system of thought control exists in the United States…The citizenry is indoctrinated by employment of the </a:t>
            </a:r>
            <a:r>
              <a:rPr>
                <a:solidFill>
                  <a:srgbClr val="FFD479"/>
                </a:solidFill>
              </a:rPr>
              <a:t>mass media </a:t>
            </a:r>
            <a:r>
              <a:t>and the system of </a:t>
            </a:r>
            <a:r>
              <a:rPr>
                <a:solidFill>
                  <a:srgbClr val="FFD479"/>
                </a:solidFill>
              </a:rPr>
              <a:t>public education</a:t>
            </a:r>
            <a:r>
              <a:t>…People are told what to think about…The old order is crumbling…</a:t>
            </a:r>
            <a:r>
              <a:rPr>
                <a:solidFill>
                  <a:srgbClr val="FFD479"/>
                </a:solidFill>
              </a:rPr>
              <a:t>Nationalism </a:t>
            </a:r>
            <a:r>
              <a:t>should be seen as a dangerous social disease…A new vision is required to plan and manage the future, a </a:t>
            </a:r>
            <a:r>
              <a:rPr>
                <a:solidFill>
                  <a:srgbClr val="FFD479"/>
                </a:solidFill>
              </a:rPr>
              <a:t>global vision </a:t>
            </a:r>
            <a:r>
              <a:t>that will transcend national boundaries and eliminate the poison of nationalistic “solutions.”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In 2002, David Rockefeller’s Book  Memoirs is Released"/>
          <p:cNvSpPr txBox="1"/>
          <p:nvPr>
            <p:ph type="title"/>
          </p:nvPr>
        </p:nvSpPr>
        <p:spPr>
          <a:xfrm>
            <a:off x="320203" y="357187"/>
            <a:ext cx="23743594" cy="13195196"/>
          </a:xfrm>
          <a:prstGeom prst="rect">
            <a:avLst/>
          </a:prstGeom>
        </p:spPr>
        <p:txBody>
          <a:bodyPr/>
          <a:lstStyle/>
          <a:p>
            <a:pPr>
              <a:defRPr sz="7500">
                <a:latin typeface="Arial"/>
                <a:ea typeface="Arial"/>
                <a:cs typeface="Arial"/>
                <a:sym typeface="Arial"/>
              </a:defRPr>
            </a:pPr>
            <a:r>
              <a:t>In 2002, David Rockefeller’s Book </a:t>
            </a:r>
            <a:br/>
            <a:r>
              <a:rPr i="1"/>
              <a:t>Memoirs</a:t>
            </a:r>
            <a:r>
              <a:t> is Released</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r>
              <a:t> </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p:txBody>
      </p:sp>
      <p:pic>
        <p:nvPicPr>
          <p:cNvPr id="245" name="David Rockefeller.jpg" descr="David Rockefeller.jpg"/>
          <p:cNvPicPr>
            <a:picLocks noChangeAspect="1"/>
          </p:cNvPicPr>
          <p:nvPr/>
        </p:nvPicPr>
        <p:blipFill>
          <a:blip r:embed="rId2">
            <a:extLst/>
          </a:blip>
          <a:stretch>
            <a:fillRect/>
          </a:stretch>
        </p:blipFill>
        <p:spPr>
          <a:xfrm>
            <a:off x="8017069" y="3655218"/>
            <a:ext cx="8349861" cy="9584188"/>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In 2002, David Rockefeller’s Book  Memoirs is Released in Which He Wrote on Page 405:"/>
          <p:cNvSpPr txBox="1"/>
          <p:nvPr>
            <p:ph type="title"/>
          </p:nvPr>
        </p:nvSpPr>
        <p:spPr>
          <a:xfrm>
            <a:off x="331049" y="357187"/>
            <a:ext cx="23721902" cy="13001626"/>
          </a:xfrm>
          <a:prstGeom prst="rect">
            <a:avLst/>
          </a:prstGeom>
        </p:spPr>
        <p:txBody>
          <a:bodyPr/>
          <a:lstStyle/>
          <a:p>
            <a:pPr>
              <a:defRPr sz="7500">
                <a:latin typeface="Arial"/>
                <a:ea typeface="Arial"/>
                <a:cs typeface="Arial"/>
                <a:sym typeface="Arial"/>
              </a:defRPr>
            </a:pPr>
            <a:r>
              <a:t>In 2002, David Rockefeller’s Book </a:t>
            </a:r>
            <a:br/>
            <a:r>
              <a:rPr i="1"/>
              <a:t>Memoirs</a:t>
            </a:r>
            <a:r>
              <a:t> is Released in Which He Wrote on Page 405:</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p:txBody>
      </p:sp>
      <p:pic>
        <p:nvPicPr>
          <p:cNvPr id="248" name="David Rockefeller Memoirs 2002.jpg" descr="David Rockefeller Memoirs 2002.jpg"/>
          <p:cNvPicPr>
            <a:picLocks noChangeAspect="1"/>
          </p:cNvPicPr>
          <p:nvPr/>
        </p:nvPicPr>
        <p:blipFill>
          <a:blip r:embed="rId2">
            <a:extLst/>
          </a:blip>
          <a:stretch>
            <a:fillRect/>
          </a:stretch>
        </p:blipFill>
        <p:spPr>
          <a:xfrm>
            <a:off x="2708933" y="3623615"/>
            <a:ext cx="18966134" cy="837897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In a 1991 Speech That Was Secretly Recorded, David Rockefeller Can Be Heard Declaring:…"/>
          <p:cNvSpPr txBox="1"/>
          <p:nvPr>
            <p:ph type="title"/>
          </p:nvPr>
        </p:nvSpPr>
        <p:spPr>
          <a:xfrm>
            <a:off x="239283" y="136841"/>
            <a:ext cx="23905434" cy="13291515"/>
          </a:xfrm>
          <a:prstGeom prst="rect">
            <a:avLst/>
          </a:prstGeom>
        </p:spPr>
        <p:txBody>
          <a:bodyPr/>
          <a:lstStyle/>
          <a:p>
            <a:pPr/>
          </a:p>
          <a:p>
            <a:pPr algn="ctr">
              <a:defRPr b="0" spc="-150" sz="7500">
                <a:latin typeface="Arial"/>
                <a:ea typeface="Arial"/>
                <a:cs typeface="Arial"/>
                <a:sym typeface="Arial"/>
              </a:defRPr>
            </a:pPr>
            <a:r>
              <a:t>In a 1991 Speech That Was Secretly Recorded,</a:t>
            </a:r>
            <a:br/>
            <a:r>
              <a:t>David Rockefeller Can Be Heard Declaring:</a:t>
            </a:r>
          </a:p>
          <a:p>
            <a:pPr algn="ctr">
              <a:defRPr b="0" spc="-150" sz="7500">
                <a:latin typeface="Arial"/>
                <a:ea typeface="Arial"/>
                <a:cs typeface="Arial"/>
                <a:sym typeface="Arial"/>
              </a:defRPr>
            </a:pPr>
          </a:p>
          <a:p>
            <a:pPr algn="ctr">
              <a:defRPr b="0" spc="-150" sz="7500">
                <a:latin typeface="Arial"/>
                <a:ea typeface="Arial"/>
                <a:cs typeface="Arial"/>
                <a:sym typeface="Arial"/>
              </a:defRPr>
            </a:pPr>
            <a:r>
              <a:t>We are grateful to the Washington Post, The New York Times, Time Magazine and other publications whose directors have attended our meetings and respected their promises of discretion for almost forty years. It would have been impossible for us to develop our plan for the world if we had been subject to the bright lights of publicity during those years. But the world is now more sophisticated and prepared to march toward a world government. . .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1. The Power Elite  Conspire"/>
          <p:cNvSpPr txBox="1"/>
          <p:nvPr>
            <p:ph type="title"/>
          </p:nvPr>
        </p:nvSpPr>
        <p:spPr>
          <a:xfrm>
            <a:off x="341022" y="186752"/>
            <a:ext cx="23701956" cy="13129260"/>
          </a:xfrm>
          <a:prstGeom prst="rect">
            <a:avLst/>
          </a:prstGeom>
        </p:spPr>
        <p:txBody>
          <a:bodyPr/>
          <a:lstStyle/>
          <a:p>
            <a:pPr/>
          </a:p>
          <a:p>
            <a:pPr/>
          </a:p>
          <a:p>
            <a:pPr algn="ctr">
              <a:defRPr b="0">
                <a:latin typeface="Arial"/>
                <a:ea typeface="Arial"/>
                <a:cs typeface="Arial"/>
                <a:sym typeface="Arial"/>
              </a:defRPr>
            </a:pPr>
          </a:p>
          <a:p>
            <a:pPr algn="ctr">
              <a:defRPr b="0">
                <a:solidFill>
                  <a:srgbClr val="FFD479"/>
                </a:solidFill>
                <a:latin typeface="Arial"/>
                <a:ea typeface="Arial"/>
                <a:cs typeface="Arial"/>
                <a:sym typeface="Arial"/>
              </a:defRPr>
            </a:pPr>
          </a:p>
          <a:p>
            <a:pPr algn="ctr">
              <a:defRPr b="0" spc="-200" sz="10000">
                <a:solidFill>
                  <a:srgbClr val="FFD479"/>
                </a:solidFill>
                <a:latin typeface="Arial"/>
                <a:ea typeface="Arial"/>
                <a:cs typeface="Arial"/>
                <a:sym typeface="Arial"/>
              </a:defRPr>
            </a:pPr>
            <a:r>
              <a:t>1. The Power Elite </a:t>
            </a:r>
            <a:br/>
            <a:r>
              <a:t>Conspire </a:t>
            </a:r>
          </a:p>
          <a:p>
            <a:pPr>
              <a:defRPr spc="-150"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Double-click to edit"/>
          <p:cNvSpPr txBox="1"/>
          <p:nvPr>
            <p:ph type="title"/>
          </p:nvPr>
        </p:nvSpPr>
        <p:spPr>
          <a:xfrm>
            <a:off x="317664" y="357187"/>
            <a:ext cx="23748672" cy="13155082"/>
          </a:xfrm>
          <a:prstGeom prst="rect">
            <a:avLst/>
          </a:prstGeom>
        </p:spPr>
        <p:txBody>
          <a:bodyPr/>
          <a:lstStyle/>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a:p>
            <a:pPr defTabSz="386119">
              <a:defRPr sz="5264"/>
            </a:pPr>
          </a:p>
        </p:txBody>
      </p:sp>
      <p:pic>
        <p:nvPicPr>
          <p:cNvPr id="255" name="conspiracydefinition.jpg" descr="conspiracydefinition.jpg"/>
          <p:cNvPicPr>
            <a:picLocks noChangeAspect="1"/>
          </p:cNvPicPr>
          <p:nvPr/>
        </p:nvPicPr>
        <p:blipFill>
          <a:blip r:embed="rId2">
            <a:extLst/>
          </a:blip>
          <a:stretch>
            <a:fillRect/>
          </a:stretch>
        </p:blipFill>
        <p:spPr>
          <a:xfrm>
            <a:off x="1202121" y="693387"/>
            <a:ext cx="21979758" cy="1154663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2.  Power Elite  Consolidate"/>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2.  Power Elite </a:t>
            </a:r>
            <a:br/>
            <a:r>
              <a:t>Consolidate</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Double-click to edit"/>
          <p:cNvSpPr txBox="1"/>
          <p:nvPr>
            <p:ph type="title"/>
          </p:nvPr>
        </p:nvSpPr>
        <p:spPr>
          <a:xfrm>
            <a:off x="186855" y="357187"/>
            <a:ext cx="24010290" cy="13001626"/>
          </a:xfrm>
          <a:prstGeom prst="rect">
            <a:avLst/>
          </a:prstGeom>
        </p:spPr>
        <p:txBody>
          <a:bodyPr/>
          <a:lstStyle/>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a:p>
            <a:pPr defTabSz="665440">
              <a:defRPr sz="9072"/>
            </a:pPr>
          </a:p>
        </p:txBody>
      </p:sp>
      <p:pic>
        <p:nvPicPr>
          <p:cNvPr id="258" name="Psalm2.jpg" descr="Psalm2.jpg"/>
          <p:cNvPicPr>
            <a:picLocks noChangeAspect="1"/>
          </p:cNvPicPr>
          <p:nvPr/>
        </p:nvPicPr>
        <p:blipFill>
          <a:blip r:embed="rId2">
            <a:extLst/>
          </a:blip>
          <a:stretch>
            <a:fillRect/>
          </a:stretch>
        </p:blipFill>
        <p:spPr>
          <a:xfrm>
            <a:off x="3077154" y="549097"/>
            <a:ext cx="18229692" cy="12617806"/>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Double-click to edit"/>
          <p:cNvSpPr txBox="1"/>
          <p:nvPr>
            <p:ph type="title"/>
          </p:nvPr>
        </p:nvSpPr>
        <p:spPr>
          <a:xfrm>
            <a:off x="241610" y="357187"/>
            <a:ext cx="23900780" cy="13001626"/>
          </a:xfrm>
          <a:prstGeom prst="rect">
            <a:avLst/>
          </a:prstGeom>
        </p:spPr>
        <p:txBody>
          <a:bodyPr/>
          <a:lstStyle/>
          <a:p>
            <a:pPr/>
          </a:p>
          <a:p>
            <a:pPr/>
          </a:p>
          <a:p>
            <a:pPr/>
          </a:p>
        </p:txBody>
      </p:sp>
      <p:pic>
        <p:nvPicPr>
          <p:cNvPr id="261" name="conspiracyinthebible1.jpg" descr="conspiracyinthebible1.jpg"/>
          <p:cNvPicPr>
            <a:picLocks noChangeAspect="1"/>
          </p:cNvPicPr>
          <p:nvPr/>
        </p:nvPicPr>
        <p:blipFill>
          <a:blip r:embed="rId2">
            <a:extLst/>
          </a:blip>
          <a:stretch>
            <a:fillRect/>
          </a:stretch>
        </p:blipFill>
        <p:spPr>
          <a:xfrm>
            <a:off x="2860346" y="289420"/>
            <a:ext cx="18663308" cy="1313716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Double-click to edit"/>
          <p:cNvSpPr txBox="1"/>
          <p:nvPr>
            <p:ph type="title"/>
          </p:nvPr>
        </p:nvSpPr>
        <p:spPr>
          <a:xfrm>
            <a:off x="437320" y="357187"/>
            <a:ext cx="23722713" cy="13001626"/>
          </a:xfrm>
          <a:prstGeom prst="rect">
            <a:avLst/>
          </a:prstGeom>
        </p:spPr>
        <p:txBody>
          <a:bodyPr/>
          <a:lstStyle/>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a:p>
            <a:pPr defTabSz="607933">
              <a:defRPr sz="8288"/>
            </a:pPr>
          </a:p>
        </p:txBody>
      </p:sp>
      <p:pic>
        <p:nvPicPr>
          <p:cNvPr id="264" name="conspiracyinthebible2.jpg" descr="conspiracyinthebible2.jpg"/>
          <p:cNvPicPr>
            <a:picLocks noChangeAspect="1"/>
          </p:cNvPicPr>
          <p:nvPr/>
        </p:nvPicPr>
        <p:blipFill>
          <a:blip r:embed="rId2">
            <a:extLst/>
          </a:blip>
          <a:stretch>
            <a:fillRect/>
          </a:stretch>
        </p:blipFill>
        <p:spPr>
          <a:xfrm>
            <a:off x="2359031" y="855872"/>
            <a:ext cx="19879290" cy="1157318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Double-click to edit"/>
          <p:cNvSpPr txBox="1"/>
          <p:nvPr>
            <p:ph type="title"/>
          </p:nvPr>
        </p:nvSpPr>
        <p:spPr>
          <a:xfrm>
            <a:off x="268850" y="357187"/>
            <a:ext cx="23846300" cy="13001626"/>
          </a:xfrm>
          <a:prstGeom prst="rect">
            <a:avLst/>
          </a:prstGeom>
        </p:spPr>
        <p:txBody>
          <a:bodyPr/>
          <a:lstStyle/>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a:p>
            <a:pPr defTabSz="796885">
              <a:defRPr sz="7275">
                <a:latin typeface="Arial"/>
                <a:ea typeface="Arial"/>
                <a:cs typeface="Arial"/>
                <a:sym typeface="Arial"/>
              </a:defRPr>
            </a:pPr>
          </a:p>
        </p:txBody>
      </p:sp>
      <p:pic>
        <p:nvPicPr>
          <p:cNvPr id="267" name="conspiracy1.jpg" descr="conspiracy1.jpg"/>
          <p:cNvPicPr>
            <a:picLocks noChangeAspect="1"/>
          </p:cNvPicPr>
          <p:nvPr/>
        </p:nvPicPr>
        <p:blipFill>
          <a:blip r:embed="rId2">
            <a:extLst/>
          </a:blip>
          <a:stretch>
            <a:fillRect/>
          </a:stretch>
        </p:blipFill>
        <p:spPr>
          <a:xfrm>
            <a:off x="3246422" y="1064947"/>
            <a:ext cx="7314529" cy="11118083"/>
          </a:xfrm>
          <a:prstGeom prst="rect">
            <a:avLst/>
          </a:prstGeom>
          <a:ln w="12700">
            <a:miter lim="400000"/>
          </a:ln>
        </p:spPr>
      </p:pic>
      <p:pic>
        <p:nvPicPr>
          <p:cNvPr id="268" name="The Open Conspiracy.jpg" descr="The Open Conspiracy.jpg"/>
          <p:cNvPicPr>
            <a:picLocks noChangeAspect="1"/>
          </p:cNvPicPr>
          <p:nvPr/>
        </p:nvPicPr>
        <p:blipFill>
          <a:blip r:embed="rId3">
            <a:extLst/>
          </a:blip>
          <a:stretch>
            <a:fillRect/>
          </a:stretch>
        </p:blipFill>
        <p:spPr>
          <a:xfrm>
            <a:off x="14093989" y="1143584"/>
            <a:ext cx="7314529" cy="10960809"/>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he Aquarian Conspiracy  By Marilyn Ferguson…"/>
          <p:cNvSpPr txBox="1"/>
          <p:nvPr>
            <p:ph type="title"/>
          </p:nvPr>
        </p:nvSpPr>
        <p:spPr>
          <a:xfrm>
            <a:off x="358615" y="357187"/>
            <a:ext cx="23666770" cy="13164497"/>
          </a:xfrm>
          <a:prstGeom prst="rect">
            <a:avLst/>
          </a:prstGeom>
        </p:spPr>
        <p:txBody>
          <a:bodyPr/>
          <a:lstStyle/>
          <a:p>
            <a:pPr>
              <a:defRPr sz="7500">
                <a:latin typeface="Arial"/>
                <a:ea typeface="Arial"/>
                <a:cs typeface="Arial"/>
                <a:sym typeface="Arial"/>
              </a:defRPr>
            </a:pPr>
            <a:r>
              <a:rPr i="1"/>
              <a:t>The Aquarian Conspiracy </a:t>
            </a:r>
            <a:br>
              <a:rPr i="1"/>
            </a:br>
            <a:r>
              <a:t>By Marilyn Ferguson </a:t>
            </a:r>
          </a:p>
          <a:p>
            <a:pPr>
              <a:defRPr sz="7500">
                <a:latin typeface="Arial"/>
                <a:ea typeface="Arial"/>
                <a:cs typeface="Arial"/>
                <a:sym typeface="Arial"/>
              </a:defRPr>
            </a:pPr>
          </a:p>
          <a:p>
            <a:pPr>
              <a:defRPr sz="7500">
                <a:latin typeface="Arial"/>
                <a:ea typeface="Arial"/>
                <a:cs typeface="Arial"/>
                <a:sym typeface="Arial"/>
              </a:defRPr>
            </a:pPr>
            <a:r>
              <a:t>…there are legions of conspirators…Of the Aquarian conspirators surveyed, more were involved in education than any other single category of work…A major ambition of the curriculum is autonomy. This is based on the belief that if our children are to be free, they must be free even from us—from our limiting beliefs…One veteran bureaucrat at the National Institute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of Mental Health said, “There are a lot of us in the woodwork.” He was referring to a loose coalition of conspirators in agencies and on Congressional staffs. Within the Department of Health, Education and Welfare, innovators have created informal rap gr"/>
          <p:cNvSpPr txBox="1"/>
          <p:nvPr>
            <p:ph type="title"/>
          </p:nvPr>
        </p:nvSpPr>
        <p:spPr>
          <a:xfrm>
            <a:off x="351211" y="357187"/>
            <a:ext cx="23681578" cy="13107731"/>
          </a:xfrm>
          <a:prstGeom prst="rect">
            <a:avLst/>
          </a:prstGeom>
        </p:spPr>
        <p:txBody>
          <a:bodyPr/>
          <a:lstStyle>
            <a:lvl1pPr>
              <a:defRPr sz="7500">
                <a:latin typeface="Arial"/>
                <a:ea typeface="Arial"/>
                <a:cs typeface="Arial"/>
                <a:sym typeface="Arial"/>
              </a:defRPr>
            </a:lvl1pPr>
          </a:lstStyle>
          <a:p>
            <a:pPr/>
            <a:r>
              <a:t>of Mental Health said, “There are a lot of us in the woodwork.” He was referring to a loose coalition of conspirators in agencies and on Congressional staffs. Within the Department of Health, Education and Welfare, innovators have created informal rap groups to share their strategies for slipping new ideas into a resistant system and to give each other moral support. Concepts that might otherwise appear “far out” can be given legitimacy by a single federally funded program.</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The grant-making apparatus of government determines fashion in some re-search fields. This aura of legitimacy is fostered here and there by conspirator-bureaucrats."/>
          <p:cNvSpPr txBox="1"/>
          <p:nvPr>
            <p:ph type="title"/>
          </p:nvPr>
        </p:nvSpPr>
        <p:spPr>
          <a:xfrm>
            <a:off x="201480" y="357187"/>
            <a:ext cx="23981040" cy="13102063"/>
          </a:xfrm>
          <a:prstGeom prst="rect">
            <a:avLst/>
          </a:prstGeom>
        </p:spPr>
        <p:txBody>
          <a:bodyPr/>
          <a:lstStyle/>
          <a:p>
            <a:pPr>
              <a:defRPr sz="7500">
                <a:latin typeface="Arial"/>
                <a:ea typeface="Arial"/>
                <a:cs typeface="Arial"/>
                <a:sym typeface="Arial"/>
              </a:defRPr>
            </a:pPr>
            <a:r>
              <a:t>The grant-making apparatus of government determines fashion in some re-search fields. This aura of legitimacy is fostered here and there by conspirator-bureaucrats.</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1. The Power Elite  Conspire"/>
          <p:cNvSpPr txBox="1"/>
          <p:nvPr>
            <p:ph type="title"/>
          </p:nvPr>
        </p:nvSpPr>
        <p:spPr>
          <a:xfrm>
            <a:off x="341022" y="186752"/>
            <a:ext cx="23701956" cy="13129260"/>
          </a:xfrm>
          <a:prstGeom prst="rect">
            <a:avLst/>
          </a:prstGeom>
        </p:spPr>
        <p:txBody>
          <a:bodyPr/>
          <a:lstStyle/>
          <a:p>
            <a:pPr/>
          </a:p>
          <a:p>
            <a:pPr/>
          </a:p>
          <a:p>
            <a:pPr algn="ctr">
              <a:defRPr b="0">
                <a:latin typeface="Arial"/>
                <a:ea typeface="Arial"/>
                <a:cs typeface="Arial"/>
                <a:sym typeface="Arial"/>
              </a:defRPr>
            </a:pPr>
          </a:p>
          <a:p>
            <a:pPr algn="ctr">
              <a:defRPr b="0">
                <a:solidFill>
                  <a:srgbClr val="FFD479"/>
                </a:solidFill>
                <a:latin typeface="Arial"/>
                <a:ea typeface="Arial"/>
                <a:cs typeface="Arial"/>
                <a:sym typeface="Arial"/>
              </a:defRPr>
            </a:pPr>
          </a:p>
          <a:p>
            <a:pPr algn="ctr">
              <a:defRPr b="0" spc="-200" sz="10000">
                <a:solidFill>
                  <a:srgbClr val="FFD479"/>
                </a:solidFill>
                <a:latin typeface="Arial"/>
                <a:ea typeface="Arial"/>
                <a:cs typeface="Arial"/>
                <a:sym typeface="Arial"/>
              </a:defRPr>
            </a:pPr>
            <a:r>
              <a:t>1. The Power Elite </a:t>
            </a:r>
            <a:br/>
            <a:r>
              <a:t>Conspire </a:t>
            </a:r>
          </a:p>
          <a:p>
            <a:pPr>
              <a:defRPr spc="-150"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2.  Power Elite  Consolidate"/>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2.  Power Elite </a:t>
            </a:r>
            <a:br/>
            <a:r>
              <a:t>Consolidate</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3.The Power Elite Chaos"/>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3.The Power Elite</a:t>
            </a:r>
            <a:br/>
            <a:r>
              <a:t>Chaos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3.The Power Elite Chaos"/>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3.The Power Elite</a:t>
            </a:r>
            <a:br/>
            <a:r>
              <a:t>Chaos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4.The Power Elite Control"/>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4.The Power Elite</a:t>
            </a:r>
            <a:br/>
            <a:r>
              <a:t>Control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5. The Power Elite…"/>
          <p:cNvSpPr txBox="1"/>
          <p:nvPr>
            <p:ph type="title"/>
          </p:nvPr>
        </p:nvSpPr>
        <p:spPr>
          <a:xfrm>
            <a:off x="341022" y="186752"/>
            <a:ext cx="23701956" cy="13129260"/>
          </a:xfrm>
          <a:prstGeom prst="rect">
            <a:avLst/>
          </a:prstGeom>
        </p:spPr>
        <p:txBody>
          <a:bodyPr/>
          <a:lstStyle/>
          <a:p>
            <a:pPr/>
          </a:p>
          <a:p>
            <a:pPr/>
          </a:p>
          <a:p>
            <a:pPr algn="ctr">
              <a:defRPr b="0">
                <a:latin typeface="Arial"/>
                <a:ea typeface="Arial"/>
                <a:cs typeface="Arial"/>
                <a:sym typeface="Arial"/>
              </a:defRPr>
            </a:pPr>
          </a:p>
          <a:p>
            <a:pPr algn="ctr">
              <a:defRPr b="0">
                <a:solidFill>
                  <a:srgbClr val="FFD479"/>
                </a:solidFill>
                <a:latin typeface="Arial"/>
                <a:ea typeface="Arial"/>
                <a:cs typeface="Arial"/>
                <a:sym typeface="Arial"/>
              </a:defRPr>
            </a:pPr>
          </a:p>
          <a:p>
            <a:pPr algn="ctr">
              <a:defRPr b="0" spc="-200" sz="10000">
                <a:solidFill>
                  <a:srgbClr val="FFD479"/>
                </a:solidFill>
                <a:latin typeface="Arial"/>
                <a:ea typeface="Arial"/>
                <a:cs typeface="Arial"/>
                <a:sym typeface="Arial"/>
              </a:defRPr>
            </a:pPr>
            <a:r>
              <a:t>5. The Power Elite </a:t>
            </a:r>
          </a:p>
          <a:p>
            <a:pPr algn="ctr">
              <a:defRPr b="0" spc="-200" sz="10000">
                <a:solidFill>
                  <a:srgbClr val="FFD479"/>
                </a:solidFill>
                <a:latin typeface="Arial"/>
                <a:ea typeface="Arial"/>
                <a:cs typeface="Arial"/>
                <a:sym typeface="Arial"/>
              </a:defRPr>
            </a:pPr>
            <a:r>
              <a:t>Crushed</a:t>
            </a:r>
          </a:p>
          <a:p>
            <a:pPr>
              <a:defRPr spc="-150"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he Power Elite  Consolidate"/>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The Power Elite </a:t>
            </a:r>
            <a:br/>
            <a:r>
              <a:t>Consolidate</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Alice Bailey,…"/>
          <p:cNvSpPr txBox="1"/>
          <p:nvPr>
            <p:ph type="title"/>
          </p:nvPr>
        </p:nvSpPr>
        <p:spPr>
          <a:xfrm>
            <a:off x="129316" y="198427"/>
            <a:ext cx="24125368" cy="13319146"/>
          </a:xfrm>
          <a:prstGeom prst="rect">
            <a:avLst/>
          </a:prstGeom>
        </p:spPr>
        <p:txBody>
          <a:bodyPr/>
          <a:lstStyle/>
          <a:p>
            <a:pPr defTabSz="2413955">
              <a:defRPr spc="-168" sz="8415"/>
            </a:pPr>
          </a:p>
          <a:p>
            <a:pPr defTabSz="2413955">
              <a:defRPr spc="-168" sz="8415"/>
            </a:pPr>
          </a:p>
          <a:p>
            <a:pPr defTabSz="2413955">
              <a:defRPr spc="-168" sz="8415"/>
            </a:pPr>
          </a:p>
          <a:p>
            <a:pPr defTabSz="2413955">
              <a:defRPr spc="-168" sz="8415"/>
            </a:pPr>
          </a:p>
          <a:p>
            <a:pPr defTabSz="2413955">
              <a:defRPr spc="-168" sz="8415"/>
            </a:pPr>
          </a:p>
          <a:p>
            <a:pPr defTabSz="2413955">
              <a:defRPr spc="-168" sz="8415"/>
            </a:pPr>
          </a:p>
          <a:p>
            <a:pPr defTabSz="2413955">
              <a:defRPr spc="-168" sz="8415"/>
            </a:pPr>
          </a:p>
          <a:p>
            <a:pPr defTabSz="2413955">
              <a:defRPr spc="-168" sz="8415"/>
            </a:pPr>
          </a:p>
          <a:p>
            <a:pPr defTabSz="2413955">
              <a:defRPr spc="-168" sz="8415"/>
            </a:pPr>
          </a:p>
          <a:p>
            <a:pPr defTabSz="2413955">
              <a:defRPr spc="-168" sz="8415"/>
            </a:pPr>
          </a:p>
          <a:p>
            <a:pPr algn="ctr" defTabSz="2413955">
              <a:defRPr b="0" spc="-148" sz="7425">
                <a:latin typeface="Arial"/>
                <a:ea typeface="Arial"/>
                <a:cs typeface="Arial"/>
                <a:sym typeface="Arial"/>
              </a:defRPr>
            </a:pPr>
          </a:p>
          <a:p>
            <a:pPr algn="ctr" defTabSz="2413955">
              <a:defRPr b="0" spc="-148" sz="7425">
                <a:latin typeface="Arial"/>
                <a:ea typeface="Arial"/>
                <a:cs typeface="Arial"/>
                <a:sym typeface="Arial"/>
              </a:defRPr>
            </a:pPr>
            <a:r>
              <a:t>Alice Bailey,</a:t>
            </a:r>
          </a:p>
          <a:p>
            <a:pPr algn="ctr" defTabSz="2413955">
              <a:defRPr b="0" spc="-148" sz="7425">
                <a:latin typeface="Arial"/>
                <a:ea typeface="Arial"/>
                <a:cs typeface="Arial"/>
                <a:sym typeface="Arial"/>
              </a:defRPr>
            </a:pPr>
            <a:r>
              <a:t>1880-1949</a:t>
            </a:r>
          </a:p>
        </p:txBody>
      </p:sp>
      <p:pic>
        <p:nvPicPr>
          <p:cNvPr id="289" name="Alice Bailey.jpeg" descr="Alice Bailey.jpeg"/>
          <p:cNvPicPr>
            <a:picLocks noChangeAspect="1"/>
          </p:cNvPicPr>
          <p:nvPr/>
        </p:nvPicPr>
        <p:blipFill>
          <a:blip r:embed="rId2">
            <a:extLst/>
          </a:blip>
          <a:stretch>
            <a:fillRect/>
          </a:stretch>
        </p:blipFill>
        <p:spPr>
          <a:xfrm>
            <a:off x="8456307" y="767375"/>
            <a:ext cx="7471386" cy="9576958"/>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lide Title"/>
          <p:cNvSpPr txBox="1"/>
          <p:nvPr>
            <p:ph type="title"/>
          </p:nvPr>
        </p:nvSpPr>
        <p:spPr>
          <a:xfrm>
            <a:off x="111125" y="333167"/>
            <a:ext cx="24161750" cy="13049666"/>
          </a:xfrm>
          <a:prstGeom prst="rect">
            <a:avLst/>
          </a:prstGeom>
        </p:spPr>
        <p:txBody>
          <a:bodyPr/>
          <a:lstStyle/>
          <a:p>
            <a:pPr/>
          </a:p>
          <a:p>
            <a:pPr/>
          </a:p>
          <a:p>
            <a:pPr/>
          </a:p>
        </p:txBody>
      </p:sp>
      <p:pic>
        <p:nvPicPr>
          <p:cNvPr id="292" name="A Treatise on the Seventh Ray.jpg" descr="A Treatise on the Seventh Ray.jpg"/>
          <p:cNvPicPr>
            <a:picLocks noChangeAspect="1"/>
          </p:cNvPicPr>
          <p:nvPr/>
        </p:nvPicPr>
        <p:blipFill>
          <a:blip r:embed="rId2">
            <a:extLst/>
          </a:blip>
          <a:stretch>
            <a:fillRect/>
          </a:stretch>
        </p:blipFill>
        <p:spPr>
          <a:xfrm>
            <a:off x="6268345" y="132407"/>
            <a:ext cx="11847310" cy="13451186"/>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Big Business Religion/Spirituality Government"/>
          <p:cNvSpPr txBox="1"/>
          <p:nvPr>
            <p:ph type="title"/>
          </p:nvPr>
        </p:nvSpPr>
        <p:spPr>
          <a:xfrm>
            <a:off x="279229" y="161314"/>
            <a:ext cx="23825542" cy="13393372"/>
          </a:xfrm>
          <a:prstGeom prst="rect">
            <a:avLst/>
          </a:prstGeom>
        </p:spPr>
        <p:txBody>
          <a:bodyPr/>
          <a:lstStyle/>
          <a:p>
            <a:pPr/>
          </a:p>
          <a:p>
            <a:pPr/>
          </a:p>
          <a:p>
            <a:pPr/>
          </a:p>
          <a:p>
            <a:pPr/>
          </a:p>
          <a:p>
            <a:pPr/>
          </a:p>
          <a:p>
            <a:pPr/>
          </a:p>
          <a:p>
            <a:pPr/>
          </a:p>
          <a:p>
            <a:pPr algn="ctr">
              <a:defRPr b="0">
                <a:latin typeface="Arial"/>
                <a:ea typeface="Arial"/>
                <a:cs typeface="Arial"/>
                <a:sym typeface="Arial"/>
              </a:defRPr>
            </a:pPr>
            <a:r>
              <a:t>Big Business</a:t>
            </a:r>
            <a:br/>
            <a:r>
              <a:t>Religion/Spirituality</a:t>
            </a:r>
            <a:br/>
            <a:r>
              <a:t>Government </a:t>
            </a:r>
          </a:p>
        </p:txBody>
      </p:sp>
      <p:pic>
        <p:nvPicPr>
          <p:cNvPr id="295" name="alicebailey1.jpg" descr="alicebailey1.jpg"/>
          <p:cNvPicPr>
            <a:picLocks noChangeAspect="1"/>
          </p:cNvPicPr>
          <p:nvPr/>
        </p:nvPicPr>
        <p:blipFill>
          <a:blip r:embed="rId2">
            <a:extLst/>
          </a:blip>
          <a:stretch>
            <a:fillRect/>
          </a:stretch>
        </p:blipFill>
        <p:spPr>
          <a:xfrm>
            <a:off x="2908249" y="3177178"/>
            <a:ext cx="18567502" cy="2194342"/>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Revelation 18:3"/>
          <p:cNvSpPr txBox="1"/>
          <p:nvPr>
            <p:ph type="title"/>
          </p:nvPr>
        </p:nvSpPr>
        <p:spPr>
          <a:xfrm>
            <a:off x="360657" y="378905"/>
            <a:ext cx="23817849" cy="12958190"/>
          </a:xfrm>
          <a:prstGeom prst="rect">
            <a:avLst/>
          </a:prstGeom>
        </p:spPr>
        <p:txBody>
          <a:bodyPr/>
          <a:lstStyle/>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defTabSz="2243271">
              <a:defRPr spc="-156" sz="7820"/>
            </a:pPr>
          </a:p>
          <a:p>
            <a:pPr algn="ctr" defTabSz="2243271">
              <a:defRPr b="0" spc="-156" sz="7820"/>
            </a:pPr>
            <a:r>
              <a:t>Revelation 18:3</a:t>
            </a:r>
          </a:p>
        </p:txBody>
      </p:sp>
      <p:pic>
        <p:nvPicPr>
          <p:cNvPr id="298" name="Revelation 18-3.jpg" descr="Revelation 18-3.jpg"/>
          <p:cNvPicPr>
            <a:picLocks noChangeAspect="1"/>
          </p:cNvPicPr>
          <p:nvPr/>
        </p:nvPicPr>
        <p:blipFill>
          <a:blip r:embed="rId2">
            <a:extLst/>
          </a:blip>
          <a:stretch>
            <a:fillRect/>
          </a:stretch>
        </p:blipFill>
        <p:spPr>
          <a:xfrm>
            <a:off x="3788757" y="3658762"/>
            <a:ext cx="16961648" cy="3399129"/>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Revelation 18:23-24"/>
          <p:cNvSpPr txBox="1"/>
          <p:nvPr>
            <p:ph type="title"/>
          </p:nvPr>
        </p:nvSpPr>
        <p:spPr>
          <a:xfrm>
            <a:off x="401837" y="258205"/>
            <a:ext cx="23678081" cy="13040400"/>
          </a:xfrm>
          <a:prstGeom prst="rect">
            <a:avLst/>
          </a:prstGeom>
        </p:spPr>
        <p:txBody>
          <a:bodyPr/>
          <a:lstStyle/>
          <a:p>
            <a:pPr/>
          </a:p>
          <a:p>
            <a:pPr/>
          </a:p>
          <a:p>
            <a:pPr/>
          </a:p>
          <a:p>
            <a:pPr/>
          </a:p>
          <a:p>
            <a:pPr/>
          </a:p>
          <a:p>
            <a:pPr/>
          </a:p>
          <a:p>
            <a:pPr/>
          </a:p>
          <a:p>
            <a:pPr/>
          </a:p>
          <a:p>
            <a:pPr/>
          </a:p>
          <a:p>
            <a:pPr/>
          </a:p>
          <a:p>
            <a:pPr algn="ctr">
              <a:defRPr b="0" spc="-144" sz="7200"/>
            </a:pPr>
            <a:r>
              <a:t>Revelation 18:23-24</a:t>
            </a:r>
          </a:p>
        </p:txBody>
      </p:sp>
      <p:pic>
        <p:nvPicPr>
          <p:cNvPr id="301" name="Revelation 18-23.jpg" descr="Revelation 18-23.jpg"/>
          <p:cNvPicPr>
            <a:picLocks noChangeAspect="1"/>
          </p:cNvPicPr>
          <p:nvPr/>
        </p:nvPicPr>
        <p:blipFill>
          <a:blip r:embed="rId2">
            <a:extLst/>
          </a:blip>
          <a:stretch>
            <a:fillRect/>
          </a:stretch>
        </p:blipFill>
        <p:spPr>
          <a:xfrm>
            <a:off x="3576125" y="3839041"/>
            <a:ext cx="17231750" cy="376405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Revelation 18: New American Standard &amp; New King James…"/>
          <p:cNvSpPr txBox="1"/>
          <p:nvPr>
            <p:ph type="title"/>
          </p:nvPr>
        </p:nvSpPr>
        <p:spPr>
          <a:xfrm>
            <a:off x="340918" y="357187"/>
            <a:ext cx="23861225" cy="13140080"/>
          </a:xfrm>
          <a:prstGeom prst="rect">
            <a:avLst/>
          </a:prstGeom>
        </p:spPr>
        <p:txBody>
          <a:bodyPr/>
          <a:lstStyle/>
          <a:p>
            <a:pPr defTabSz="583287">
              <a:defRPr sz="5325">
                <a:latin typeface="Arial"/>
                <a:ea typeface="Arial"/>
                <a:cs typeface="Arial"/>
                <a:sym typeface="Arial"/>
              </a:defRPr>
            </a:pPr>
          </a:p>
          <a:p>
            <a:pPr defTabSz="583287">
              <a:defRPr sz="6744">
                <a:latin typeface="Arial"/>
                <a:ea typeface="Arial"/>
                <a:cs typeface="Arial"/>
                <a:sym typeface="Arial"/>
              </a:defRPr>
            </a:pPr>
            <a:r>
              <a:rPr u="sng"/>
              <a:t>Revelation 18: New American Standard</a:t>
            </a:r>
            <a:r>
              <a:t> </a:t>
            </a:r>
            <a:r>
              <a:rPr u="sng"/>
              <a:t>&amp; New King James</a:t>
            </a:r>
          </a:p>
          <a:p>
            <a:pPr defTabSz="583287">
              <a:defRPr sz="6744">
                <a:latin typeface="Arial"/>
                <a:ea typeface="Arial"/>
                <a:cs typeface="Arial"/>
                <a:sym typeface="Arial"/>
              </a:defRPr>
            </a:pPr>
          </a:p>
          <a:p>
            <a:pPr defTabSz="583287">
              <a:defRPr sz="6744">
                <a:latin typeface="Arial"/>
                <a:ea typeface="Arial"/>
                <a:cs typeface="Arial"/>
                <a:sym typeface="Arial"/>
              </a:defRPr>
            </a:pPr>
          </a:p>
          <a:p>
            <a:pPr defTabSz="583287">
              <a:defRPr sz="6744">
                <a:latin typeface="Arial"/>
                <a:ea typeface="Arial"/>
                <a:cs typeface="Arial"/>
                <a:sym typeface="Arial"/>
              </a:defRPr>
            </a:pPr>
            <a:r>
              <a:rPr>
                <a:solidFill>
                  <a:srgbClr val="FFD479"/>
                </a:solidFill>
              </a:rPr>
              <a:t>Merchants</a:t>
            </a:r>
            <a:r>
              <a:t> = Used Four Times</a:t>
            </a:r>
            <a:br/>
            <a:br/>
            <a:r>
              <a:rPr>
                <a:solidFill>
                  <a:srgbClr val="FFD479"/>
                </a:solidFill>
              </a:rPr>
              <a:t>Kings</a:t>
            </a:r>
            <a:r>
              <a:t> = Used Twice</a:t>
            </a:r>
            <a:br/>
            <a:br/>
            <a:r>
              <a:rPr>
                <a:solidFill>
                  <a:srgbClr val="FFD479"/>
                </a:solidFill>
              </a:rPr>
              <a:t>Nations</a:t>
            </a:r>
            <a:r>
              <a:t> = Used Twice </a:t>
            </a:r>
            <a:br/>
            <a:br/>
            <a:r>
              <a:rPr>
                <a:solidFill>
                  <a:srgbClr val="FFD479"/>
                </a:solidFill>
              </a:rPr>
              <a:t>Sorcery </a:t>
            </a:r>
            <a:r>
              <a:t>= Used Once </a:t>
            </a:r>
          </a:p>
          <a:p>
            <a:pPr defTabSz="583287">
              <a:defRPr sz="5325">
                <a:latin typeface="Arial"/>
                <a:ea typeface="Arial"/>
                <a:cs typeface="Arial"/>
                <a:sym typeface="Arial"/>
              </a:defRPr>
            </a:pPr>
          </a:p>
          <a:p>
            <a:pPr defTabSz="583287">
              <a:defRPr sz="5325">
                <a:latin typeface="Arial"/>
                <a:ea typeface="Arial"/>
                <a:cs typeface="Arial"/>
                <a:sym typeface="Arial"/>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1930, The New York Times article  quoting Rep. Louis McFadden (chairman of the House Committee on Banking and Currency):  The Federal Reserve Bank of New York is eager to enter into a close relationship with the Bank for International Settlements…The con"/>
          <p:cNvSpPr txBox="1"/>
          <p:nvPr>
            <p:ph type="title"/>
          </p:nvPr>
        </p:nvSpPr>
        <p:spPr>
          <a:xfrm>
            <a:off x="234032" y="357187"/>
            <a:ext cx="23915936" cy="13116317"/>
          </a:xfrm>
          <a:prstGeom prst="rect">
            <a:avLst/>
          </a:prstGeom>
        </p:spPr>
        <p:txBody>
          <a:bodyPr/>
          <a:lstStyle/>
          <a:p>
            <a:pPr defTabSz="832104">
              <a:defRPr sz="6825">
                <a:solidFill>
                  <a:srgbClr val="FFC000"/>
                </a:solidFill>
                <a:effectLst>
                  <a:outerShdw sx="100000" sy="100000" kx="0" ky="0" algn="b" rotWithShape="0" blurRad="11557" dist="23114" dir="2700000">
                    <a:srgbClr val="000000"/>
                  </a:outerShdw>
                </a:effectLst>
                <a:latin typeface="Arial Narrow"/>
                <a:ea typeface="Arial Narrow"/>
                <a:cs typeface="Arial Narrow"/>
                <a:sym typeface="Arial Narrow"/>
              </a:defRPr>
            </a:pPr>
            <a:r>
              <a:rPr>
                <a:solidFill>
                  <a:srgbClr val="FFFFFF"/>
                </a:solidFill>
              </a:rPr>
              <a:t>1930, The New York Times article </a:t>
            </a:r>
            <a:br>
              <a:rPr>
                <a:solidFill>
                  <a:srgbClr val="FFFFFF"/>
                </a:solidFill>
              </a:rPr>
            </a:br>
            <a:r>
              <a:rPr>
                <a:solidFill>
                  <a:srgbClr val="FFFFFF"/>
                </a:solidFill>
              </a:rPr>
              <a:t>quoting Rep. Louis McFadden (chairman of the House Committee on Banking and Currency):</a:t>
            </a:r>
            <a:br>
              <a:rPr>
                <a:solidFill>
                  <a:srgbClr val="FFFFFF"/>
                </a:solidFill>
              </a:rPr>
            </a:br>
            <a:br/>
            <a:r>
              <a:rPr>
                <a:solidFill>
                  <a:srgbClr val="FFFFFF"/>
                </a:solidFill>
              </a:rPr>
              <a:t>The Federal Reserve Bank of New York is eager to enter into a close relationship with the Bank for International Settlements…The conclusion is impossible to escape that the State and Treasury Departments are willing to </a:t>
            </a:r>
            <a:r>
              <a:rPr>
                <a:solidFill>
                  <a:srgbClr val="FFD479"/>
                </a:solidFill>
              </a:rPr>
              <a:t>pool the banking systems of Europe and America, setting up a world financial power</a:t>
            </a:r>
            <a:r>
              <a:t> </a:t>
            </a:r>
            <a:r>
              <a:rPr>
                <a:solidFill>
                  <a:srgbClr val="FFFFFF"/>
                </a:solidFill>
              </a:rPr>
              <a:t>independent of and above the Government of the United States…The United States under present conditions will be transformed from the most active of manufacturing nations into a consuming and importing nation with a balance of trade against it.</a:t>
            </a:r>
            <a:br>
              <a:rPr>
                <a:solidFill>
                  <a:srgbClr val="FFFFFF"/>
                </a:solidFill>
              </a:rPr>
            </a:b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4.The Power Elite Control"/>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4.The Power Elite</a:t>
            </a:r>
            <a:br/>
            <a:r>
              <a:t>Control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Bill Clinton in His 1992 Democratic Nation Convention Acceptance  Speech Spoke of His Georgetown Professor Carroll Quickly:  As a teenager, I heard John Kennedy’s summons to citizenship. And then, as a student at Georgetown, I heard that call clarified b"/>
          <p:cNvSpPr txBox="1"/>
          <p:nvPr>
            <p:ph type="title"/>
          </p:nvPr>
        </p:nvSpPr>
        <p:spPr>
          <a:xfrm>
            <a:off x="210219" y="357187"/>
            <a:ext cx="23874637" cy="13161895"/>
          </a:xfrm>
          <a:prstGeom prst="rect">
            <a:avLst/>
          </a:prstGeom>
        </p:spPr>
        <p:txBody>
          <a:bodyPr/>
          <a:lstStyle/>
          <a:p>
            <a:pPr defTabSz="365760">
              <a:defRPr sz="3480">
                <a:solidFill>
                  <a:srgbClr val="FFC000"/>
                </a:solidFill>
                <a:effectLst>
                  <a:outerShdw sx="100000" sy="100000" kx="0" ky="0" algn="b" rotWithShape="0" blurRad="5080" dist="10160" dir="2700000">
                    <a:srgbClr val="000000"/>
                  </a:outerShdw>
                </a:effectLst>
                <a:latin typeface="Arial"/>
                <a:ea typeface="Arial"/>
                <a:cs typeface="Arial"/>
                <a:sym typeface="Arial"/>
              </a:defRPr>
            </a:pPr>
            <a:br/>
            <a:br/>
            <a:r>
              <a:rPr sz="6320">
                <a:solidFill>
                  <a:srgbClr val="FFD479"/>
                </a:solidFill>
              </a:rPr>
              <a:t>Bill Clinton in His 1992 Democratic Nation Convention Acceptance </a:t>
            </a:r>
            <a:br>
              <a:rPr sz="6320">
                <a:solidFill>
                  <a:srgbClr val="FFD479"/>
                </a:solidFill>
              </a:rPr>
            </a:br>
            <a:r>
              <a:rPr sz="6320">
                <a:solidFill>
                  <a:srgbClr val="FFD479"/>
                </a:solidFill>
              </a:rPr>
              <a:t>Speech Spoke of His Georgetown Professor Carroll Quickly:</a:t>
            </a:r>
            <a:br>
              <a:rPr sz="6320"/>
            </a:br>
            <a:br>
              <a:rPr sz="6320"/>
            </a:br>
            <a:r>
              <a:rPr sz="6320">
                <a:solidFill>
                  <a:srgbClr val="FFFFFF"/>
                </a:solidFill>
              </a:rPr>
              <a:t>As a teenager, I heard John Kennedy’s summons to citizenship. And then, as a student at Georgetown, I heard that call clarified by a professor named Carroll Quigley, who said to us that America was the greatest Nation in history because our people had always believed in two things—that tomorrow can be better than today and that every one of us has a personal moral responsibility to make it so. </a:t>
            </a:r>
            <a:endParaRPr sz="6320">
              <a:solidFill>
                <a:srgbClr val="FFFFFF"/>
              </a:solidFill>
            </a:endParaRPr>
          </a:p>
          <a:p>
            <a:pPr defTabSz="365760">
              <a:defRPr sz="3480">
                <a:solidFill>
                  <a:srgbClr val="FFC000"/>
                </a:solidFill>
                <a:effectLst>
                  <a:outerShdw sx="100000" sy="100000" kx="0" ky="0" algn="b" rotWithShape="0" blurRad="5080" dist="10160" dir="2700000">
                    <a:srgbClr val="000000"/>
                  </a:outerShdw>
                </a:effectLst>
                <a:latin typeface="Arial"/>
                <a:ea typeface="Arial"/>
                <a:cs typeface="Arial"/>
                <a:sym typeface="Arial"/>
              </a:defRPr>
            </a:pPr>
            <a:br>
              <a:rPr>
                <a:solidFill>
                  <a:srgbClr val="FFFFFF"/>
                </a:solidFill>
              </a:rPr>
            </a:br>
            <a:br>
              <a:rPr>
                <a:solidFill>
                  <a:srgbClr val="FFFFFF"/>
                </a:solidFill>
              </a:rPr>
            </a:br>
            <a:br>
              <a:rPr>
                <a:solidFill>
                  <a:srgbClr val="FFFFFF"/>
                </a:solidFill>
              </a:rPr>
            </a:br>
            <a:br>
              <a:rPr>
                <a:solidFill>
                  <a:srgbClr val="FFFFFF"/>
                </a:solidFill>
              </a:rPr>
            </a:br>
            <a:br>
              <a:rPr>
                <a:solidFill>
                  <a:srgbClr val="FFFFFF"/>
                </a:solidFill>
              </a:rPr>
            </a:br>
            <a:br>
              <a:rPr>
                <a:solidFill>
                  <a:srgbClr val="FFFFFF"/>
                </a:solidFill>
              </a:rPr>
            </a:br>
            <a:br>
              <a:rPr>
                <a:solidFill>
                  <a:srgbClr val="FFFFFF"/>
                </a:solidFill>
              </a:rPr>
            </a:br>
            <a:br>
              <a:rPr>
                <a:solidFill>
                  <a:srgbClr val="FFFFFF"/>
                </a:solidFill>
              </a:rPr>
            </a:br>
            <a:br>
              <a:rPr>
                <a:solidFill>
                  <a:srgbClr val="FFFFFF"/>
                </a:solidFill>
              </a:rPr>
            </a:br>
            <a:br>
              <a:rPr>
                <a:solidFill>
                  <a:srgbClr val="FFFFFF"/>
                </a:solidFill>
              </a:rPr>
            </a:br>
            <a:r>
              <a:t> </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Carroll Quigley: “Tragedy and Hope”  Published in 1966…"/>
          <p:cNvSpPr txBox="1"/>
          <p:nvPr>
            <p:ph type="title"/>
          </p:nvPr>
        </p:nvSpPr>
        <p:spPr>
          <a:xfrm>
            <a:off x="126689" y="357187"/>
            <a:ext cx="24001327" cy="13172871"/>
          </a:xfrm>
          <a:prstGeom prst="rect">
            <a:avLst/>
          </a:prstGeom>
        </p:spPr>
        <p:txBody>
          <a:bodyPr/>
          <a:lstStyle/>
          <a:p>
            <a:pPr defTabSz="914400">
              <a:defRPr b="1"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b="0" sz="7500">
                <a:solidFill>
                  <a:srgbClr val="FFD479"/>
                </a:solidFill>
              </a:rPr>
              <a:t>Carroll Quigley:</a:t>
            </a:r>
            <a:br>
              <a:rPr b="0" sz="7500">
                <a:solidFill>
                  <a:srgbClr val="FFD479"/>
                </a:solidFill>
              </a:rPr>
            </a:br>
            <a:r>
              <a:rPr b="0" sz="7500">
                <a:solidFill>
                  <a:srgbClr val="FFD479"/>
                </a:solidFill>
              </a:rPr>
              <a:t>“Tragedy and Hope” </a:t>
            </a:r>
            <a:br>
              <a:rPr b="0" sz="7500">
                <a:solidFill>
                  <a:srgbClr val="FFD479"/>
                </a:solidFill>
              </a:rPr>
            </a:br>
            <a:r>
              <a:rPr b="0" sz="7500">
                <a:solidFill>
                  <a:srgbClr val="FFD479"/>
                </a:solidFill>
              </a:rPr>
              <a:t>Published in 1966</a:t>
            </a:r>
            <a:br>
              <a:rPr b="0" sz="7500"/>
            </a:br>
            <a:br>
              <a:rPr b="0" sz="7500"/>
            </a:br>
            <a:endParaRPr b="0" sz="7500"/>
          </a:p>
          <a:p>
            <a:pPr defTabSz="914400">
              <a:defRPr b="1"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b="0" sz="7500">
                <a:solidFill>
                  <a:srgbClr val="FFFFFF"/>
                </a:solidFill>
              </a:rPr>
              <a:t>The power of financial capitalism had another far reaching plan, nothing less than to create </a:t>
            </a:r>
            <a:r>
              <a:rPr b="0" sz="7500">
                <a:solidFill>
                  <a:srgbClr val="FFD479"/>
                </a:solidFill>
              </a:rPr>
              <a:t>a world system of financial control in private hands</a:t>
            </a:r>
            <a:r>
              <a:rPr b="0" sz="7500">
                <a:solidFill>
                  <a:srgbClr val="FFFFFF"/>
                </a:solidFill>
              </a:rPr>
              <a:t> able to dominate the political system of each country and the economy of the world as a whole. This system was to be controlled</a:t>
            </a:r>
            <a:br>
              <a:rPr>
                <a:solidFill>
                  <a:srgbClr val="FFFFFF"/>
                </a:solidFill>
              </a:rPr>
            </a:br>
          </a:p>
        </p:txBody>
      </p:sp>
      <p:pic>
        <p:nvPicPr>
          <p:cNvPr id="310" name="Tragedyandhope.jpg" descr="Tragedyandhope.jpg"/>
          <p:cNvPicPr>
            <a:picLocks noChangeAspect="1"/>
          </p:cNvPicPr>
          <p:nvPr/>
        </p:nvPicPr>
        <p:blipFill>
          <a:blip r:embed="rId2">
            <a:extLst/>
          </a:blip>
          <a:stretch>
            <a:fillRect/>
          </a:stretch>
        </p:blipFill>
        <p:spPr>
          <a:xfrm>
            <a:off x="869950" y="114300"/>
            <a:ext cx="3213101" cy="4914901"/>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in a feudalistic fashion by the central banks of the world acting in concert, by secret agreements arrived at in frequent meetings and conferences. The apex of the system was to be the Bank for International Settlements in Basle, Switzerland, a private b"/>
          <p:cNvSpPr txBox="1"/>
          <p:nvPr>
            <p:ph type="title"/>
          </p:nvPr>
        </p:nvSpPr>
        <p:spPr>
          <a:xfrm>
            <a:off x="-5768" y="132922"/>
            <a:ext cx="24411163" cy="13225891"/>
          </a:xfrm>
          <a:prstGeom prst="rect">
            <a:avLst/>
          </a:prstGeom>
        </p:spPr>
        <p:txBody>
          <a:bodyPr/>
          <a:lstStyle/>
          <a:p>
            <a:pPr defTabSz="914400">
              <a:defRPr sz="7500">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r>
              <a:t>in a feudalistic fashion by the central banks of the world acting in concert, by secret agreements arrived at in frequent meetings and conferences. </a:t>
            </a:r>
            <a:r>
              <a:rPr>
                <a:solidFill>
                  <a:srgbClr val="FFD479"/>
                </a:solidFill>
              </a:rPr>
              <a:t>The apex of the system was to be the Bank for International </a:t>
            </a:r>
            <a:r>
              <a:t>Settlements in Basle, Switzerland, a private bank owned and controlled by the world’s central banks, which were themselves private corporations. </a:t>
            </a:r>
          </a:p>
        </p:txBody>
      </p:sp>
      <p:pic>
        <p:nvPicPr>
          <p:cNvPr id="313" name="Tragedyandhope.jpg" descr="Tragedyandhope.jpg"/>
          <p:cNvPicPr>
            <a:picLocks noChangeAspect="1"/>
          </p:cNvPicPr>
          <p:nvPr/>
        </p:nvPicPr>
        <p:blipFill>
          <a:blip r:embed="rId2">
            <a:extLst/>
          </a:blip>
          <a:stretch>
            <a:fillRect/>
          </a:stretch>
        </p:blipFill>
        <p:spPr>
          <a:xfrm>
            <a:off x="725992" y="220630"/>
            <a:ext cx="2650622" cy="4054508"/>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Each central bank, in the hands of men like  Montagu Norman of the Bank of England, Benjamin  Strong of the New York Federal Reserve Bank, Charles  Rist of the Bank of France, and Hjalmar Schacht of the  Reichsbank, sought to dominate its government by i"/>
          <p:cNvSpPr txBox="1"/>
          <p:nvPr>
            <p:ph type="title"/>
          </p:nvPr>
        </p:nvSpPr>
        <p:spPr>
          <a:xfrm>
            <a:off x="131433" y="138038"/>
            <a:ext cx="24121134" cy="13341140"/>
          </a:xfrm>
          <a:prstGeom prst="rect">
            <a:avLst/>
          </a:prstGeom>
        </p:spPr>
        <p:txBody>
          <a:bodyPr/>
          <a:lstStyle/>
          <a:p>
            <a:pPr defTabSz="365760">
              <a:defRPr sz="3000">
                <a:solidFill>
                  <a:srgbClr val="0066CC"/>
                </a:solidFill>
                <a:effectLst>
                  <a:outerShdw sx="100000" sy="100000" kx="0" ky="0" algn="b" rotWithShape="0" blurRad="5080" dist="10160" dir="2700000">
                    <a:srgbClr val="000000"/>
                  </a:outerShdw>
                </a:effectLst>
                <a:latin typeface="Arial"/>
                <a:ea typeface="Arial"/>
                <a:cs typeface="Arial"/>
                <a:sym typeface="Arial"/>
              </a:defRPr>
            </a:pPr>
            <a:br/>
          </a:p>
          <a:p>
            <a:pPr defTabSz="365760">
              <a:defRPr sz="3000">
                <a:solidFill>
                  <a:srgbClr val="0066CC"/>
                </a:solidFill>
                <a:effectLst>
                  <a:outerShdw sx="100000" sy="100000" kx="0" ky="0" algn="b" rotWithShape="0" blurRad="5080" dist="10160" dir="2700000">
                    <a:srgbClr val="000000"/>
                  </a:outerShdw>
                </a:effectLst>
                <a:latin typeface="Arial"/>
                <a:ea typeface="Arial"/>
                <a:cs typeface="Arial"/>
                <a:sym typeface="Arial"/>
              </a:defRPr>
            </a:pPr>
            <a:br/>
          </a:p>
          <a:p>
            <a:pPr defTabSz="365760">
              <a:defRPr sz="3000">
                <a:solidFill>
                  <a:srgbClr val="0066CC"/>
                </a:solidFill>
                <a:effectLst>
                  <a:outerShdw sx="100000" sy="100000" kx="0" ky="0" algn="b" rotWithShape="0" blurRad="5080" dist="10160" dir="2700000">
                    <a:srgbClr val="000000"/>
                  </a:outerShdw>
                </a:effectLst>
                <a:latin typeface="Arial"/>
                <a:ea typeface="Arial"/>
                <a:cs typeface="Arial"/>
                <a:sym typeface="Arial"/>
              </a:defRPr>
            </a:pPr>
          </a:p>
          <a:p>
            <a:pPr defTabSz="365760">
              <a:defRPr sz="4000">
                <a:solidFill>
                  <a:srgbClr val="0066CC"/>
                </a:solidFill>
                <a:effectLst>
                  <a:outerShdw sx="100000" sy="100000" kx="0" ky="0" algn="b" rotWithShape="0" blurRad="5080" dist="10160" dir="2700000">
                    <a:srgbClr val="000000"/>
                  </a:outerShdw>
                </a:effectLst>
                <a:latin typeface="Arial"/>
                <a:ea typeface="Arial"/>
                <a:cs typeface="Arial"/>
                <a:sym typeface="Arial"/>
              </a:defRPr>
            </a:pPr>
          </a:p>
          <a:p>
            <a:pPr defTabSz="365760">
              <a:defRPr sz="6920">
                <a:solidFill>
                  <a:srgbClr val="0066CC"/>
                </a:solidFill>
                <a:effectLst>
                  <a:outerShdw sx="100000" sy="100000" kx="0" ky="0" algn="b" rotWithShape="0" blurRad="5080" dist="10160" dir="2700000">
                    <a:srgbClr val="000000"/>
                  </a:outerShdw>
                </a:effectLst>
                <a:latin typeface="Arial"/>
                <a:ea typeface="Arial"/>
                <a:cs typeface="Arial"/>
                <a:sym typeface="Arial"/>
              </a:defRPr>
            </a:pPr>
            <a:r>
              <a:rPr>
                <a:solidFill>
                  <a:srgbClr val="FFFFFF"/>
                </a:solidFill>
              </a:rPr>
              <a:t>Each central bank, in the hands of men like </a:t>
            </a:r>
            <a:br>
              <a:rPr>
                <a:solidFill>
                  <a:srgbClr val="FFFFFF"/>
                </a:solidFill>
              </a:rPr>
            </a:br>
            <a:r>
              <a:rPr>
                <a:solidFill>
                  <a:srgbClr val="FFFFFF"/>
                </a:solidFill>
              </a:rPr>
              <a:t>Montagu Norman of the Bank of England, Benjamin </a:t>
            </a:r>
            <a:br>
              <a:rPr>
                <a:solidFill>
                  <a:srgbClr val="FFFFFF"/>
                </a:solidFill>
              </a:rPr>
            </a:br>
            <a:r>
              <a:rPr>
                <a:solidFill>
                  <a:srgbClr val="FFFFFF"/>
                </a:solidFill>
              </a:rPr>
              <a:t>Strong of the New York Federal Reserve Bank, Charles </a:t>
            </a:r>
            <a:br>
              <a:rPr>
                <a:solidFill>
                  <a:srgbClr val="FFFFFF"/>
                </a:solidFill>
              </a:rPr>
            </a:br>
            <a:r>
              <a:rPr>
                <a:solidFill>
                  <a:srgbClr val="FFFFFF"/>
                </a:solidFill>
              </a:rPr>
              <a:t>Rist of the Bank of France, and Hjalmar Schacht of the </a:t>
            </a:r>
            <a:br>
              <a:rPr>
                <a:solidFill>
                  <a:srgbClr val="FFFFFF"/>
                </a:solidFill>
              </a:rPr>
            </a:br>
            <a:r>
              <a:rPr>
                <a:solidFill>
                  <a:srgbClr val="FFFFFF"/>
                </a:solidFill>
              </a:rPr>
              <a:t>Reichsbank, sought to dominate its government by its </a:t>
            </a:r>
            <a:br>
              <a:rPr>
                <a:solidFill>
                  <a:srgbClr val="FFFFFF"/>
                </a:solidFill>
              </a:rPr>
            </a:br>
            <a:r>
              <a:rPr>
                <a:solidFill>
                  <a:srgbClr val="FFFFFF"/>
                </a:solidFill>
              </a:rPr>
              <a:t>ability to control treasury loans, to manipulate foreign</a:t>
            </a:r>
            <a:br>
              <a:rPr>
                <a:solidFill>
                  <a:srgbClr val="FFFFFF"/>
                </a:solidFill>
              </a:rPr>
            </a:br>
            <a:r>
              <a:rPr>
                <a:solidFill>
                  <a:srgbClr val="FFFFFF"/>
                </a:solidFill>
              </a:rPr>
              <a:t> exchanges, to influence, The level of economic activity in </a:t>
            </a:r>
            <a:br>
              <a:rPr>
                <a:solidFill>
                  <a:srgbClr val="FFFFFF"/>
                </a:solidFill>
              </a:rPr>
            </a:br>
            <a:r>
              <a:rPr>
                <a:solidFill>
                  <a:srgbClr val="FFFFFF"/>
                </a:solidFill>
              </a:rPr>
              <a:t>the country, and to influence co-operative politicians by </a:t>
            </a:r>
            <a:br>
              <a:rPr>
                <a:solidFill>
                  <a:srgbClr val="FFFFFF"/>
                </a:solidFill>
              </a:rPr>
            </a:br>
            <a:r>
              <a:rPr>
                <a:solidFill>
                  <a:srgbClr val="FFFFFF"/>
                </a:solidFill>
              </a:rPr>
              <a:t>subsequent rewards in the business world.</a:t>
            </a:r>
            <a:br>
              <a:rPr>
                <a:solidFill>
                  <a:srgbClr val="FFFFFF"/>
                </a:solidFill>
              </a:rPr>
            </a:br>
            <a:br>
              <a:rPr>
                <a:solidFill>
                  <a:srgbClr val="FFFFFF"/>
                </a:solidFill>
              </a:rPr>
            </a:br>
            <a:br>
              <a:rPr>
                <a:solidFill>
                  <a:srgbClr val="FFFFFF"/>
                </a:solidFill>
              </a:rPr>
            </a:br>
          </a:p>
        </p:txBody>
      </p:sp>
      <p:pic>
        <p:nvPicPr>
          <p:cNvPr id="316" name="Tragedyandhope.jpg" descr="Tragedyandhope.jpg"/>
          <p:cNvPicPr>
            <a:picLocks noChangeAspect="1"/>
          </p:cNvPicPr>
          <p:nvPr/>
        </p:nvPicPr>
        <p:blipFill>
          <a:blip r:embed="rId2">
            <a:extLst/>
          </a:blip>
          <a:stretch>
            <a:fillRect/>
          </a:stretch>
        </p:blipFill>
        <p:spPr>
          <a:xfrm>
            <a:off x="176048" y="42083"/>
            <a:ext cx="2668753" cy="4082243"/>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Double-click to edit"/>
          <p:cNvSpPr txBox="1"/>
          <p:nvPr>
            <p:ph type="title"/>
          </p:nvPr>
        </p:nvSpPr>
        <p:spPr>
          <a:xfrm>
            <a:off x="158967" y="357187"/>
            <a:ext cx="24066066" cy="13001626"/>
          </a:xfrm>
          <a:prstGeom prst="rect">
            <a:avLst/>
          </a:prstGeom>
        </p:spPr>
        <p:txBody>
          <a:bodyPr/>
          <a:lstStyle/>
          <a:p>
            <a:pPr/>
          </a:p>
          <a:p>
            <a:pPr/>
          </a:p>
          <a:p>
            <a:pPr/>
          </a:p>
          <a:p>
            <a:pPr/>
          </a:p>
          <a:p>
            <a:pPr/>
          </a:p>
        </p:txBody>
      </p:sp>
      <p:pic>
        <p:nvPicPr>
          <p:cNvPr id="319" name="BIS#6.jpg" descr="BIS#6.jpg"/>
          <p:cNvPicPr>
            <a:picLocks noChangeAspect="1"/>
          </p:cNvPicPr>
          <p:nvPr/>
        </p:nvPicPr>
        <p:blipFill>
          <a:blip r:embed="rId2">
            <a:extLst/>
          </a:blip>
          <a:stretch>
            <a:fillRect/>
          </a:stretch>
        </p:blipFill>
        <p:spPr>
          <a:xfrm>
            <a:off x="1000982" y="2782773"/>
            <a:ext cx="22382036" cy="5915254"/>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In June 2009, Pope Benedict XVI  Issued a 30,000-Word Encyclical Calling For:  Reform of the United Nations so there could be  “true world political authority”"/>
          <p:cNvSpPr txBox="1"/>
          <p:nvPr>
            <p:ph type="title"/>
          </p:nvPr>
        </p:nvSpPr>
        <p:spPr>
          <a:xfrm>
            <a:off x="202262" y="123653"/>
            <a:ext cx="23776636" cy="13468694"/>
          </a:xfrm>
          <a:prstGeom prst="rect">
            <a:avLst/>
          </a:prstGeom>
        </p:spPr>
        <p:txBody>
          <a:bodyPr/>
          <a:lstStyle/>
          <a:p>
            <a:pPr algn="ctr">
              <a:defRPr b="0"/>
            </a:pPr>
          </a:p>
          <a:p>
            <a:pPr algn="ctr">
              <a:defRPr b="0" spc="-174" sz="8700">
                <a:latin typeface="Arial"/>
                <a:ea typeface="Arial"/>
                <a:cs typeface="Arial"/>
                <a:sym typeface="Arial"/>
              </a:defRPr>
            </a:pPr>
          </a:p>
          <a:p>
            <a:pPr algn="ctr" defTabSz="457200">
              <a:lnSpc>
                <a:spcPct val="100000"/>
              </a:lnSpc>
              <a:defRPr spc="0" sz="3200">
                <a:solidFill>
                  <a:srgbClr val="FFC000"/>
                </a:solidFill>
                <a:latin typeface="Calibri"/>
                <a:ea typeface="Calibri"/>
                <a:cs typeface="Calibri"/>
                <a:sym typeface="Calibri"/>
              </a:defRPr>
            </a:pPr>
            <a:r>
              <a:rPr b="0" sz="8700">
                <a:solidFill>
                  <a:srgbClr val="FFD479"/>
                </a:solidFill>
                <a:latin typeface="Arial"/>
                <a:ea typeface="Arial"/>
                <a:cs typeface="Arial"/>
                <a:sym typeface="Arial"/>
              </a:rPr>
              <a:t>In June 2009, Pope Benedict XVI </a:t>
            </a:r>
            <a:br>
              <a:rPr b="0" sz="8700">
                <a:solidFill>
                  <a:srgbClr val="FFD479"/>
                </a:solidFill>
                <a:latin typeface="Arial"/>
                <a:ea typeface="Arial"/>
                <a:cs typeface="Arial"/>
                <a:sym typeface="Arial"/>
              </a:rPr>
            </a:br>
            <a:r>
              <a:rPr b="0" sz="8700">
                <a:solidFill>
                  <a:srgbClr val="FFD479"/>
                </a:solidFill>
                <a:latin typeface="Arial"/>
                <a:ea typeface="Arial"/>
                <a:cs typeface="Arial"/>
                <a:sym typeface="Arial"/>
              </a:rPr>
              <a:t>Issued a 30,000-Word Encyclical Calling For:</a:t>
            </a:r>
            <a:br>
              <a:rPr sz="8700">
                <a:latin typeface="Arial"/>
                <a:ea typeface="Arial"/>
                <a:cs typeface="Arial"/>
                <a:sym typeface="Arial"/>
              </a:rPr>
            </a:br>
            <a:br>
              <a:rPr sz="8700">
                <a:latin typeface="Arial"/>
                <a:ea typeface="Arial"/>
                <a:cs typeface="Arial"/>
                <a:sym typeface="Arial"/>
              </a:rPr>
            </a:br>
            <a:r>
              <a:rPr b="0" sz="8700">
                <a:solidFill>
                  <a:srgbClr val="FFFFFF"/>
                </a:solidFill>
                <a:latin typeface="Arial"/>
                <a:ea typeface="Arial"/>
                <a:cs typeface="Arial"/>
                <a:sym typeface="Arial"/>
              </a:rPr>
              <a:t>Reform of the United Nations so there could be </a:t>
            </a:r>
            <a:br>
              <a:rPr b="0" sz="8700">
                <a:solidFill>
                  <a:srgbClr val="FFFFFF"/>
                </a:solidFill>
                <a:latin typeface="Arial"/>
                <a:ea typeface="Arial"/>
                <a:cs typeface="Arial"/>
                <a:sym typeface="Arial"/>
              </a:rPr>
            </a:br>
            <a:r>
              <a:rPr b="0" sz="8700">
                <a:solidFill>
                  <a:srgbClr val="FFFFFF"/>
                </a:solidFill>
                <a:latin typeface="Arial"/>
                <a:ea typeface="Arial"/>
                <a:cs typeface="Arial"/>
                <a:sym typeface="Arial"/>
              </a:rPr>
              <a:t>“true world political authority” </a:t>
            </a:r>
            <a:br>
              <a:rPr b="0">
                <a:solidFill>
                  <a:srgbClr val="FFFFFF"/>
                </a:solidFill>
              </a:rPr>
            </a:b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In His June 2009 Encyclical…"/>
          <p:cNvSpPr txBox="1"/>
          <p:nvPr>
            <p:ph type="title"/>
          </p:nvPr>
        </p:nvSpPr>
        <p:spPr>
          <a:xfrm>
            <a:off x="197964" y="199093"/>
            <a:ext cx="23895016" cy="13188859"/>
          </a:xfrm>
          <a:prstGeom prst="rect">
            <a:avLst/>
          </a:prstGeom>
        </p:spPr>
        <p:txBody>
          <a:bodyPr/>
          <a:lstStyle/>
          <a:p>
            <a:pPr defTabSz="975335">
              <a:defRPr spc="-68" sz="3400"/>
            </a:pPr>
          </a:p>
          <a:p>
            <a:pPr algn="ctr" defTabSz="182880">
              <a:lnSpc>
                <a:spcPct val="100000"/>
              </a:lnSpc>
              <a:defRPr b="0" spc="0" sz="6400">
                <a:solidFill>
                  <a:srgbClr val="FFD479"/>
                </a:solidFill>
                <a:latin typeface="Arial"/>
                <a:ea typeface="Arial"/>
                <a:cs typeface="Arial"/>
                <a:sym typeface="Arial"/>
              </a:defRPr>
            </a:pPr>
            <a:r>
              <a:t>In His June 2009 Encyclical </a:t>
            </a:r>
          </a:p>
          <a:p>
            <a:pPr algn="ctr" defTabSz="182880">
              <a:lnSpc>
                <a:spcPct val="100000"/>
              </a:lnSpc>
              <a:defRPr b="0" spc="0" sz="6400">
                <a:solidFill>
                  <a:srgbClr val="FFD479"/>
                </a:solidFill>
                <a:latin typeface="Arial"/>
                <a:ea typeface="Arial"/>
                <a:cs typeface="Arial"/>
                <a:sym typeface="Arial"/>
              </a:defRPr>
            </a:pPr>
            <a:r>
              <a:t>Pope Benedict XVI Also Called For:</a:t>
            </a:r>
          </a:p>
          <a:p>
            <a:pPr algn="ctr" defTabSz="182880">
              <a:lnSpc>
                <a:spcPct val="100000"/>
              </a:lnSpc>
              <a:defRPr spc="0" sz="6400">
                <a:solidFill>
                  <a:srgbClr val="FFD479"/>
                </a:solidFill>
                <a:latin typeface="Arial"/>
                <a:ea typeface="Arial"/>
                <a:cs typeface="Arial"/>
                <a:sym typeface="Arial"/>
              </a:defRPr>
            </a:pPr>
            <a:br/>
          </a:p>
          <a:p>
            <a:pPr algn="ctr" defTabSz="182880">
              <a:lnSpc>
                <a:spcPct val="100000"/>
              </a:lnSpc>
              <a:defRPr b="0" spc="0" sz="6400">
                <a:latin typeface="Arial"/>
                <a:ea typeface="Arial"/>
                <a:cs typeface="Arial"/>
                <a:sym typeface="Arial"/>
              </a:defRPr>
            </a:pPr>
            <a:r>
              <a:t>A global tax</a:t>
            </a:r>
          </a:p>
          <a:p>
            <a:pPr algn="ctr" defTabSz="182880">
              <a:lnSpc>
                <a:spcPct val="100000"/>
              </a:lnSpc>
              <a:defRPr b="0" spc="0" sz="6400">
                <a:latin typeface="Arial"/>
                <a:ea typeface="Arial"/>
                <a:cs typeface="Arial"/>
                <a:sym typeface="Arial"/>
              </a:defRPr>
            </a:pPr>
          </a:p>
          <a:p>
            <a:pPr algn="ctr" defTabSz="182880">
              <a:lnSpc>
                <a:spcPct val="100000"/>
              </a:lnSpc>
              <a:defRPr b="0" spc="0" sz="6400">
                <a:latin typeface="Arial"/>
                <a:ea typeface="Arial"/>
                <a:cs typeface="Arial"/>
                <a:sym typeface="Arial"/>
              </a:defRPr>
            </a:pPr>
            <a:r>
              <a:t>Global redistribution of wealth from </a:t>
            </a:r>
            <a:br/>
            <a:r>
              <a:t>rich countries to poor countries</a:t>
            </a:r>
            <a:br/>
            <a:br/>
            <a:r>
              <a:t>a worldwide redistribution of energy resources, </a:t>
            </a:r>
            <a:br/>
            <a:r>
              <a:t>so that countries lacking those resources can </a:t>
            </a:r>
            <a:br/>
            <a:r>
              <a:t>have access to them.</a:t>
            </a:r>
          </a:p>
          <a:p>
            <a:pPr algn="ctr" defTabSz="182880">
              <a:lnSpc>
                <a:spcPct val="100000"/>
              </a:lnSpc>
              <a:defRPr b="0" spc="0" sz="6400">
                <a:latin typeface="Arial"/>
                <a:ea typeface="Arial"/>
                <a:cs typeface="Arial"/>
                <a:sym typeface="Arial"/>
              </a:defRPr>
            </a:pPr>
            <a:b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Vatican Calls For “Central World Bank”  In October of 2011 the Vatican released an 18 page report that called for a &quot;global public authority&quot; and a &quot;central world bank&quot; and &quot;a supranational authority&quot; with &quot;universal jurisdiction&quot;. The 18 page document r"/>
          <p:cNvSpPr txBox="1"/>
          <p:nvPr>
            <p:ph type="title"/>
          </p:nvPr>
        </p:nvSpPr>
        <p:spPr>
          <a:xfrm>
            <a:off x="211494" y="238947"/>
            <a:ext cx="23961012" cy="13122679"/>
          </a:xfrm>
          <a:prstGeom prst="rect">
            <a:avLst/>
          </a:prstGeom>
        </p:spPr>
        <p:txBody>
          <a:bodyPr/>
          <a:lstStyle/>
          <a:p>
            <a:pPr algn="ctr" defTabSz="457200">
              <a:lnSpc>
                <a:spcPct val="100000"/>
              </a:lnSpc>
              <a:defRPr b="0" spc="0" sz="8000">
                <a:latin typeface="Arial"/>
                <a:ea typeface="Arial"/>
                <a:cs typeface="Arial"/>
                <a:sym typeface="Arial"/>
              </a:defRPr>
            </a:pPr>
            <a:r>
              <a:rPr>
                <a:solidFill>
                  <a:srgbClr val="FFD479"/>
                </a:solidFill>
              </a:rPr>
              <a:t>Vatican Calls For “Central World Bank”</a:t>
            </a:r>
            <a:br>
              <a:rPr b="1">
                <a:solidFill>
                  <a:srgbClr val="FFC000"/>
                </a:solidFill>
              </a:rPr>
            </a:br>
            <a:br>
              <a:rPr b="1">
                <a:solidFill>
                  <a:srgbClr val="FFC000"/>
                </a:solidFill>
              </a:rPr>
            </a:br>
            <a:r>
              <a:t>In October of 2011 the Vatican released an 18 page report that called for a "global public authority" and a "central world bank" and "a supranational authority" with "universal jurisdiction". The 18 page document released by the Vatican contained the often used communitarian phrase “common good” </a:t>
            </a:r>
            <a:br/>
            <a:r>
              <a:t>twenty-two times. </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lide Title"/>
          <p:cNvSpPr txBox="1"/>
          <p:nvPr>
            <p:ph type="title"/>
          </p:nvPr>
        </p:nvSpPr>
        <p:spPr>
          <a:xfrm>
            <a:off x="239191" y="171486"/>
            <a:ext cx="23905618" cy="13237308"/>
          </a:xfrm>
          <a:prstGeom prst="rect">
            <a:avLst/>
          </a:prstGeom>
        </p:spPr>
        <p:txBody>
          <a:bodyPr/>
          <a:lstStyle/>
          <a:p>
            <a:pPr/>
          </a:p>
          <a:p>
            <a:pPr/>
          </a:p>
          <a:p>
            <a:pPr/>
          </a:p>
        </p:txBody>
      </p:sp>
      <p:pic>
        <p:nvPicPr>
          <p:cNvPr id="328" name="vatican2011ONE.jpg" descr="vatican2011ONE.jpg"/>
          <p:cNvPicPr>
            <a:picLocks noChangeAspect="1"/>
          </p:cNvPicPr>
          <p:nvPr/>
        </p:nvPicPr>
        <p:blipFill>
          <a:blip r:embed="rId2">
            <a:extLst/>
          </a:blip>
          <a:stretch>
            <a:fillRect/>
          </a:stretch>
        </p:blipFill>
        <p:spPr>
          <a:xfrm>
            <a:off x="477926" y="2050270"/>
            <a:ext cx="23428148" cy="7795742"/>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Slide Title"/>
          <p:cNvSpPr txBox="1"/>
          <p:nvPr>
            <p:ph type="title"/>
          </p:nvPr>
        </p:nvSpPr>
        <p:spPr>
          <a:xfrm>
            <a:off x="367166" y="269570"/>
            <a:ext cx="23649668" cy="13176860"/>
          </a:xfrm>
          <a:prstGeom prst="rect">
            <a:avLst/>
          </a:prstGeom>
        </p:spPr>
        <p:txBody>
          <a:bodyPr/>
          <a:lstStyle/>
          <a:p>
            <a:pPr/>
          </a:p>
          <a:p>
            <a:pPr/>
          </a:p>
          <a:p>
            <a:pPr/>
          </a:p>
          <a:p>
            <a:pPr/>
          </a:p>
          <a:p>
            <a:pPr/>
          </a:p>
          <a:p>
            <a:pPr/>
          </a:p>
          <a:p>
            <a:pPr/>
          </a:p>
        </p:txBody>
      </p:sp>
      <p:pic>
        <p:nvPicPr>
          <p:cNvPr id="331" name="vatican2011TWO.jpg" descr="vatican2011TWO.jpg"/>
          <p:cNvPicPr>
            <a:picLocks noChangeAspect="1"/>
          </p:cNvPicPr>
          <p:nvPr/>
        </p:nvPicPr>
        <p:blipFill>
          <a:blip r:embed="rId2">
            <a:extLst/>
          </a:blip>
          <a:stretch>
            <a:fillRect/>
          </a:stretch>
        </p:blipFill>
        <p:spPr>
          <a:xfrm>
            <a:off x="723529" y="2215479"/>
            <a:ext cx="22936942" cy="636824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5. The Power Elite…"/>
          <p:cNvSpPr txBox="1"/>
          <p:nvPr>
            <p:ph type="title"/>
          </p:nvPr>
        </p:nvSpPr>
        <p:spPr>
          <a:xfrm>
            <a:off x="341022" y="186752"/>
            <a:ext cx="23701956" cy="13129260"/>
          </a:xfrm>
          <a:prstGeom prst="rect">
            <a:avLst/>
          </a:prstGeom>
        </p:spPr>
        <p:txBody>
          <a:bodyPr/>
          <a:lstStyle/>
          <a:p>
            <a:pPr/>
          </a:p>
          <a:p>
            <a:pPr/>
          </a:p>
          <a:p>
            <a:pPr algn="ctr">
              <a:defRPr b="0">
                <a:latin typeface="Arial"/>
                <a:ea typeface="Arial"/>
                <a:cs typeface="Arial"/>
                <a:sym typeface="Arial"/>
              </a:defRPr>
            </a:pPr>
          </a:p>
          <a:p>
            <a:pPr algn="ctr">
              <a:defRPr b="0">
                <a:solidFill>
                  <a:srgbClr val="FFD479"/>
                </a:solidFill>
                <a:latin typeface="Arial"/>
                <a:ea typeface="Arial"/>
                <a:cs typeface="Arial"/>
                <a:sym typeface="Arial"/>
              </a:defRPr>
            </a:pPr>
          </a:p>
          <a:p>
            <a:pPr algn="ctr">
              <a:defRPr b="0" spc="-200" sz="10000">
                <a:solidFill>
                  <a:srgbClr val="FFD479"/>
                </a:solidFill>
                <a:latin typeface="Arial"/>
                <a:ea typeface="Arial"/>
                <a:cs typeface="Arial"/>
                <a:sym typeface="Arial"/>
              </a:defRPr>
            </a:pPr>
            <a:r>
              <a:t>5. The Power Elite </a:t>
            </a:r>
          </a:p>
          <a:p>
            <a:pPr algn="ctr">
              <a:defRPr b="0" spc="-200" sz="10000">
                <a:solidFill>
                  <a:srgbClr val="FFD479"/>
                </a:solidFill>
                <a:latin typeface="Arial"/>
                <a:ea typeface="Arial"/>
                <a:cs typeface="Arial"/>
                <a:sym typeface="Arial"/>
              </a:defRPr>
            </a:pPr>
            <a:r>
              <a:t>Crushed</a:t>
            </a:r>
          </a:p>
          <a:p>
            <a:pPr>
              <a:defRPr spc="-150"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Alice Bailey"/>
          <p:cNvSpPr txBox="1"/>
          <p:nvPr>
            <p:ph type="title"/>
          </p:nvPr>
        </p:nvSpPr>
        <p:spPr>
          <a:xfrm>
            <a:off x="244859" y="231518"/>
            <a:ext cx="23894282" cy="13252964"/>
          </a:xfrm>
          <a:prstGeom prst="rect">
            <a:avLst/>
          </a:prstGeom>
        </p:spPr>
        <p:txBody>
          <a:bodyPr/>
          <a:lstStyle/>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defTabSz="1999437">
              <a:defRPr spc="-139" sz="6969"/>
            </a:pPr>
          </a:p>
          <a:p>
            <a:pPr algn="ctr" defTabSz="1999437">
              <a:defRPr b="0" spc="-139" sz="6969">
                <a:latin typeface="Arial"/>
                <a:ea typeface="Arial"/>
                <a:cs typeface="Arial"/>
                <a:sym typeface="Arial"/>
              </a:defRPr>
            </a:pPr>
            <a:r>
              <a:t>Alice Bailey</a:t>
            </a:r>
          </a:p>
        </p:txBody>
      </p:sp>
      <p:pic>
        <p:nvPicPr>
          <p:cNvPr id="334" name="alicebailey3.jpg" descr="alicebailey3.jpg"/>
          <p:cNvPicPr>
            <a:picLocks noChangeAspect="1"/>
          </p:cNvPicPr>
          <p:nvPr/>
        </p:nvPicPr>
        <p:blipFill>
          <a:blip r:embed="rId2">
            <a:extLst/>
          </a:blip>
          <a:stretch>
            <a:fillRect/>
          </a:stretch>
        </p:blipFill>
        <p:spPr>
          <a:xfrm>
            <a:off x="1106175" y="3620718"/>
            <a:ext cx="22171650" cy="4413960"/>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1. The Power Elite  Conspire"/>
          <p:cNvSpPr txBox="1"/>
          <p:nvPr>
            <p:ph type="title"/>
          </p:nvPr>
        </p:nvSpPr>
        <p:spPr>
          <a:xfrm>
            <a:off x="341022" y="186752"/>
            <a:ext cx="23701956" cy="13129260"/>
          </a:xfrm>
          <a:prstGeom prst="rect">
            <a:avLst/>
          </a:prstGeom>
        </p:spPr>
        <p:txBody>
          <a:bodyPr/>
          <a:lstStyle/>
          <a:p>
            <a:pPr/>
          </a:p>
          <a:p>
            <a:pPr/>
          </a:p>
          <a:p>
            <a:pPr algn="ctr">
              <a:defRPr b="0">
                <a:latin typeface="Arial"/>
                <a:ea typeface="Arial"/>
                <a:cs typeface="Arial"/>
                <a:sym typeface="Arial"/>
              </a:defRPr>
            </a:pPr>
          </a:p>
          <a:p>
            <a:pPr algn="ctr">
              <a:defRPr b="0">
                <a:solidFill>
                  <a:srgbClr val="FFD479"/>
                </a:solidFill>
                <a:latin typeface="Arial"/>
                <a:ea typeface="Arial"/>
                <a:cs typeface="Arial"/>
                <a:sym typeface="Arial"/>
              </a:defRPr>
            </a:pPr>
          </a:p>
          <a:p>
            <a:pPr algn="ctr">
              <a:defRPr b="0" spc="-200" sz="10000">
                <a:solidFill>
                  <a:srgbClr val="FFD479"/>
                </a:solidFill>
                <a:latin typeface="Arial"/>
                <a:ea typeface="Arial"/>
                <a:cs typeface="Arial"/>
                <a:sym typeface="Arial"/>
              </a:defRPr>
            </a:pPr>
            <a:r>
              <a:t>1. The Power Elite </a:t>
            </a:r>
            <a:br/>
            <a:r>
              <a:t>Conspire </a:t>
            </a:r>
          </a:p>
          <a:p>
            <a:pPr>
              <a:defRPr spc="-150"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2.  Power Elite  Consolidate"/>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2.  Power Elite </a:t>
            </a:r>
            <a:br/>
            <a:r>
              <a:t>Consolidate</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3.The Power Elite Chaos"/>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3.The Power Elite</a:t>
            </a:r>
            <a:br/>
            <a:r>
              <a:t>Chaos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4.The Power Elite Control"/>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4.The Power Elite</a:t>
            </a:r>
            <a:br/>
            <a:r>
              <a:t>Control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5. The Power Elite…"/>
          <p:cNvSpPr txBox="1"/>
          <p:nvPr>
            <p:ph type="title"/>
          </p:nvPr>
        </p:nvSpPr>
        <p:spPr>
          <a:xfrm>
            <a:off x="341022" y="186752"/>
            <a:ext cx="23701956" cy="13129260"/>
          </a:xfrm>
          <a:prstGeom prst="rect">
            <a:avLst/>
          </a:prstGeom>
        </p:spPr>
        <p:txBody>
          <a:bodyPr/>
          <a:lstStyle/>
          <a:p>
            <a:pPr/>
          </a:p>
          <a:p>
            <a:pPr/>
          </a:p>
          <a:p>
            <a:pPr algn="ctr">
              <a:defRPr b="0">
                <a:latin typeface="Arial"/>
                <a:ea typeface="Arial"/>
                <a:cs typeface="Arial"/>
                <a:sym typeface="Arial"/>
              </a:defRPr>
            </a:pPr>
          </a:p>
          <a:p>
            <a:pPr algn="ctr">
              <a:defRPr b="0">
                <a:solidFill>
                  <a:srgbClr val="FFD479"/>
                </a:solidFill>
                <a:latin typeface="Arial"/>
                <a:ea typeface="Arial"/>
                <a:cs typeface="Arial"/>
                <a:sym typeface="Arial"/>
              </a:defRPr>
            </a:pPr>
          </a:p>
          <a:p>
            <a:pPr algn="ctr">
              <a:defRPr b="0" spc="-200" sz="10000">
                <a:solidFill>
                  <a:srgbClr val="FFD479"/>
                </a:solidFill>
                <a:latin typeface="Arial"/>
                <a:ea typeface="Arial"/>
                <a:cs typeface="Arial"/>
                <a:sym typeface="Arial"/>
              </a:defRPr>
            </a:pPr>
            <a:r>
              <a:t>5. The Power Elite </a:t>
            </a:r>
          </a:p>
          <a:p>
            <a:pPr algn="ctr">
              <a:defRPr b="0" spc="-200" sz="10000">
                <a:solidFill>
                  <a:srgbClr val="FFD479"/>
                </a:solidFill>
                <a:latin typeface="Arial"/>
                <a:ea typeface="Arial"/>
                <a:cs typeface="Arial"/>
                <a:sym typeface="Arial"/>
              </a:defRPr>
            </a:pPr>
            <a:r>
              <a:t>Crushed</a:t>
            </a:r>
          </a:p>
          <a:p>
            <a:pPr>
              <a:defRPr spc="-150"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The Most Dangerous Man in the World…"/>
          <p:cNvSpPr txBox="1"/>
          <p:nvPr>
            <p:ph type="title"/>
          </p:nvPr>
        </p:nvSpPr>
        <p:spPr>
          <a:xfrm>
            <a:off x="313410" y="357187"/>
            <a:ext cx="23757180" cy="13102279"/>
          </a:xfrm>
          <a:prstGeom prst="rect">
            <a:avLst/>
          </a:prstGeom>
        </p:spPr>
        <p:txBody>
          <a:bodyPr/>
          <a:lstStyle/>
          <a:p>
            <a:pPr defTabSz="772239">
              <a:defRPr sz="10528"/>
            </a:pPr>
          </a:p>
          <a:p>
            <a:pPr defTabSz="772239">
              <a:defRPr sz="10528"/>
            </a:pPr>
          </a:p>
          <a:p>
            <a:pPr defTabSz="772239">
              <a:defRPr sz="10528"/>
            </a:pPr>
          </a:p>
          <a:p>
            <a:pPr defTabSz="772239">
              <a:defRPr sz="10528"/>
            </a:pPr>
          </a:p>
          <a:p>
            <a:pPr defTabSz="772239">
              <a:defRPr sz="10528"/>
            </a:pPr>
          </a:p>
          <a:p>
            <a:pPr defTabSz="772239">
              <a:defRPr sz="10528"/>
            </a:pPr>
          </a:p>
          <a:p>
            <a:pPr defTabSz="772239">
              <a:defRPr sz="7050">
                <a:latin typeface="Arial"/>
                <a:ea typeface="Arial"/>
                <a:cs typeface="Arial"/>
                <a:sym typeface="Arial"/>
              </a:defRPr>
            </a:pPr>
            <a:r>
              <a:t>The Most Dangerous Man in the World</a:t>
            </a:r>
          </a:p>
          <a:p>
            <a:pPr defTabSz="772239">
              <a:defRPr sz="7050">
                <a:latin typeface="Arial"/>
                <a:ea typeface="Arial"/>
                <a:cs typeface="Arial"/>
                <a:sym typeface="Arial"/>
              </a:defRPr>
            </a:pPr>
            <a:r>
              <a:t>Article By Tom DeWeese </a:t>
            </a:r>
          </a:p>
        </p:txBody>
      </p:sp>
      <p:pic>
        <p:nvPicPr>
          <p:cNvPr id="347" name="Strong#1.jpg" descr="Strong#1.jpg"/>
          <p:cNvPicPr>
            <a:picLocks noChangeAspect="1"/>
          </p:cNvPicPr>
          <p:nvPr/>
        </p:nvPicPr>
        <p:blipFill>
          <a:blip r:embed="rId2">
            <a:extLst/>
          </a:blip>
          <a:stretch>
            <a:fillRect/>
          </a:stretch>
        </p:blipFill>
        <p:spPr>
          <a:xfrm>
            <a:off x="1991084" y="1345354"/>
            <a:ext cx="20401832" cy="7416415"/>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The Most Dangerous Man in the World…"/>
          <p:cNvSpPr txBox="1"/>
          <p:nvPr>
            <p:ph type="title"/>
          </p:nvPr>
        </p:nvSpPr>
        <p:spPr>
          <a:xfrm>
            <a:off x="224149" y="357187"/>
            <a:ext cx="23845880" cy="12895219"/>
          </a:xfrm>
          <a:prstGeom prst="rect">
            <a:avLst/>
          </a:prstGeom>
        </p:spPr>
        <p:txBody>
          <a:bodyPr/>
          <a:lstStyle/>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5025">
                <a:latin typeface="Arial"/>
                <a:ea typeface="Arial"/>
                <a:cs typeface="Arial"/>
                <a:sym typeface="Arial"/>
              </a:defRPr>
            </a:pPr>
            <a:r>
              <a:t>The Most Dangerous Man in the World</a:t>
            </a:r>
          </a:p>
          <a:p>
            <a:pPr defTabSz="550425">
              <a:defRPr sz="5025">
                <a:latin typeface="Arial"/>
                <a:ea typeface="Arial"/>
                <a:cs typeface="Arial"/>
                <a:sym typeface="Arial"/>
              </a:defRPr>
            </a:pPr>
            <a:r>
              <a:t>Article By Tom DeWeese </a:t>
            </a:r>
          </a:p>
        </p:txBody>
      </p:sp>
      <p:pic>
        <p:nvPicPr>
          <p:cNvPr id="350" name="Strong#6.jpg" descr="Strong#6.jpg"/>
          <p:cNvPicPr>
            <a:picLocks noChangeAspect="1"/>
          </p:cNvPicPr>
          <p:nvPr/>
        </p:nvPicPr>
        <p:blipFill>
          <a:blip r:embed="rId2">
            <a:extLst/>
          </a:blip>
          <a:stretch>
            <a:fillRect/>
          </a:stretch>
        </p:blipFill>
        <p:spPr>
          <a:xfrm>
            <a:off x="558544" y="2872645"/>
            <a:ext cx="23177089" cy="6473402"/>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The Most Dangerous Man in the World…"/>
          <p:cNvSpPr txBox="1"/>
          <p:nvPr>
            <p:ph type="title"/>
          </p:nvPr>
        </p:nvSpPr>
        <p:spPr>
          <a:xfrm>
            <a:off x="304427" y="357187"/>
            <a:ext cx="23775146" cy="13001626"/>
          </a:xfrm>
          <a:prstGeom prst="rect">
            <a:avLst/>
          </a:prstGeom>
        </p:spPr>
        <p:txBody>
          <a:bodyPr/>
          <a:lstStyle/>
          <a:p>
            <a:pPr/>
          </a:p>
          <a:p>
            <a:pPr/>
          </a:p>
          <a:p>
            <a:pPr/>
          </a:p>
          <a:p>
            <a:pPr/>
          </a:p>
          <a:p>
            <a:pPr>
              <a:defRPr sz="5500">
                <a:latin typeface="Arial"/>
                <a:ea typeface="Arial"/>
                <a:cs typeface="Arial"/>
                <a:sym typeface="Arial"/>
              </a:defRPr>
            </a:pPr>
            <a:r>
              <a:t>The Most Dangerous Man in the World</a:t>
            </a:r>
          </a:p>
          <a:p>
            <a:pPr>
              <a:defRPr sz="5500">
                <a:latin typeface="Arial"/>
                <a:ea typeface="Arial"/>
                <a:cs typeface="Arial"/>
                <a:sym typeface="Arial"/>
              </a:defRPr>
            </a:pPr>
            <a:r>
              <a:t>Article By Tom DeWeese </a:t>
            </a:r>
          </a:p>
        </p:txBody>
      </p:sp>
      <p:pic>
        <p:nvPicPr>
          <p:cNvPr id="353" name="Strong#2.jpg" descr="Strong#2.jpg"/>
          <p:cNvPicPr>
            <a:picLocks noChangeAspect="1"/>
          </p:cNvPicPr>
          <p:nvPr/>
        </p:nvPicPr>
        <p:blipFill>
          <a:blip r:embed="rId2">
            <a:extLst/>
          </a:blip>
          <a:stretch>
            <a:fillRect/>
          </a:stretch>
        </p:blipFill>
        <p:spPr>
          <a:xfrm>
            <a:off x="644736" y="3152369"/>
            <a:ext cx="23094528" cy="4834416"/>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The Power Elite Manufacture Chaos"/>
          <p:cNvSpPr txBox="1"/>
          <p:nvPr>
            <p:ph type="title"/>
          </p:nvPr>
        </p:nvSpPr>
        <p:spPr>
          <a:xfrm>
            <a:off x="445182" y="357187"/>
            <a:ext cx="23493636" cy="13001626"/>
          </a:xfrm>
          <a:prstGeom prst="rect">
            <a:avLst/>
          </a:prstGeom>
        </p:spPr>
        <p:txBody>
          <a:bodyPr/>
          <a:lstStyle/>
          <a:p>
            <a:pPr>
              <a:defRPr sz="10000">
                <a:solidFill>
                  <a:srgbClr val="FFD479"/>
                </a:solidFill>
                <a:latin typeface="Arial"/>
                <a:ea typeface="Arial"/>
                <a:cs typeface="Arial"/>
                <a:sym typeface="Arial"/>
              </a:defRPr>
            </a:pPr>
            <a:r>
              <a:t>The Power Elite</a:t>
            </a:r>
            <a:br/>
            <a:r>
              <a:t>Manufacture Chaos </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Antoni Gramsci…"/>
          <p:cNvSpPr txBox="1"/>
          <p:nvPr>
            <p:ph type="title"/>
          </p:nvPr>
        </p:nvSpPr>
        <p:spPr>
          <a:xfrm>
            <a:off x="122039" y="235148"/>
            <a:ext cx="24139922" cy="13245704"/>
          </a:xfrm>
          <a:prstGeom prst="rect">
            <a:avLst/>
          </a:prstGeom>
        </p:spPr>
        <p:txBody>
          <a:bodyPr/>
          <a:lstStyle/>
          <a:p>
            <a:pPr defTabSz="607933">
              <a:defRPr sz="5550">
                <a:latin typeface="Arial"/>
                <a:ea typeface="Arial"/>
                <a:cs typeface="Arial"/>
                <a:sym typeface="Arial"/>
              </a:defRPr>
            </a:pPr>
          </a:p>
          <a:p>
            <a:pPr defTabSz="607933">
              <a:defRPr sz="6142">
                <a:latin typeface="Arial"/>
                <a:ea typeface="Arial"/>
                <a:cs typeface="Arial"/>
                <a:sym typeface="Arial"/>
              </a:defRPr>
            </a:pPr>
          </a:p>
          <a:p>
            <a:pPr defTabSz="607933">
              <a:defRPr sz="6142">
                <a:latin typeface="Arial"/>
                <a:ea typeface="Arial"/>
                <a:cs typeface="Arial"/>
                <a:sym typeface="Arial"/>
              </a:defRPr>
            </a:pPr>
            <a:r>
              <a:t>Antoni Gramsci </a:t>
            </a:r>
          </a:p>
          <a:p>
            <a:pPr defTabSz="607933">
              <a:defRPr sz="6142">
                <a:latin typeface="Arial"/>
                <a:ea typeface="Arial"/>
                <a:cs typeface="Arial"/>
                <a:sym typeface="Arial"/>
              </a:defRPr>
            </a:pPr>
            <a:r>
              <a:t>One of the Founders of the </a:t>
            </a:r>
            <a:br/>
            <a:r>
              <a:t>Communist Party in Italy</a:t>
            </a:r>
          </a:p>
          <a:p>
            <a:pPr defTabSz="607933">
              <a:defRPr sz="6142">
                <a:latin typeface="Arial"/>
                <a:ea typeface="Arial"/>
                <a:cs typeface="Arial"/>
                <a:sym typeface="Arial"/>
              </a:defRPr>
            </a:pPr>
            <a:r>
              <a:t> </a:t>
            </a:r>
          </a:p>
          <a:p>
            <a:pPr defTabSz="607933">
              <a:defRPr sz="6142">
                <a:latin typeface="Arial"/>
                <a:ea typeface="Arial"/>
                <a:cs typeface="Arial"/>
                <a:sym typeface="Arial"/>
              </a:defRPr>
            </a:pPr>
          </a:p>
          <a:p>
            <a:pPr defTabSz="607933">
              <a:defRPr sz="6068">
                <a:latin typeface="Arial"/>
                <a:ea typeface="Arial"/>
                <a:cs typeface="Arial"/>
                <a:sym typeface="Arial"/>
              </a:defRPr>
            </a:pPr>
            <a:r>
              <a:t>Socialism is precisely the religion that must overwhelm Christianity . . . In the new order, Socialism will triumph by first capturing the culture via infiltration of </a:t>
            </a:r>
            <a:r>
              <a:rPr>
                <a:solidFill>
                  <a:srgbClr val="FFD479"/>
                </a:solidFill>
              </a:rPr>
              <a:t>schools</a:t>
            </a:r>
            <a:r>
              <a:t>, universities, </a:t>
            </a:r>
            <a:r>
              <a:rPr>
                <a:solidFill>
                  <a:srgbClr val="FFD479"/>
                </a:solidFill>
              </a:rPr>
              <a:t>churches</a:t>
            </a:r>
            <a:r>
              <a:t> and the </a:t>
            </a:r>
            <a:r>
              <a:rPr>
                <a:solidFill>
                  <a:srgbClr val="FFD479"/>
                </a:solidFill>
              </a:rPr>
              <a:t>media</a:t>
            </a:r>
            <a:r>
              <a:t> by transforming the consciousness of society. —</a:t>
            </a:r>
          </a:p>
          <a:p>
            <a:pPr defTabSz="607933">
              <a:defRPr sz="5550">
                <a:latin typeface="Arial"/>
                <a:ea typeface="Arial"/>
                <a:cs typeface="Arial"/>
                <a:sym typeface="Arial"/>
              </a:defRPr>
            </a:pPr>
          </a:p>
          <a:p>
            <a:pPr defTabSz="607933">
              <a:defRPr sz="5550">
                <a:solidFill>
                  <a:srgbClr val="FFD479"/>
                </a:solidFill>
                <a:latin typeface="Arial"/>
                <a:ea typeface="Arial"/>
                <a:cs typeface="Arial"/>
                <a:sym typeface="Arial"/>
              </a:defRPr>
            </a:pPr>
          </a:p>
          <a:p>
            <a:pPr defTabSz="607933">
              <a:defRPr sz="5550">
                <a:latin typeface="Arial"/>
                <a:ea typeface="Arial"/>
                <a:cs typeface="Arial"/>
                <a:sym typeface="Arial"/>
              </a:defRPr>
            </a:pPr>
          </a:p>
        </p:txBody>
      </p:sp>
      <p:pic>
        <p:nvPicPr>
          <p:cNvPr id="202" name="Antonio Gramsci.png" descr="Antonio Gramsci.png"/>
          <p:cNvPicPr>
            <a:picLocks noChangeAspect="1"/>
          </p:cNvPicPr>
          <p:nvPr/>
        </p:nvPicPr>
        <p:blipFill>
          <a:blip r:embed="rId2">
            <a:extLst/>
          </a:blip>
          <a:stretch>
            <a:fillRect/>
          </a:stretch>
        </p:blipFill>
        <p:spPr>
          <a:xfrm>
            <a:off x="-34926" y="-106363"/>
            <a:ext cx="4419682" cy="6261215"/>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7" name="reset#15.jpg" descr="reset#15.jpg"/>
          <p:cNvPicPr>
            <a:picLocks noChangeAspect="1"/>
          </p:cNvPicPr>
          <p:nvPr/>
        </p:nvPicPr>
        <p:blipFill>
          <a:blip r:embed="rId2">
            <a:extLst/>
          </a:blip>
          <a:stretch>
            <a:fillRect/>
          </a:stretch>
        </p:blipFill>
        <p:spPr>
          <a:xfrm>
            <a:off x="-675055" y="2229593"/>
            <a:ext cx="25734110" cy="5220850"/>
          </a:xfrm>
          <a:prstGeom prst="rect">
            <a:avLst/>
          </a:prstGeom>
          <a:ln w="12700">
            <a:miter lim="400000"/>
          </a:ln>
        </p:spPr>
      </p:pic>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9" name="reset#13.jpg" descr="reset#13.jpg"/>
          <p:cNvPicPr>
            <a:picLocks noChangeAspect="1"/>
          </p:cNvPicPr>
          <p:nvPr/>
        </p:nvPicPr>
        <p:blipFill>
          <a:blip r:embed="rId2">
            <a:extLst/>
          </a:blip>
          <a:stretch>
            <a:fillRect/>
          </a:stretch>
        </p:blipFill>
        <p:spPr>
          <a:xfrm>
            <a:off x="-52495" y="2272166"/>
            <a:ext cx="24878232" cy="7266093"/>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Foxnews.com, June 25, 2020"/>
          <p:cNvSpPr txBox="1"/>
          <p:nvPr>
            <p:ph type="title"/>
          </p:nvPr>
        </p:nvSpPr>
        <p:spPr>
          <a:xfrm>
            <a:off x="311128" y="171711"/>
            <a:ext cx="23650951" cy="13232675"/>
          </a:xfrm>
          <a:prstGeom prst="rect">
            <a:avLst/>
          </a:prstGeom>
        </p:spPr>
        <p:txBody>
          <a:bodyPr/>
          <a:lstStyle/>
          <a:p>
            <a:pPr algn="ctr">
              <a:defRPr b="0" spc="-150" sz="7500">
                <a:latin typeface="Arial"/>
                <a:ea typeface="Arial"/>
                <a:cs typeface="Arial"/>
                <a:sym typeface="Arial"/>
              </a:defRPr>
            </a:pPr>
          </a:p>
          <a:p>
            <a:pPr algn="ctr">
              <a:defRPr b="0" spc="-150" sz="7500">
                <a:latin typeface="Arial"/>
                <a:ea typeface="Arial"/>
                <a:cs typeface="Arial"/>
                <a:sym typeface="Arial"/>
              </a:defRPr>
            </a:pPr>
            <a:r>
              <a:t>Foxnews.com, June 25, 2020</a:t>
            </a:r>
          </a:p>
          <a:p>
            <a:pPr algn="ctr">
              <a:defRPr b="0" spc="-150" sz="7500">
                <a:latin typeface="Arial"/>
                <a:ea typeface="Arial"/>
                <a:cs typeface="Arial"/>
                <a:sym typeface="Arial"/>
              </a:defRPr>
            </a:pPr>
          </a:p>
        </p:txBody>
      </p:sp>
      <p:pic>
        <p:nvPicPr>
          <p:cNvPr id="362" name="reset#1.jpg" descr="reset#1.jpg"/>
          <p:cNvPicPr>
            <a:picLocks noChangeAspect="1"/>
          </p:cNvPicPr>
          <p:nvPr/>
        </p:nvPicPr>
        <p:blipFill>
          <a:blip r:embed="rId2">
            <a:extLst/>
          </a:blip>
          <a:stretch>
            <a:fillRect/>
          </a:stretch>
        </p:blipFill>
        <p:spPr>
          <a:xfrm>
            <a:off x="491497" y="1008394"/>
            <a:ext cx="23290018" cy="9043154"/>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Foxnews.com, June 25, 2020"/>
          <p:cNvSpPr txBox="1"/>
          <p:nvPr>
            <p:ph type="title"/>
          </p:nvPr>
        </p:nvSpPr>
        <p:spPr>
          <a:xfrm>
            <a:off x="311128" y="171711"/>
            <a:ext cx="23650951" cy="13232675"/>
          </a:xfrm>
          <a:prstGeom prst="rect">
            <a:avLst/>
          </a:prstGeom>
        </p:spPr>
        <p:txBody>
          <a:bodyPr/>
          <a:lstStyle/>
          <a:p>
            <a:pPr algn="ctr">
              <a:defRPr b="0" spc="-150" sz="7500">
                <a:latin typeface="Arial"/>
                <a:ea typeface="Arial"/>
                <a:cs typeface="Arial"/>
                <a:sym typeface="Arial"/>
              </a:defRPr>
            </a:pPr>
          </a:p>
          <a:p>
            <a:pPr algn="ctr">
              <a:defRPr b="0" spc="-150" sz="7500">
                <a:latin typeface="Arial"/>
                <a:ea typeface="Arial"/>
                <a:cs typeface="Arial"/>
                <a:sym typeface="Arial"/>
              </a:defRPr>
            </a:pPr>
            <a:r>
              <a:t>Foxnews.com, June 25, 2020</a:t>
            </a:r>
          </a:p>
          <a:p>
            <a:pPr algn="ctr">
              <a:defRPr b="0" spc="-150" sz="7500">
                <a:latin typeface="Arial"/>
                <a:ea typeface="Arial"/>
                <a:cs typeface="Arial"/>
                <a:sym typeface="Arial"/>
              </a:defRPr>
            </a:pPr>
          </a:p>
        </p:txBody>
      </p:sp>
      <p:pic>
        <p:nvPicPr>
          <p:cNvPr id="365" name="reset#3.jpg" descr="reset#3.jpg"/>
          <p:cNvPicPr>
            <a:picLocks noChangeAspect="1"/>
          </p:cNvPicPr>
          <p:nvPr/>
        </p:nvPicPr>
        <p:blipFill>
          <a:blip r:embed="rId2">
            <a:extLst/>
          </a:blip>
          <a:stretch>
            <a:fillRect/>
          </a:stretch>
        </p:blipFill>
        <p:spPr>
          <a:xfrm>
            <a:off x="576319" y="2804737"/>
            <a:ext cx="23231362" cy="4663873"/>
          </a:xfrm>
          <a:prstGeom prst="rect">
            <a:avLst/>
          </a:prstGeom>
          <a:ln w="12700">
            <a:miter lim="400000"/>
          </a:ln>
        </p:spPr>
      </p:pic>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James MacGregor Burns  admits when he writes:…"/>
          <p:cNvSpPr txBox="1"/>
          <p:nvPr>
            <p:ph type="title"/>
          </p:nvPr>
        </p:nvSpPr>
        <p:spPr>
          <a:xfrm>
            <a:off x="258123" y="357187"/>
            <a:ext cx="23867754" cy="13001626"/>
          </a:xfrm>
          <a:prstGeom prst="rect">
            <a:avLst/>
          </a:prstGeom>
        </p:spPr>
        <p:txBody>
          <a:bodyPr/>
          <a:lstStyle/>
          <a:p>
            <a:pPr marL="964406" indent="-1307306" defTabSz="1285875">
              <a:spcBef>
                <a:spcPts val="6700"/>
              </a:spcBef>
              <a:defRPr sz="8500">
                <a:solidFill>
                  <a:srgbClr val="FFD479"/>
                </a:solidFill>
                <a:latin typeface="Arial"/>
                <a:ea typeface="Arial"/>
                <a:cs typeface="Arial"/>
                <a:sym typeface="Arial"/>
              </a:defRPr>
            </a:pPr>
            <a:r>
              <a:t>James MacGregor Burns </a:t>
            </a:r>
            <a:br/>
            <a:r>
              <a:t>admits when he writes: </a:t>
            </a:r>
            <a:endParaRPr b="1">
              <a:solidFill>
                <a:srgbClr val="FFC000"/>
              </a:solidFill>
            </a:endParaRPr>
          </a:p>
          <a:p>
            <a:pPr marL="964406" indent="-1307306" defTabSz="1285875">
              <a:spcBef>
                <a:spcPts val="6700"/>
              </a:spcBef>
              <a:defRPr sz="6600">
                <a:latin typeface="Arial"/>
                <a:ea typeface="Arial"/>
                <a:cs typeface="Arial"/>
                <a:sym typeface="Arial"/>
              </a:defRPr>
            </a:pPr>
            <a:r>
              <a:rPr sz="8500"/>
              <a:t> Let us face reality. The framers [of the Constitution] have simply been too shrewd for us. They have outwitted us.</a:t>
            </a:r>
            <a:r>
              <a:t> </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James MacGregor Burns:…"/>
          <p:cNvSpPr txBox="1"/>
          <p:nvPr>
            <p:ph type="title"/>
          </p:nvPr>
        </p:nvSpPr>
        <p:spPr>
          <a:xfrm>
            <a:off x="241194" y="357187"/>
            <a:ext cx="23901612" cy="13001626"/>
          </a:xfrm>
          <a:prstGeom prst="rect">
            <a:avLst/>
          </a:prstGeom>
        </p:spPr>
        <p:txBody>
          <a:bodyPr/>
          <a:lstStyle/>
          <a:p>
            <a:pPr marL="964406" indent="-1307306" defTabSz="1285875">
              <a:spcBef>
                <a:spcPts val="6700"/>
              </a:spcBef>
              <a:defRPr sz="8500">
                <a:solidFill>
                  <a:srgbClr val="FFD479"/>
                </a:solidFill>
                <a:latin typeface="Arial"/>
                <a:ea typeface="Arial"/>
                <a:cs typeface="Arial"/>
                <a:sym typeface="Arial"/>
              </a:defRPr>
            </a:pPr>
            <a:r>
              <a:t>James MacGregor Burns:</a:t>
            </a:r>
            <a:endParaRPr b="1">
              <a:solidFill>
                <a:srgbClr val="FFC000"/>
              </a:solidFill>
            </a:endParaRPr>
          </a:p>
          <a:p>
            <a:pPr marL="964406" indent="-1307306" defTabSz="1285875">
              <a:spcBef>
                <a:spcPts val="6700"/>
              </a:spcBef>
              <a:defRPr sz="8500">
                <a:latin typeface="Arial"/>
                <a:ea typeface="Arial"/>
                <a:cs typeface="Arial"/>
                <a:sym typeface="Arial"/>
              </a:defRPr>
            </a:pPr>
            <a:r>
              <a:t>They designed separated institutions that cannot be unified by mechanical linkages, frail bridges, tinkering. If we are to "turn the founders upside down" we must directly confront the constitutional structure they erected.</a:t>
            </a:r>
            <a:b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James MacGregor Burns:…"/>
          <p:cNvSpPr txBox="1"/>
          <p:nvPr>
            <p:ph type="title"/>
          </p:nvPr>
        </p:nvSpPr>
        <p:spPr>
          <a:xfrm>
            <a:off x="282215" y="357187"/>
            <a:ext cx="23819570" cy="13001626"/>
          </a:xfrm>
          <a:prstGeom prst="rect">
            <a:avLst/>
          </a:prstGeom>
        </p:spPr>
        <p:txBody>
          <a:bodyPr/>
          <a:lstStyle/>
          <a:p>
            <a:pPr marL="964406" indent="-1307306" defTabSz="1285875">
              <a:spcBef>
                <a:spcPts val="6700"/>
              </a:spcBef>
              <a:defRPr sz="8500">
                <a:solidFill>
                  <a:srgbClr val="FFD479"/>
                </a:solidFill>
                <a:latin typeface="Arial"/>
                <a:ea typeface="Arial"/>
                <a:cs typeface="Arial"/>
                <a:sym typeface="Arial"/>
              </a:defRPr>
            </a:pPr>
            <a:r>
              <a:t>James MacGregor Burns:</a:t>
            </a:r>
            <a:endParaRPr b="1" sz="6000">
              <a:solidFill>
                <a:srgbClr val="FFC000"/>
              </a:solidFill>
              <a:latin typeface="Gill Sans"/>
              <a:ea typeface="Gill Sans"/>
              <a:cs typeface="Gill Sans"/>
              <a:sym typeface="Gill Sans"/>
            </a:endParaRPr>
          </a:p>
          <a:p>
            <a:pPr marL="964406" indent="-1307306" defTabSz="1285875">
              <a:spcBef>
                <a:spcPts val="6700"/>
              </a:spcBef>
              <a:defRPr sz="8500">
                <a:latin typeface="Arial"/>
                <a:ea typeface="Arial"/>
                <a:cs typeface="Arial"/>
                <a:sym typeface="Arial"/>
              </a:defRPr>
            </a:pPr>
            <a:r>
              <a:t>Others might press for major constitutional restructuring but I doubt that Americans under normal conditions could agree on the package of radical and "alien" constitutional changes that would be required. They would do so, I think only during and following a stupendous national </a:t>
            </a:r>
            <a:r>
              <a:rPr>
                <a:solidFill>
                  <a:srgbClr val="FFD479"/>
                </a:solidFill>
              </a:rPr>
              <a:t>crisis and political failure. </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Foxnews.com, June 25, 2020"/>
          <p:cNvSpPr txBox="1"/>
          <p:nvPr>
            <p:ph type="title"/>
          </p:nvPr>
        </p:nvSpPr>
        <p:spPr>
          <a:xfrm>
            <a:off x="311128" y="171711"/>
            <a:ext cx="23650951" cy="13232675"/>
          </a:xfrm>
          <a:prstGeom prst="rect">
            <a:avLst/>
          </a:prstGeom>
        </p:spPr>
        <p:txBody>
          <a:bodyPr/>
          <a:lstStyle/>
          <a:p>
            <a:pPr algn="ctr">
              <a:defRPr b="0" spc="-150" sz="7500">
                <a:latin typeface="Arial"/>
                <a:ea typeface="Arial"/>
                <a:cs typeface="Arial"/>
                <a:sym typeface="Arial"/>
              </a:defRPr>
            </a:pPr>
          </a:p>
          <a:p>
            <a:pPr algn="ctr">
              <a:defRPr b="0" spc="-150" sz="7500">
                <a:latin typeface="Arial"/>
                <a:ea typeface="Arial"/>
                <a:cs typeface="Arial"/>
                <a:sym typeface="Arial"/>
              </a:defRPr>
            </a:pPr>
            <a:r>
              <a:t>Foxnews.com, June 25, 2020</a:t>
            </a:r>
          </a:p>
          <a:p>
            <a:pPr algn="ctr">
              <a:defRPr b="0" spc="-150" sz="7500">
                <a:latin typeface="Arial"/>
                <a:ea typeface="Arial"/>
                <a:cs typeface="Arial"/>
                <a:sym typeface="Arial"/>
              </a:defRPr>
            </a:pPr>
          </a:p>
        </p:txBody>
      </p:sp>
      <p:pic>
        <p:nvPicPr>
          <p:cNvPr id="374" name="reset#4.jpg" descr="reset#4.jpg"/>
          <p:cNvPicPr>
            <a:picLocks noChangeAspect="1"/>
          </p:cNvPicPr>
          <p:nvPr/>
        </p:nvPicPr>
        <p:blipFill>
          <a:blip r:embed="rId2">
            <a:extLst/>
          </a:blip>
          <a:stretch>
            <a:fillRect/>
          </a:stretch>
        </p:blipFill>
        <p:spPr>
          <a:xfrm>
            <a:off x="988940" y="622092"/>
            <a:ext cx="22406120" cy="9679661"/>
          </a:xfrm>
          <a:prstGeom prst="rect">
            <a:avLst/>
          </a:prstGeom>
          <a:ln w="12700">
            <a:miter lim="400000"/>
          </a:ln>
        </p:spPr>
      </p:pic>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Foxnews.com, June 25, 2020"/>
          <p:cNvSpPr txBox="1"/>
          <p:nvPr>
            <p:ph type="title"/>
          </p:nvPr>
        </p:nvSpPr>
        <p:spPr>
          <a:xfrm>
            <a:off x="311128" y="171711"/>
            <a:ext cx="23650951" cy="13232675"/>
          </a:xfrm>
          <a:prstGeom prst="rect">
            <a:avLst/>
          </a:prstGeom>
        </p:spPr>
        <p:txBody>
          <a:bodyPr/>
          <a:lstStyle/>
          <a:p>
            <a:pPr algn="ctr">
              <a:defRPr b="0" spc="-150" sz="7500">
                <a:latin typeface="Arial"/>
                <a:ea typeface="Arial"/>
                <a:cs typeface="Arial"/>
                <a:sym typeface="Arial"/>
              </a:defRPr>
            </a:pPr>
          </a:p>
          <a:p>
            <a:pPr algn="ctr">
              <a:defRPr b="0" spc="-150" sz="7500">
                <a:latin typeface="Arial"/>
                <a:ea typeface="Arial"/>
                <a:cs typeface="Arial"/>
                <a:sym typeface="Arial"/>
              </a:defRPr>
            </a:pPr>
            <a:r>
              <a:t>Foxnews.com, June 25, 2020</a:t>
            </a:r>
          </a:p>
          <a:p>
            <a:pPr algn="ctr">
              <a:defRPr b="0" spc="-150" sz="7500">
                <a:latin typeface="Arial"/>
                <a:ea typeface="Arial"/>
                <a:cs typeface="Arial"/>
                <a:sym typeface="Arial"/>
              </a:defRPr>
            </a:pPr>
          </a:p>
        </p:txBody>
      </p:sp>
      <p:pic>
        <p:nvPicPr>
          <p:cNvPr id="377" name="reset#5.jpg" descr="reset#5.jpg"/>
          <p:cNvPicPr>
            <a:picLocks noChangeAspect="1"/>
          </p:cNvPicPr>
          <p:nvPr/>
        </p:nvPicPr>
        <p:blipFill>
          <a:blip r:embed="rId2">
            <a:extLst/>
          </a:blip>
          <a:stretch>
            <a:fillRect/>
          </a:stretch>
        </p:blipFill>
        <p:spPr>
          <a:xfrm>
            <a:off x="562709" y="3214196"/>
            <a:ext cx="23258582" cy="3774954"/>
          </a:xfrm>
          <a:prstGeom prst="rect">
            <a:avLst/>
          </a:prstGeom>
          <a:ln w="12700">
            <a:miter lim="400000"/>
          </a:ln>
        </p:spPr>
      </p:pic>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Foxnews.com, June 25, 2020"/>
          <p:cNvSpPr txBox="1"/>
          <p:nvPr>
            <p:ph type="title"/>
          </p:nvPr>
        </p:nvSpPr>
        <p:spPr>
          <a:xfrm>
            <a:off x="311128" y="171711"/>
            <a:ext cx="23650951" cy="13232675"/>
          </a:xfrm>
          <a:prstGeom prst="rect">
            <a:avLst/>
          </a:prstGeom>
        </p:spPr>
        <p:txBody>
          <a:bodyPr/>
          <a:lstStyle/>
          <a:p>
            <a:pPr algn="ctr">
              <a:defRPr b="0" spc="-150" sz="7500">
                <a:latin typeface="Arial"/>
                <a:ea typeface="Arial"/>
                <a:cs typeface="Arial"/>
                <a:sym typeface="Arial"/>
              </a:defRPr>
            </a:pPr>
          </a:p>
          <a:p>
            <a:pPr algn="ctr">
              <a:defRPr b="0" spc="-150" sz="7500">
                <a:latin typeface="Arial"/>
                <a:ea typeface="Arial"/>
                <a:cs typeface="Arial"/>
                <a:sym typeface="Arial"/>
              </a:defRPr>
            </a:pPr>
            <a:r>
              <a:t>Foxnews.com, June 25, 2020</a:t>
            </a:r>
          </a:p>
          <a:p>
            <a:pPr algn="ctr">
              <a:defRPr b="0" spc="-150" sz="7500">
                <a:latin typeface="Arial"/>
                <a:ea typeface="Arial"/>
                <a:cs typeface="Arial"/>
                <a:sym typeface="Arial"/>
              </a:defRPr>
            </a:pPr>
          </a:p>
        </p:txBody>
      </p:sp>
      <p:pic>
        <p:nvPicPr>
          <p:cNvPr id="380" name="reset#6.jpg" descr="reset#6.jpg"/>
          <p:cNvPicPr>
            <a:picLocks noChangeAspect="1"/>
          </p:cNvPicPr>
          <p:nvPr/>
        </p:nvPicPr>
        <p:blipFill>
          <a:blip r:embed="rId2">
            <a:extLst/>
          </a:blip>
          <a:stretch>
            <a:fillRect/>
          </a:stretch>
        </p:blipFill>
        <p:spPr>
          <a:xfrm>
            <a:off x="637763" y="3147637"/>
            <a:ext cx="23108474" cy="33192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Washington Post…"/>
          <p:cNvSpPr txBox="1"/>
          <p:nvPr>
            <p:ph type="ctrTitle"/>
          </p:nvPr>
        </p:nvSpPr>
        <p:spPr>
          <a:xfrm>
            <a:off x="258384" y="81489"/>
            <a:ext cx="23867232" cy="13408184"/>
          </a:xfrm>
          <a:prstGeom prst="rect">
            <a:avLst/>
          </a:prstGeom>
        </p:spPr>
        <p:txBody>
          <a:bodyPr/>
          <a:lstStyle/>
          <a:p>
            <a:pPr/>
          </a:p>
          <a:p>
            <a:pPr/>
          </a:p>
          <a:p>
            <a:pPr/>
          </a:p>
          <a:p>
            <a:pPr/>
          </a:p>
          <a:p>
            <a:pPr algn="ctr">
              <a:defRPr b="0" spc="-164" sz="8200">
                <a:latin typeface="Arial"/>
                <a:ea typeface="Arial"/>
                <a:cs typeface="Arial"/>
                <a:sym typeface="Arial"/>
              </a:defRPr>
            </a:pPr>
            <a:r>
              <a:t>Washington Post </a:t>
            </a:r>
          </a:p>
          <a:p>
            <a:pPr algn="ctr">
              <a:defRPr b="0" spc="-164" sz="8200">
                <a:latin typeface="Arial"/>
                <a:ea typeface="Arial"/>
                <a:cs typeface="Arial"/>
                <a:sym typeface="Arial"/>
              </a:defRPr>
            </a:pPr>
            <a:r>
              <a:t>December 24, 2018</a:t>
            </a:r>
          </a:p>
          <a:p>
            <a:pPr algn="ctr">
              <a:defRPr b="0" spc="-180" sz="9000">
                <a:latin typeface="Arial"/>
                <a:ea typeface="Arial"/>
                <a:cs typeface="Arial"/>
                <a:sym typeface="Arial"/>
              </a:defRPr>
            </a:pPr>
          </a:p>
        </p:txBody>
      </p:sp>
      <p:pic>
        <p:nvPicPr>
          <p:cNvPr id="205" name="WP#1.jpg" descr="WP#1.jpg"/>
          <p:cNvPicPr>
            <a:picLocks noChangeAspect="1"/>
          </p:cNvPicPr>
          <p:nvPr/>
        </p:nvPicPr>
        <p:blipFill>
          <a:blip r:embed="rId2">
            <a:extLst/>
          </a:blip>
          <a:stretch>
            <a:fillRect/>
          </a:stretch>
        </p:blipFill>
        <p:spPr>
          <a:xfrm>
            <a:off x="2330029" y="3814753"/>
            <a:ext cx="19723942" cy="3741670"/>
          </a:xfrm>
          <a:prstGeom prst="rect">
            <a:avLst/>
          </a:prstGeom>
          <a:ln w="12700">
            <a:miter lim="400000"/>
          </a:ln>
        </p:spPr>
      </p:pic>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Foxnews.com, June 25, 2020"/>
          <p:cNvSpPr txBox="1"/>
          <p:nvPr>
            <p:ph type="title"/>
          </p:nvPr>
        </p:nvSpPr>
        <p:spPr>
          <a:xfrm>
            <a:off x="311128" y="171711"/>
            <a:ext cx="23650951" cy="13232675"/>
          </a:xfrm>
          <a:prstGeom prst="rect">
            <a:avLst/>
          </a:prstGeom>
        </p:spPr>
        <p:txBody>
          <a:bodyPr/>
          <a:lstStyle/>
          <a:p>
            <a:pPr algn="ctr">
              <a:defRPr b="0" spc="-150" sz="7500">
                <a:latin typeface="Arial"/>
                <a:ea typeface="Arial"/>
                <a:cs typeface="Arial"/>
                <a:sym typeface="Arial"/>
              </a:defRPr>
            </a:pPr>
          </a:p>
          <a:p>
            <a:pPr algn="ctr">
              <a:defRPr b="0" spc="-150" sz="7500">
                <a:latin typeface="Arial"/>
                <a:ea typeface="Arial"/>
                <a:cs typeface="Arial"/>
                <a:sym typeface="Arial"/>
              </a:defRPr>
            </a:pPr>
            <a:r>
              <a:t>Foxnews.com, June 25, 2020</a:t>
            </a:r>
          </a:p>
          <a:p>
            <a:pPr algn="ctr">
              <a:defRPr b="0" spc="-150" sz="7500">
                <a:latin typeface="Arial"/>
                <a:ea typeface="Arial"/>
                <a:cs typeface="Arial"/>
                <a:sym typeface="Arial"/>
              </a:defRPr>
            </a:pPr>
          </a:p>
        </p:txBody>
      </p:sp>
      <p:pic>
        <p:nvPicPr>
          <p:cNvPr id="383" name="reset#7.jpg" descr="reset#7.jpg"/>
          <p:cNvPicPr>
            <a:picLocks noChangeAspect="1"/>
          </p:cNvPicPr>
          <p:nvPr/>
        </p:nvPicPr>
        <p:blipFill>
          <a:blip r:embed="rId2">
            <a:extLst/>
          </a:blip>
          <a:stretch>
            <a:fillRect/>
          </a:stretch>
        </p:blipFill>
        <p:spPr>
          <a:xfrm>
            <a:off x="337388" y="3246300"/>
            <a:ext cx="23709224" cy="4039580"/>
          </a:xfrm>
          <a:prstGeom prst="rect">
            <a:avLst/>
          </a:prstGeom>
          <a:ln w="12700">
            <a:miter lim="400000"/>
          </a:ln>
        </p:spPr>
      </p:pic>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Foxnews.com, June 25, 2020"/>
          <p:cNvSpPr txBox="1"/>
          <p:nvPr>
            <p:ph type="title"/>
          </p:nvPr>
        </p:nvSpPr>
        <p:spPr>
          <a:xfrm>
            <a:off x="311128" y="171711"/>
            <a:ext cx="23650951" cy="13232675"/>
          </a:xfrm>
          <a:prstGeom prst="rect">
            <a:avLst/>
          </a:prstGeom>
        </p:spPr>
        <p:txBody>
          <a:bodyPr/>
          <a:lstStyle/>
          <a:p>
            <a:pPr algn="ctr">
              <a:defRPr b="0" spc="-150" sz="7500">
                <a:latin typeface="Arial"/>
                <a:ea typeface="Arial"/>
                <a:cs typeface="Arial"/>
                <a:sym typeface="Arial"/>
              </a:defRPr>
            </a:pPr>
          </a:p>
          <a:p>
            <a:pPr algn="ctr">
              <a:defRPr b="0" spc="-150" sz="7500">
                <a:latin typeface="Arial"/>
                <a:ea typeface="Arial"/>
                <a:cs typeface="Arial"/>
                <a:sym typeface="Arial"/>
              </a:defRPr>
            </a:pPr>
            <a:r>
              <a:t>Foxnews.com, June 25, 2020</a:t>
            </a:r>
          </a:p>
          <a:p>
            <a:pPr algn="ctr">
              <a:defRPr b="0" spc="-150" sz="7500">
                <a:latin typeface="Arial"/>
                <a:ea typeface="Arial"/>
                <a:cs typeface="Arial"/>
                <a:sym typeface="Arial"/>
              </a:defRPr>
            </a:pPr>
          </a:p>
        </p:txBody>
      </p:sp>
      <p:pic>
        <p:nvPicPr>
          <p:cNvPr id="386" name="reset#8.jpg" descr="reset#8.jpg"/>
          <p:cNvPicPr>
            <a:picLocks noChangeAspect="1"/>
          </p:cNvPicPr>
          <p:nvPr/>
        </p:nvPicPr>
        <p:blipFill>
          <a:blip r:embed="rId2">
            <a:extLst/>
          </a:blip>
          <a:stretch>
            <a:fillRect/>
          </a:stretch>
        </p:blipFill>
        <p:spPr>
          <a:xfrm>
            <a:off x="772584" y="2926094"/>
            <a:ext cx="22838832" cy="4953000"/>
          </a:xfrm>
          <a:prstGeom prst="rect">
            <a:avLst/>
          </a:prstGeom>
          <a:ln w="12700">
            <a:miter lim="400000"/>
          </a:ln>
        </p:spPr>
      </p:pic>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8" name="reset#22.jpg" descr="reset#22.jpg"/>
          <p:cNvPicPr>
            <a:picLocks noChangeAspect="1"/>
          </p:cNvPicPr>
          <p:nvPr/>
        </p:nvPicPr>
        <p:blipFill>
          <a:blip r:embed="rId2">
            <a:extLst/>
          </a:blip>
          <a:stretch>
            <a:fillRect/>
          </a:stretch>
        </p:blipFill>
        <p:spPr>
          <a:xfrm>
            <a:off x="1658415" y="-67432"/>
            <a:ext cx="21747490" cy="13850864"/>
          </a:xfrm>
          <a:prstGeom prst="rect">
            <a:avLst/>
          </a:prstGeom>
          <a:ln w="12700">
            <a:miter lim="400000"/>
          </a:ln>
        </p:spPr>
      </p:pic>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The Power Elite’s Central Banks"/>
          <p:cNvSpPr txBox="1"/>
          <p:nvPr>
            <p:ph type="title"/>
          </p:nvPr>
        </p:nvSpPr>
        <p:spPr>
          <a:xfrm>
            <a:off x="335356" y="235174"/>
            <a:ext cx="23713288" cy="13245652"/>
          </a:xfrm>
          <a:prstGeom prst="rect">
            <a:avLst/>
          </a:prstGeom>
        </p:spPr>
        <p:txBody>
          <a:bodyPr/>
          <a:lstStyle/>
          <a:p>
            <a:pPr/>
          </a:p>
          <a:p>
            <a:pPr/>
          </a:p>
          <a:p>
            <a:pPr/>
          </a:p>
          <a:p>
            <a:pPr/>
          </a:p>
          <a:p>
            <a:pPr algn="ctr">
              <a:defRPr b="0">
                <a:solidFill>
                  <a:srgbClr val="FFD479"/>
                </a:solidFill>
              </a:defRPr>
            </a:pPr>
            <a:r>
              <a:t>The Power Elite’s</a:t>
            </a:r>
            <a:br/>
            <a:r>
              <a:t>Central Banks</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2" name="reset#34.jpg" descr="reset#34.jpg"/>
          <p:cNvPicPr>
            <a:picLocks noChangeAspect="1"/>
          </p:cNvPicPr>
          <p:nvPr/>
        </p:nvPicPr>
        <p:blipFill>
          <a:blip r:embed="rId2">
            <a:extLst/>
          </a:blip>
          <a:stretch>
            <a:fillRect/>
          </a:stretch>
        </p:blipFill>
        <p:spPr>
          <a:xfrm>
            <a:off x="549814" y="-96859"/>
            <a:ext cx="23284372" cy="14942989"/>
          </a:xfrm>
          <a:prstGeom prst="rect">
            <a:avLst/>
          </a:prstGeom>
          <a:ln w="12700">
            <a:miter lim="400000"/>
          </a:ln>
        </p:spPr>
      </p:pic>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Bank For International Settlements   Picture by David Croll, taken March 17 2005 . This picture was taken from the German Wikipedia"/>
          <p:cNvSpPr txBox="1"/>
          <p:nvPr>
            <p:ph type="title"/>
          </p:nvPr>
        </p:nvSpPr>
        <p:spPr>
          <a:xfrm>
            <a:off x="210033" y="357187"/>
            <a:ext cx="23963934" cy="13099667"/>
          </a:xfrm>
          <a:prstGeom prst="rect">
            <a:avLst/>
          </a:prstGeom>
        </p:spPr>
        <p:txBody>
          <a:bodyPr/>
          <a:lstStyle/>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b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5500">
                <a:solidFill>
                  <a:srgbClr val="CCECFF"/>
                </a:solidFill>
                <a:effectLst>
                  <a:outerShdw sx="100000" sy="100000" kx="0" ky="0" algn="b" rotWithShape="0" blurRad="12700" dist="25400" dir="2700000">
                    <a:srgbClr val="000000"/>
                  </a:outerShdw>
                </a:effectLst>
                <a:latin typeface="Arial"/>
                <a:ea typeface="Arial"/>
                <a:cs typeface="Arial"/>
                <a:sym typeface="Arial"/>
              </a:defRPr>
            </a:pPr>
            <a:r>
              <a:rPr b="1">
                <a:solidFill>
                  <a:srgbClr val="FFD479"/>
                </a:solidFill>
              </a:rPr>
              <a:t>Bank For International Settlements </a:t>
            </a:r>
            <a:br>
              <a:rPr b="1">
                <a:solidFill>
                  <a:srgbClr val="FFC000"/>
                </a:solidFill>
              </a:rPr>
            </a:br>
            <a:br>
              <a:rPr b="1">
                <a:solidFill>
                  <a:srgbClr val="FFC000"/>
                </a:solidFill>
              </a:rPr>
            </a:br>
            <a:r>
              <a:rPr b="1" sz="2500">
                <a:solidFill>
                  <a:srgbClr val="FFFFFF"/>
                </a:solidFill>
              </a:rPr>
              <a:t>Picture by David Croll, taken March 17 2005 . This picture was taken from the German Wikipedia</a:t>
            </a:r>
            <a:br>
              <a:rPr b="1">
                <a:solidFill>
                  <a:srgbClr val="FFFFFF"/>
                </a:solidFill>
              </a:rPr>
            </a:br>
          </a:p>
        </p:txBody>
      </p:sp>
      <p:pic>
        <p:nvPicPr>
          <p:cNvPr id="395" name="BIS.jpg" descr="BIS.jpg"/>
          <p:cNvPicPr>
            <a:picLocks noChangeAspect="1"/>
          </p:cNvPicPr>
          <p:nvPr/>
        </p:nvPicPr>
        <p:blipFill>
          <a:blip r:embed="rId2">
            <a:extLst/>
          </a:blip>
          <a:stretch>
            <a:fillRect/>
          </a:stretch>
        </p:blipFill>
        <p:spPr>
          <a:xfrm>
            <a:off x="8344613" y="791702"/>
            <a:ext cx="7273212" cy="8118936"/>
          </a:xfrm>
          <a:prstGeom prst="rect">
            <a:avLst/>
          </a:prstGeom>
          <a:ln w="12700">
            <a:miter lim="400000"/>
          </a:ln>
        </p:spPr>
      </p:pic>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Carroll Quigley: “Tragedy and Hope”  Published in 1966…"/>
          <p:cNvSpPr txBox="1"/>
          <p:nvPr>
            <p:ph type="title"/>
          </p:nvPr>
        </p:nvSpPr>
        <p:spPr>
          <a:xfrm>
            <a:off x="126689" y="357187"/>
            <a:ext cx="24001327" cy="13172871"/>
          </a:xfrm>
          <a:prstGeom prst="rect">
            <a:avLst/>
          </a:prstGeom>
        </p:spPr>
        <p:txBody>
          <a:bodyPr/>
          <a:lstStyle/>
          <a:p>
            <a:pPr defTabSz="914400">
              <a:defRPr b="1"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b="0" sz="7500">
                <a:solidFill>
                  <a:srgbClr val="FFD479"/>
                </a:solidFill>
              </a:rPr>
              <a:t>Carroll Quigley:</a:t>
            </a:r>
            <a:br>
              <a:rPr b="0" sz="7500">
                <a:solidFill>
                  <a:srgbClr val="FFD479"/>
                </a:solidFill>
              </a:rPr>
            </a:br>
            <a:r>
              <a:rPr b="0" sz="7500">
                <a:solidFill>
                  <a:srgbClr val="FFD479"/>
                </a:solidFill>
              </a:rPr>
              <a:t>“Tragedy and Hope” </a:t>
            </a:r>
            <a:br>
              <a:rPr b="0" sz="7500">
                <a:solidFill>
                  <a:srgbClr val="FFD479"/>
                </a:solidFill>
              </a:rPr>
            </a:br>
            <a:r>
              <a:rPr b="0" sz="7500">
                <a:solidFill>
                  <a:srgbClr val="FFD479"/>
                </a:solidFill>
              </a:rPr>
              <a:t>Published in 1966</a:t>
            </a:r>
            <a:br>
              <a:rPr b="0" sz="7500"/>
            </a:br>
            <a:br>
              <a:rPr b="0" sz="7500"/>
            </a:br>
            <a:endParaRPr b="0" sz="7500"/>
          </a:p>
          <a:p>
            <a:pPr defTabSz="914400">
              <a:defRPr b="1"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b="0" sz="7500">
                <a:solidFill>
                  <a:srgbClr val="FFFFFF"/>
                </a:solidFill>
              </a:rPr>
              <a:t>The power of financial capitalism had another far reaching plan, nothing less than to create </a:t>
            </a:r>
            <a:r>
              <a:rPr b="0" sz="7500">
                <a:solidFill>
                  <a:srgbClr val="FFD479"/>
                </a:solidFill>
              </a:rPr>
              <a:t>a world system of financial control in private hands</a:t>
            </a:r>
            <a:r>
              <a:rPr b="0" sz="7500">
                <a:solidFill>
                  <a:srgbClr val="FFFFFF"/>
                </a:solidFill>
              </a:rPr>
              <a:t> able to dominate the political system of each country and the economy of the world as a whole. This system was to</a:t>
            </a:r>
            <a:endParaRPr b="0" sz="7500">
              <a:solidFill>
                <a:srgbClr val="FFFFFF"/>
              </a:solidFill>
            </a:endParaRPr>
          </a:p>
          <a:p>
            <a:pPr defTabSz="914400">
              <a:defRPr b="1"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b="0" sz="7500">
                <a:solidFill>
                  <a:srgbClr val="FFFFFF"/>
                </a:solidFill>
              </a:rPr>
              <a:t> be controlled</a:t>
            </a:r>
            <a:br>
              <a:rPr>
                <a:solidFill>
                  <a:srgbClr val="FFFFFF"/>
                </a:solidFill>
              </a:rPr>
            </a:br>
          </a:p>
        </p:txBody>
      </p:sp>
      <p:pic>
        <p:nvPicPr>
          <p:cNvPr id="398" name="Tragedyandhope.jpg" descr="Tragedyandhope.jpg"/>
          <p:cNvPicPr>
            <a:picLocks noChangeAspect="1"/>
          </p:cNvPicPr>
          <p:nvPr/>
        </p:nvPicPr>
        <p:blipFill>
          <a:blip r:embed="rId2">
            <a:extLst/>
          </a:blip>
          <a:stretch>
            <a:fillRect/>
          </a:stretch>
        </p:blipFill>
        <p:spPr>
          <a:xfrm>
            <a:off x="869950" y="114300"/>
            <a:ext cx="3213101" cy="4914901"/>
          </a:xfrm>
          <a:prstGeom prst="rect">
            <a:avLst/>
          </a:prstGeom>
          <a:ln w="12700">
            <a:miter lim="400000"/>
          </a:ln>
        </p:spPr>
      </p:pic>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in a feudalistic fashion by the central banks of the world acting in concert, by secret agreements arrived at in frequent meetings and conferences. The apex of the system was to be the Bank for International Settlements in Basle, Switzerland, a private b"/>
          <p:cNvSpPr txBox="1"/>
          <p:nvPr>
            <p:ph type="title"/>
          </p:nvPr>
        </p:nvSpPr>
        <p:spPr>
          <a:xfrm>
            <a:off x="-5768" y="132922"/>
            <a:ext cx="24411163" cy="13225891"/>
          </a:xfrm>
          <a:prstGeom prst="rect">
            <a:avLst/>
          </a:prstGeom>
        </p:spPr>
        <p:txBody>
          <a:bodyPr/>
          <a:lstStyle/>
          <a:p>
            <a:pPr defTabSz="914400">
              <a:defRPr sz="7500">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r>
              <a:t>in a feudalistic fashion by the central banks of the world acting in concert, by secret agreements arrived at in frequent meetings and conferences. </a:t>
            </a:r>
            <a:r>
              <a:rPr>
                <a:solidFill>
                  <a:srgbClr val="FFD479"/>
                </a:solidFill>
              </a:rPr>
              <a:t>The apex of the system was to be the Bank for International </a:t>
            </a:r>
            <a:r>
              <a:t>Settlements in Basle, Switzerland, a private bank owned and controlled by the world’s central banks, which were themselves private corporations. </a:t>
            </a:r>
          </a:p>
        </p:txBody>
      </p:sp>
      <p:pic>
        <p:nvPicPr>
          <p:cNvPr id="401" name="Tragedyandhope.jpg" descr="Tragedyandhope.jpg"/>
          <p:cNvPicPr>
            <a:picLocks noChangeAspect="1"/>
          </p:cNvPicPr>
          <p:nvPr/>
        </p:nvPicPr>
        <p:blipFill>
          <a:blip r:embed="rId2">
            <a:extLst/>
          </a:blip>
          <a:stretch>
            <a:fillRect/>
          </a:stretch>
        </p:blipFill>
        <p:spPr>
          <a:xfrm>
            <a:off x="725992" y="220630"/>
            <a:ext cx="2650622" cy="4054508"/>
          </a:xfrm>
          <a:prstGeom prst="rect">
            <a:avLst/>
          </a:prstGeom>
          <a:ln w="12700">
            <a:miter lim="400000"/>
          </a:ln>
        </p:spPr>
      </p:pic>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Each central bank, in the hands of men like  Montagu Norman of the Bank of England, Benjamin  Strong of the New York Federal Reserve Bank, Charles  Rist of the Bank of France, and Hjalmar Schacht of the  Reichsbank, sought to dominate its government by i"/>
          <p:cNvSpPr txBox="1"/>
          <p:nvPr>
            <p:ph type="title"/>
          </p:nvPr>
        </p:nvSpPr>
        <p:spPr>
          <a:xfrm>
            <a:off x="131433" y="138038"/>
            <a:ext cx="24121134" cy="13341140"/>
          </a:xfrm>
          <a:prstGeom prst="rect">
            <a:avLst/>
          </a:prstGeom>
        </p:spPr>
        <p:txBody>
          <a:bodyPr/>
          <a:lstStyle/>
          <a:p>
            <a:pPr defTabSz="365760">
              <a:defRPr sz="3000">
                <a:solidFill>
                  <a:srgbClr val="0066CC"/>
                </a:solidFill>
                <a:effectLst>
                  <a:outerShdw sx="100000" sy="100000" kx="0" ky="0" algn="b" rotWithShape="0" blurRad="5080" dist="10160" dir="2700000">
                    <a:srgbClr val="000000"/>
                  </a:outerShdw>
                </a:effectLst>
                <a:latin typeface="Arial"/>
                <a:ea typeface="Arial"/>
                <a:cs typeface="Arial"/>
                <a:sym typeface="Arial"/>
              </a:defRPr>
            </a:pPr>
            <a:br/>
          </a:p>
          <a:p>
            <a:pPr defTabSz="365760">
              <a:defRPr sz="3000">
                <a:solidFill>
                  <a:srgbClr val="0066CC"/>
                </a:solidFill>
                <a:effectLst>
                  <a:outerShdw sx="100000" sy="100000" kx="0" ky="0" algn="b" rotWithShape="0" blurRad="5080" dist="10160" dir="2700000">
                    <a:srgbClr val="000000"/>
                  </a:outerShdw>
                </a:effectLst>
                <a:latin typeface="Arial"/>
                <a:ea typeface="Arial"/>
                <a:cs typeface="Arial"/>
                <a:sym typeface="Arial"/>
              </a:defRPr>
            </a:pPr>
            <a:br/>
          </a:p>
          <a:p>
            <a:pPr defTabSz="365760">
              <a:defRPr sz="3000">
                <a:solidFill>
                  <a:srgbClr val="0066CC"/>
                </a:solidFill>
                <a:effectLst>
                  <a:outerShdw sx="100000" sy="100000" kx="0" ky="0" algn="b" rotWithShape="0" blurRad="5080" dist="10160" dir="2700000">
                    <a:srgbClr val="000000"/>
                  </a:outerShdw>
                </a:effectLst>
                <a:latin typeface="Arial"/>
                <a:ea typeface="Arial"/>
                <a:cs typeface="Arial"/>
                <a:sym typeface="Arial"/>
              </a:defRPr>
            </a:pPr>
          </a:p>
          <a:p>
            <a:pPr defTabSz="365760">
              <a:defRPr sz="4000">
                <a:solidFill>
                  <a:srgbClr val="0066CC"/>
                </a:solidFill>
                <a:effectLst>
                  <a:outerShdw sx="100000" sy="100000" kx="0" ky="0" algn="b" rotWithShape="0" blurRad="5080" dist="10160" dir="2700000">
                    <a:srgbClr val="000000"/>
                  </a:outerShdw>
                </a:effectLst>
                <a:latin typeface="Arial"/>
                <a:ea typeface="Arial"/>
                <a:cs typeface="Arial"/>
                <a:sym typeface="Arial"/>
              </a:defRPr>
            </a:pPr>
          </a:p>
          <a:p>
            <a:pPr defTabSz="365760">
              <a:defRPr sz="6920">
                <a:solidFill>
                  <a:srgbClr val="0066CC"/>
                </a:solidFill>
                <a:effectLst>
                  <a:outerShdw sx="100000" sy="100000" kx="0" ky="0" algn="b" rotWithShape="0" blurRad="5080" dist="10160" dir="2700000">
                    <a:srgbClr val="000000"/>
                  </a:outerShdw>
                </a:effectLst>
                <a:latin typeface="Arial"/>
                <a:ea typeface="Arial"/>
                <a:cs typeface="Arial"/>
                <a:sym typeface="Arial"/>
              </a:defRPr>
            </a:pPr>
            <a:r>
              <a:rPr>
                <a:solidFill>
                  <a:srgbClr val="FFFFFF"/>
                </a:solidFill>
              </a:rPr>
              <a:t>Each central bank, in the hands of men like </a:t>
            </a:r>
            <a:br>
              <a:rPr>
                <a:solidFill>
                  <a:srgbClr val="FFFFFF"/>
                </a:solidFill>
              </a:rPr>
            </a:br>
            <a:r>
              <a:rPr>
                <a:solidFill>
                  <a:srgbClr val="FFFFFF"/>
                </a:solidFill>
              </a:rPr>
              <a:t>Montagu Norman of the Bank of England, Benjamin </a:t>
            </a:r>
            <a:br>
              <a:rPr>
                <a:solidFill>
                  <a:srgbClr val="FFFFFF"/>
                </a:solidFill>
              </a:rPr>
            </a:br>
            <a:r>
              <a:rPr>
                <a:solidFill>
                  <a:srgbClr val="FFFFFF"/>
                </a:solidFill>
              </a:rPr>
              <a:t>Strong of the New York Federal Reserve Bank, Charles </a:t>
            </a:r>
            <a:br>
              <a:rPr>
                <a:solidFill>
                  <a:srgbClr val="FFFFFF"/>
                </a:solidFill>
              </a:rPr>
            </a:br>
            <a:r>
              <a:rPr>
                <a:solidFill>
                  <a:srgbClr val="FFFFFF"/>
                </a:solidFill>
              </a:rPr>
              <a:t>Rist of the Bank of France, and Hjalmar Schacht of the </a:t>
            </a:r>
            <a:br>
              <a:rPr>
                <a:solidFill>
                  <a:srgbClr val="FFFFFF"/>
                </a:solidFill>
              </a:rPr>
            </a:br>
            <a:r>
              <a:rPr>
                <a:solidFill>
                  <a:srgbClr val="FFFFFF"/>
                </a:solidFill>
              </a:rPr>
              <a:t>Reichsbank, sought to dominate its government by its </a:t>
            </a:r>
            <a:br>
              <a:rPr>
                <a:solidFill>
                  <a:srgbClr val="FFFFFF"/>
                </a:solidFill>
              </a:rPr>
            </a:br>
            <a:r>
              <a:rPr>
                <a:solidFill>
                  <a:srgbClr val="FFFFFF"/>
                </a:solidFill>
              </a:rPr>
              <a:t>ability to control treasury loans, to manipulate foreign</a:t>
            </a:r>
            <a:br>
              <a:rPr>
                <a:solidFill>
                  <a:srgbClr val="FFFFFF"/>
                </a:solidFill>
              </a:rPr>
            </a:br>
            <a:r>
              <a:rPr>
                <a:solidFill>
                  <a:srgbClr val="FFFFFF"/>
                </a:solidFill>
              </a:rPr>
              <a:t> exchanges, to influence, The level of economic activity in </a:t>
            </a:r>
            <a:br>
              <a:rPr>
                <a:solidFill>
                  <a:srgbClr val="FFFFFF"/>
                </a:solidFill>
              </a:rPr>
            </a:br>
            <a:r>
              <a:rPr>
                <a:solidFill>
                  <a:srgbClr val="FFFFFF"/>
                </a:solidFill>
              </a:rPr>
              <a:t>the country, and to influence co-operative politicians by </a:t>
            </a:r>
            <a:br>
              <a:rPr>
                <a:solidFill>
                  <a:srgbClr val="FFFFFF"/>
                </a:solidFill>
              </a:rPr>
            </a:br>
            <a:r>
              <a:rPr>
                <a:solidFill>
                  <a:srgbClr val="FFFFFF"/>
                </a:solidFill>
              </a:rPr>
              <a:t>subsequent rewards in the business world.</a:t>
            </a:r>
            <a:br>
              <a:rPr>
                <a:solidFill>
                  <a:srgbClr val="FFFFFF"/>
                </a:solidFill>
              </a:rPr>
            </a:br>
            <a:br>
              <a:rPr>
                <a:solidFill>
                  <a:srgbClr val="FFFFFF"/>
                </a:solidFill>
              </a:rPr>
            </a:br>
            <a:br>
              <a:rPr>
                <a:solidFill>
                  <a:srgbClr val="FFFFFF"/>
                </a:solidFill>
              </a:rPr>
            </a:br>
          </a:p>
        </p:txBody>
      </p:sp>
      <p:pic>
        <p:nvPicPr>
          <p:cNvPr id="404" name="Tragedyandhope.jpg" descr="Tragedyandhope.jpg"/>
          <p:cNvPicPr>
            <a:picLocks noChangeAspect="1"/>
          </p:cNvPicPr>
          <p:nvPr/>
        </p:nvPicPr>
        <p:blipFill>
          <a:blip r:embed="rId2">
            <a:extLst/>
          </a:blip>
          <a:stretch>
            <a:fillRect/>
          </a:stretch>
        </p:blipFill>
        <p:spPr>
          <a:xfrm>
            <a:off x="176048" y="42083"/>
            <a:ext cx="2668753" cy="4082243"/>
          </a:xfrm>
          <a:prstGeom prst="rect">
            <a:avLst/>
          </a:prstGeom>
          <a:ln w="12700">
            <a:miter lim="400000"/>
          </a:ln>
        </p:spPr>
      </p:pic>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1930, The New York Times article  quoting Rep. Louis McFadden (chairman of the House Committee on Banking and Currency):  The Federal Reserve Bank of New York is eager to enter into a close relationship with the Bank for International Settlements…The con"/>
          <p:cNvSpPr txBox="1"/>
          <p:nvPr>
            <p:ph type="title"/>
          </p:nvPr>
        </p:nvSpPr>
        <p:spPr>
          <a:xfrm>
            <a:off x="234032" y="357187"/>
            <a:ext cx="23915936" cy="13116317"/>
          </a:xfrm>
          <a:prstGeom prst="rect">
            <a:avLst/>
          </a:prstGeom>
        </p:spPr>
        <p:txBody>
          <a:bodyPr/>
          <a:lstStyle/>
          <a:p>
            <a:pPr defTabSz="832104">
              <a:defRPr sz="6825">
                <a:solidFill>
                  <a:srgbClr val="FFC000"/>
                </a:solidFill>
                <a:effectLst>
                  <a:outerShdw sx="100000" sy="100000" kx="0" ky="0" algn="b" rotWithShape="0" blurRad="11557" dist="23114" dir="2700000">
                    <a:srgbClr val="000000"/>
                  </a:outerShdw>
                </a:effectLst>
                <a:latin typeface="Arial Narrow"/>
                <a:ea typeface="Arial Narrow"/>
                <a:cs typeface="Arial Narrow"/>
                <a:sym typeface="Arial Narrow"/>
              </a:defRPr>
            </a:pPr>
            <a:r>
              <a:rPr>
                <a:solidFill>
                  <a:srgbClr val="FFFFFF"/>
                </a:solidFill>
              </a:rPr>
              <a:t>1930, The New York Times article </a:t>
            </a:r>
            <a:br>
              <a:rPr>
                <a:solidFill>
                  <a:srgbClr val="FFFFFF"/>
                </a:solidFill>
              </a:rPr>
            </a:br>
            <a:r>
              <a:rPr>
                <a:solidFill>
                  <a:srgbClr val="FFFFFF"/>
                </a:solidFill>
              </a:rPr>
              <a:t>quoting Rep. Louis McFadden (chairman of the House Committee on Banking and Currency):</a:t>
            </a:r>
            <a:br>
              <a:rPr>
                <a:solidFill>
                  <a:srgbClr val="FFFFFF"/>
                </a:solidFill>
              </a:rPr>
            </a:br>
            <a:br/>
            <a:r>
              <a:rPr>
                <a:solidFill>
                  <a:srgbClr val="FFFFFF"/>
                </a:solidFill>
              </a:rPr>
              <a:t>The Federal Reserve Bank of New York is eager to enter into a close relationship with the Bank for International Settlements…The conclusion is impossible to escape that the State and Treasury Departments are willing to </a:t>
            </a:r>
            <a:r>
              <a:rPr>
                <a:solidFill>
                  <a:srgbClr val="FFD479"/>
                </a:solidFill>
              </a:rPr>
              <a:t>pool the banking systems of Europe and America, setting up a world financial power</a:t>
            </a:r>
            <a:r>
              <a:t> </a:t>
            </a:r>
            <a:r>
              <a:rPr>
                <a:solidFill>
                  <a:srgbClr val="FFFFFF"/>
                </a:solidFill>
              </a:rPr>
              <a:t>independent of and above the Government of the United States…The United States under present conditions will be transformed from the most active of manufacturing nations into a consuming and importing nation with a balance of trade against it.</a:t>
            </a:r>
            <a:br>
              <a:rPr>
                <a:solidFill>
                  <a:srgbClr val="FFFFFF"/>
                </a:solidFill>
              </a:rPr>
            </a:b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Washington Post…"/>
          <p:cNvSpPr txBox="1"/>
          <p:nvPr>
            <p:ph type="title"/>
          </p:nvPr>
        </p:nvSpPr>
        <p:spPr>
          <a:xfrm>
            <a:off x="379690" y="269819"/>
            <a:ext cx="23727915" cy="13176362"/>
          </a:xfrm>
          <a:prstGeom prst="rect">
            <a:avLst/>
          </a:prstGeom>
        </p:spPr>
        <p:txBody>
          <a:bodyPr/>
          <a:lstStyle/>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algn="ctr" defTabSz="2267655">
              <a:defRPr b="0" spc="-167" sz="8370">
                <a:latin typeface="Arial"/>
                <a:ea typeface="Arial"/>
                <a:cs typeface="Arial"/>
                <a:sym typeface="Arial"/>
              </a:defRPr>
            </a:pPr>
            <a:r>
              <a:t>Washington Post </a:t>
            </a:r>
          </a:p>
          <a:p>
            <a:pPr algn="ctr" defTabSz="2267655">
              <a:defRPr b="0" spc="-167" sz="8370">
                <a:latin typeface="Arial"/>
                <a:ea typeface="Arial"/>
                <a:cs typeface="Arial"/>
                <a:sym typeface="Arial"/>
              </a:defRPr>
            </a:pPr>
            <a:r>
              <a:t>December 24, 2018</a:t>
            </a:r>
          </a:p>
          <a:p>
            <a:pPr algn="ctr" defTabSz="2267655">
              <a:defRPr b="0" spc="-167" sz="8370">
                <a:latin typeface="Arial"/>
                <a:ea typeface="Arial"/>
                <a:cs typeface="Arial"/>
                <a:sym typeface="Arial"/>
              </a:defRPr>
            </a:pPr>
          </a:p>
        </p:txBody>
      </p:sp>
      <p:pic>
        <p:nvPicPr>
          <p:cNvPr id="208" name="wp#2.jpg" descr="wp#2.jpg"/>
          <p:cNvPicPr>
            <a:picLocks noChangeAspect="1"/>
          </p:cNvPicPr>
          <p:nvPr/>
        </p:nvPicPr>
        <p:blipFill>
          <a:blip r:embed="rId2">
            <a:extLst/>
          </a:blip>
          <a:stretch>
            <a:fillRect/>
          </a:stretch>
        </p:blipFill>
        <p:spPr>
          <a:xfrm>
            <a:off x="2218661" y="2818144"/>
            <a:ext cx="20049972" cy="4480582"/>
          </a:xfrm>
          <a:prstGeom prst="rect">
            <a:avLst/>
          </a:prstGeom>
          <a:ln w="12700">
            <a:miter lim="400000"/>
          </a:ln>
        </p:spPr>
      </p:pic>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Double-click to edit"/>
          <p:cNvSpPr txBox="1"/>
          <p:nvPr>
            <p:ph type="title"/>
          </p:nvPr>
        </p:nvSpPr>
        <p:spPr>
          <a:xfrm>
            <a:off x="204359" y="357187"/>
            <a:ext cx="23975282" cy="13214915"/>
          </a:xfrm>
          <a:prstGeom prst="rect">
            <a:avLst/>
          </a:prstGeom>
        </p:spPr>
        <p:txBody>
          <a:bodyPr/>
          <a:lstStyle/>
          <a:p>
            <a:pPr/>
          </a:p>
          <a:p>
            <a:pPr/>
          </a:p>
          <a:p>
            <a:pPr/>
          </a:p>
          <a:p>
            <a:pPr/>
          </a:p>
          <a:p>
            <a:pPr/>
          </a:p>
          <a:p>
            <a:pPr/>
          </a:p>
        </p:txBody>
      </p:sp>
      <p:pic>
        <p:nvPicPr>
          <p:cNvPr id="409" name="Europeancentralbank.jpg" descr="Europeancentralbank.jpg"/>
          <p:cNvPicPr>
            <a:picLocks noChangeAspect="1"/>
          </p:cNvPicPr>
          <p:nvPr/>
        </p:nvPicPr>
        <p:blipFill>
          <a:blip r:embed="rId2">
            <a:extLst/>
          </a:blip>
          <a:stretch>
            <a:fillRect/>
          </a:stretch>
        </p:blipFill>
        <p:spPr>
          <a:xfrm>
            <a:off x="2686568" y="1265318"/>
            <a:ext cx="19010864" cy="11185364"/>
          </a:xfrm>
          <a:prstGeom prst="rect">
            <a:avLst/>
          </a:prstGeom>
          <a:ln w="12700">
            <a:miter lim="400000"/>
          </a:ln>
        </p:spPr>
      </p:pic>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Jean-Claude Trichet,  President of the European Central Bank,  April 26, 2010:   The evolution of global governance:  Let me turn to the question of how global governance  is evolving after the crisis."/>
          <p:cNvSpPr txBox="1"/>
          <p:nvPr>
            <p:ph type="title"/>
          </p:nvPr>
        </p:nvSpPr>
        <p:spPr>
          <a:xfrm>
            <a:off x="111342" y="357187"/>
            <a:ext cx="23944586" cy="13163291"/>
          </a:xfrm>
          <a:prstGeom prst="rect">
            <a:avLst/>
          </a:prstGeom>
        </p:spPr>
        <p:txBody>
          <a:bodyPr/>
          <a:lstStyle/>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sz="7500">
                <a:solidFill>
                  <a:srgbClr val="FFD479"/>
                </a:solidFill>
              </a:rPr>
              <a:t>Jean-Claude Trichet, </a:t>
            </a:r>
            <a:br>
              <a:rPr sz="7500">
                <a:solidFill>
                  <a:srgbClr val="FFD479"/>
                </a:solidFill>
              </a:rPr>
            </a:br>
            <a:r>
              <a:rPr sz="7500">
                <a:solidFill>
                  <a:srgbClr val="FFD479"/>
                </a:solidFill>
              </a:rPr>
              <a:t>President of the European Central Bank, </a:t>
            </a:r>
            <a:br>
              <a:rPr sz="7500">
                <a:solidFill>
                  <a:srgbClr val="FFD479"/>
                </a:solidFill>
              </a:rPr>
            </a:br>
            <a:r>
              <a:rPr sz="7500">
                <a:solidFill>
                  <a:srgbClr val="FFD479"/>
                </a:solidFill>
              </a:rPr>
              <a:t>April 26, 2010: </a:t>
            </a:r>
            <a:br>
              <a:rPr sz="7500"/>
            </a:br>
            <a:br>
              <a:rPr sz="7500"/>
            </a:br>
            <a:r>
              <a:rPr sz="7500" u="sng">
                <a:solidFill>
                  <a:srgbClr val="FFFFFF"/>
                </a:solidFill>
              </a:rPr>
              <a:t>The evolution of global governance:</a:t>
            </a:r>
            <a:br>
              <a:rPr sz="7500" u="sng">
                <a:solidFill>
                  <a:srgbClr val="FFFFFF"/>
                </a:solidFill>
              </a:rPr>
            </a:br>
            <a:br>
              <a:rPr sz="7500" u="sng">
                <a:solidFill>
                  <a:srgbClr val="FFFFFF"/>
                </a:solidFill>
              </a:rPr>
            </a:br>
            <a:r>
              <a:rPr sz="7500">
                <a:solidFill>
                  <a:srgbClr val="FFFFFF"/>
                </a:solidFill>
              </a:rPr>
              <a:t>Let me turn to the question of how global governance </a:t>
            </a:r>
            <a:br>
              <a:rPr sz="7500">
                <a:solidFill>
                  <a:srgbClr val="FFFFFF"/>
                </a:solidFill>
              </a:rPr>
            </a:br>
            <a:r>
              <a:rPr sz="7500">
                <a:solidFill>
                  <a:srgbClr val="FFFFFF"/>
                </a:solidFill>
              </a:rPr>
              <a:t>is evolving after the crisis. </a:t>
            </a:r>
            <a:br>
              <a:rPr>
                <a:solidFill>
                  <a:srgbClr val="FFFFFF"/>
                </a:solidFill>
              </a:rPr>
            </a:b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Jean-Claude Trichet,  President of the European Central Bank,  April 26, 2010:…"/>
          <p:cNvSpPr txBox="1"/>
          <p:nvPr>
            <p:ph type="title"/>
          </p:nvPr>
        </p:nvSpPr>
        <p:spPr>
          <a:xfrm>
            <a:off x="233381" y="357187"/>
            <a:ext cx="23917238" cy="13001626"/>
          </a:xfrm>
          <a:prstGeom prst="rect">
            <a:avLst/>
          </a:prstGeom>
        </p:spPr>
        <p:txBody>
          <a:bodyPr/>
          <a:lstStyle/>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sz="7500">
                <a:solidFill>
                  <a:srgbClr val="FFD479"/>
                </a:solidFill>
              </a:rPr>
              <a:t>Jean-Claude Trichet, </a:t>
            </a:r>
            <a:br>
              <a:rPr sz="7500">
                <a:solidFill>
                  <a:srgbClr val="FFD479"/>
                </a:solidFill>
              </a:rPr>
            </a:br>
            <a:r>
              <a:rPr sz="7500">
                <a:solidFill>
                  <a:srgbClr val="FFD479"/>
                </a:solidFill>
              </a:rPr>
              <a:t>President of the European Central Bank, </a:t>
            </a:r>
            <a:br>
              <a:rPr sz="7500">
                <a:solidFill>
                  <a:srgbClr val="FFD479"/>
                </a:solidFill>
              </a:rPr>
            </a:br>
            <a:r>
              <a:rPr sz="7500">
                <a:solidFill>
                  <a:srgbClr val="FFD479"/>
                </a:solidFill>
              </a:rPr>
              <a:t>April 26, 2010:</a:t>
            </a:r>
            <a:endParaRPr sz="7500">
              <a:solidFill>
                <a:srgbClr val="FFD479"/>
              </a:solidFill>
            </a:endParaRPr>
          </a:p>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endParaRPr sz="7500">
              <a:solidFill>
                <a:srgbClr val="FFD479"/>
              </a:solidFill>
            </a:endParaRPr>
          </a:p>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r>
              <a:t>Overall, the system is moving toward decisively genuine global governance that is much more inclusive, encompassing the key emerging economies as well as industrialized countries. The significant transformation of global governance that we are engineering today is illustrated by three examples. </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Jean-Claude Trichet,  President of the European Central Bank,  April 26, 2010:…"/>
          <p:cNvSpPr txBox="1"/>
          <p:nvPr>
            <p:ph type="title"/>
          </p:nvPr>
        </p:nvSpPr>
        <p:spPr>
          <a:xfrm>
            <a:off x="174966" y="357187"/>
            <a:ext cx="24034068" cy="13117061"/>
          </a:xfrm>
          <a:prstGeom prst="rect">
            <a:avLst/>
          </a:prstGeom>
        </p:spPr>
        <p:txBody>
          <a:bodyPr/>
          <a:lstStyle/>
          <a:p>
            <a:pPr defTabSz="429768">
              <a:defRPr sz="3525">
                <a:effectLst>
                  <a:outerShdw sx="100000" sy="100000" kx="0" ky="0" algn="b" rotWithShape="0" blurRad="5969" dist="11938" dir="2700000">
                    <a:srgbClr val="000000"/>
                  </a:outerShdw>
                </a:effectLst>
                <a:latin typeface="Arial"/>
                <a:ea typeface="Arial"/>
                <a:cs typeface="Arial"/>
                <a:sym typeface="Arial"/>
              </a:defRPr>
            </a:pPr>
          </a:p>
          <a:p>
            <a:pPr defTabSz="429768">
              <a:defRPr sz="6815">
                <a:solidFill>
                  <a:srgbClr val="FFC000"/>
                </a:solidFill>
                <a:effectLst>
                  <a:outerShdw sx="100000" sy="100000" kx="0" ky="0" algn="b" rotWithShape="0" blurRad="5969" dist="11938" dir="2700000">
                    <a:srgbClr val="000000"/>
                  </a:outerShdw>
                </a:effectLst>
                <a:latin typeface="Arial"/>
                <a:ea typeface="Arial"/>
                <a:cs typeface="Arial"/>
                <a:sym typeface="Arial"/>
              </a:defRPr>
            </a:pPr>
            <a:r>
              <a:rPr>
                <a:solidFill>
                  <a:srgbClr val="FFD479"/>
                </a:solidFill>
              </a:rPr>
              <a:t>Jean-Claude Trichet, </a:t>
            </a:r>
            <a:br>
              <a:rPr>
                <a:solidFill>
                  <a:srgbClr val="FFD479"/>
                </a:solidFill>
              </a:rPr>
            </a:br>
            <a:r>
              <a:rPr>
                <a:solidFill>
                  <a:srgbClr val="FFD479"/>
                </a:solidFill>
              </a:rPr>
              <a:t>President of the European Central Bank, </a:t>
            </a:r>
            <a:br>
              <a:rPr>
                <a:solidFill>
                  <a:srgbClr val="FFD479"/>
                </a:solidFill>
              </a:rPr>
            </a:br>
            <a:r>
              <a:rPr>
                <a:solidFill>
                  <a:srgbClr val="FFD479"/>
                </a:solidFill>
              </a:rPr>
              <a:t>April 26, 2010:</a:t>
            </a:r>
          </a:p>
          <a:p>
            <a:pPr defTabSz="429768">
              <a:defRPr sz="6815">
                <a:effectLst>
                  <a:outerShdw sx="100000" sy="100000" kx="0" ky="0" algn="b" rotWithShape="0" blurRad="5969" dist="11938" dir="2700000">
                    <a:srgbClr val="000000"/>
                  </a:outerShdw>
                </a:effectLst>
                <a:latin typeface="Arial"/>
                <a:ea typeface="Arial"/>
                <a:cs typeface="Arial"/>
                <a:sym typeface="Arial"/>
              </a:defRPr>
            </a:pPr>
          </a:p>
          <a:p>
            <a:pPr defTabSz="429768">
              <a:defRPr sz="6815">
                <a:effectLst>
                  <a:outerShdw sx="100000" sy="100000" kx="0" ky="0" algn="b" rotWithShape="0" blurRad="5969" dist="11938" dir="2700000">
                    <a:srgbClr val="000000"/>
                  </a:outerShdw>
                </a:effectLst>
                <a:latin typeface="Arial"/>
                <a:ea typeface="Arial"/>
                <a:cs typeface="Arial"/>
                <a:sym typeface="Arial"/>
              </a:defRPr>
            </a:pPr>
          </a:p>
          <a:p>
            <a:pPr defTabSz="429768">
              <a:defRPr sz="3525">
                <a:effectLst>
                  <a:outerShdw sx="100000" sy="100000" kx="0" ky="0" algn="b" rotWithShape="0" blurRad="5969" dist="11938" dir="2700000">
                    <a:srgbClr val="000000"/>
                  </a:outerShdw>
                </a:effectLst>
                <a:latin typeface="Arial"/>
                <a:ea typeface="Arial"/>
                <a:cs typeface="Arial"/>
                <a:sym typeface="Arial"/>
              </a:defRPr>
            </a:pPr>
            <a:r>
              <a:rPr sz="6815"/>
              <a:t>First, the emergence of the G20 a the prime group for global economic governance at the level of ministers, governors and heads of state or government. Secondly, the establishment of the </a:t>
            </a:r>
            <a:r>
              <a:rPr sz="6815">
                <a:solidFill>
                  <a:srgbClr val="FFD479"/>
                </a:solidFill>
              </a:rPr>
              <a:t>Global Economy Meeting </a:t>
            </a:r>
            <a:r>
              <a:rPr sz="6815"/>
              <a:t>of central bank governors under the auspices of the BIS as the prime group for the governance of central bank cooperation.</a:t>
            </a:r>
            <a:br/>
            <a:br/>
            <a:b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Jean-Claude Trichet,  President of the European Central Bank,  April 26, 2010:…"/>
          <p:cNvSpPr txBox="1"/>
          <p:nvPr>
            <p:ph type="title"/>
          </p:nvPr>
        </p:nvSpPr>
        <p:spPr>
          <a:xfrm>
            <a:off x="135433" y="357187"/>
            <a:ext cx="24113134" cy="13136874"/>
          </a:xfrm>
          <a:prstGeom prst="rect">
            <a:avLst/>
          </a:prstGeom>
        </p:spPr>
        <p:txBody>
          <a:bodyPr/>
          <a:lstStyle/>
          <a:p>
            <a:pPr defTabSz="914400">
              <a:defRPr sz="7500">
                <a:effectLst>
                  <a:outerShdw sx="100000" sy="100000" kx="0" ky="0" algn="b" rotWithShape="0" blurRad="12700" dist="25400" dir="2700000">
                    <a:srgbClr val="000000"/>
                  </a:outerShdw>
                </a:effectLst>
                <a:latin typeface="Arial"/>
                <a:ea typeface="Arial"/>
                <a:cs typeface="Arial"/>
                <a:sym typeface="Arial"/>
              </a:defRPr>
            </a:pPr>
            <a:r>
              <a:rPr>
                <a:solidFill>
                  <a:srgbClr val="FFD479"/>
                </a:solidFill>
              </a:rPr>
              <a:t>Jean-Claude Trichet, </a:t>
            </a:r>
            <a:br>
              <a:rPr>
                <a:solidFill>
                  <a:srgbClr val="FFD479"/>
                </a:solidFill>
              </a:rPr>
            </a:br>
            <a:r>
              <a:rPr>
                <a:solidFill>
                  <a:srgbClr val="FFD479"/>
                </a:solidFill>
              </a:rPr>
              <a:t>President of the European Central Bank, </a:t>
            </a:r>
            <a:br>
              <a:rPr>
                <a:solidFill>
                  <a:srgbClr val="FFD479"/>
                </a:solidFill>
              </a:rPr>
            </a:br>
            <a:r>
              <a:rPr>
                <a:solidFill>
                  <a:srgbClr val="FFD479"/>
                </a:solidFill>
              </a:rPr>
              <a:t>April 26, 2010:</a:t>
            </a:r>
            <a:br/>
          </a:p>
          <a:p>
            <a:pPr defTabSz="914400">
              <a:defRPr sz="7500">
                <a:effectLst>
                  <a:outerShdw sx="100000" sy="100000" kx="0" ky="0" algn="b" rotWithShape="0" blurRad="12700" dist="25400" dir="2700000">
                    <a:srgbClr val="000000"/>
                  </a:outerShdw>
                </a:effectLst>
                <a:latin typeface="Arial"/>
                <a:ea typeface="Arial"/>
                <a:cs typeface="Arial"/>
                <a:sym typeface="Arial"/>
              </a:defRPr>
            </a:pPr>
            <a:r>
              <a:t>…the Global Economy Meeting (GEM), </a:t>
            </a:r>
            <a:br/>
            <a:r>
              <a:t>which gathers at the </a:t>
            </a:r>
            <a:r>
              <a:rPr>
                <a:solidFill>
                  <a:srgbClr val="FFD479"/>
                </a:solidFill>
              </a:rPr>
              <a:t>BIS headquarter</a:t>
            </a:r>
            <a:r>
              <a:rPr>
                <a:solidFill>
                  <a:srgbClr val="FFC000"/>
                </a:solidFill>
              </a:rPr>
              <a:t> </a:t>
            </a:r>
            <a:r>
              <a:t>in Basel. </a:t>
            </a:r>
            <a:br/>
            <a:r>
              <a:t>Over the past few years, this forum has included 31 </a:t>
            </a:r>
            <a:br/>
            <a:r>
              <a:t>governors as permanent members plus a number of other governors attending on a rotating basis.</a:t>
            </a:r>
            <a:br/>
            <a:b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Jean-Claude Trichet,  President of the European Central Bank,  April 26, 2010:…"/>
          <p:cNvSpPr txBox="1"/>
          <p:nvPr>
            <p:ph type="title"/>
          </p:nvPr>
        </p:nvSpPr>
        <p:spPr>
          <a:xfrm>
            <a:off x="138224" y="357187"/>
            <a:ext cx="24107552" cy="13165616"/>
          </a:xfrm>
          <a:prstGeom prst="rect">
            <a:avLst/>
          </a:prstGeom>
        </p:spPr>
        <p:txBody>
          <a:bodyPr/>
          <a:lstStyle/>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r>
              <a:rPr sz="7500">
                <a:solidFill>
                  <a:srgbClr val="FFD479"/>
                </a:solidFill>
              </a:rPr>
              <a:t>Jean-Claude Trichet, </a:t>
            </a:r>
            <a:br>
              <a:rPr sz="7500">
                <a:solidFill>
                  <a:srgbClr val="FFD479"/>
                </a:solidFill>
              </a:rPr>
            </a:br>
            <a:r>
              <a:rPr sz="7500">
                <a:solidFill>
                  <a:srgbClr val="FFD479"/>
                </a:solidFill>
              </a:rPr>
              <a:t>President of the European Central Bank, </a:t>
            </a:r>
            <a:br>
              <a:rPr sz="7500">
                <a:solidFill>
                  <a:srgbClr val="FFD479"/>
                </a:solidFill>
              </a:rPr>
            </a:br>
            <a:r>
              <a:rPr sz="7500">
                <a:solidFill>
                  <a:srgbClr val="FFD479"/>
                </a:solidFill>
              </a:rPr>
              <a:t>April 26, 2010:</a:t>
            </a:r>
            <a:endParaRPr sz="7500">
              <a:solidFill>
                <a:srgbClr val="FFD479"/>
              </a:solidFill>
            </a:endParaRPr>
          </a:p>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endParaRPr sz="7500">
              <a:solidFill>
                <a:srgbClr val="FFD479"/>
              </a:solidFill>
            </a:endParaRPr>
          </a:p>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endParaRPr sz="7500">
              <a:solidFill>
                <a:srgbClr val="FFD479"/>
              </a:solidFill>
            </a:endParaRPr>
          </a:p>
          <a:p>
            <a:pPr defTabSz="914400">
              <a:defRPr sz="3200">
                <a:solidFill>
                  <a:srgbClr val="FFC000"/>
                </a:solidFill>
                <a:effectLst>
                  <a:outerShdw sx="100000" sy="100000" kx="0" ky="0" algn="b" rotWithShape="0" blurRad="12700" dist="25400" dir="2700000">
                    <a:srgbClr val="000000"/>
                  </a:outerShdw>
                </a:effectLst>
                <a:latin typeface="Arial"/>
                <a:ea typeface="Arial"/>
                <a:cs typeface="Arial"/>
                <a:sym typeface="Arial"/>
              </a:defRPr>
            </a:pPr>
          </a:p>
          <a:p>
            <a:pPr defTabSz="914400">
              <a:defRPr sz="7500">
                <a:effectLst>
                  <a:outerShdw sx="100000" sy="100000" kx="0" ky="0" algn="b" rotWithShape="0" blurRad="12700" dist="25400" dir="2700000">
                    <a:srgbClr val="000000"/>
                  </a:outerShdw>
                </a:effectLst>
                <a:latin typeface="Arial"/>
                <a:ea typeface="Arial"/>
                <a:cs typeface="Arial"/>
                <a:sym typeface="Arial"/>
              </a:defRPr>
            </a:pPr>
            <a:r>
              <a:t>The GEM, in which all systemic emerging economies’ Central Bank governors are fully participating, has become </a:t>
            </a:r>
            <a:r>
              <a:rPr>
                <a:solidFill>
                  <a:srgbClr val="FFD479"/>
                </a:solidFill>
              </a:rPr>
              <a:t>the prime group for global governance among central banks.</a:t>
            </a:r>
            <a:br>
              <a:rPr>
                <a:solidFill>
                  <a:srgbClr val="FFC000"/>
                </a:solidFill>
              </a:rPr>
            </a:br>
            <a:br>
              <a:rPr>
                <a:solidFill>
                  <a:srgbClr val="FFC000"/>
                </a:solidFill>
              </a:rPr>
            </a:b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1" name="Greatreset#1.jpg" descr="Greatreset#1.jpg"/>
          <p:cNvPicPr>
            <a:picLocks noChangeAspect="1"/>
          </p:cNvPicPr>
          <p:nvPr/>
        </p:nvPicPr>
        <p:blipFill>
          <a:blip r:embed="rId2">
            <a:extLst/>
          </a:blip>
          <a:stretch>
            <a:fillRect/>
          </a:stretch>
        </p:blipFill>
        <p:spPr>
          <a:xfrm>
            <a:off x="-49019" y="-650149"/>
            <a:ext cx="24482038" cy="17336421"/>
          </a:xfrm>
          <a:prstGeom prst="rect">
            <a:avLst/>
          </a:prstGeom>
          <a:ln w="12700">
            <a:miter lim="400000"/>
          </a:ln>
        </p:spPr>
      </p:pic>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Forbes Magazine, August 13, 2020"/>
          <p:cNvSpPr txBox="1"/>
          <p:nvPr>
            <p:ph type="title"/>
          </p:nvPr>
        </p:nvSpPr>
        <p:spPr>
          <a:xfrm>
            <a:off x="383985" y="234560"/>
            <a:ext cx="23616030" cy="13092056"/>
          </a:xfrm>
          <a:prstGeom prst="rect">
            <a:avLst/>
          </a:prstGeom>
        </p:spPr>
        <p:txBody>
          <a:bodyPr/>
          <a:lstStyle/>
          <a:p>
            <a:pPr/>
          </a:p>
          <a:p>
            <a:pPr/>
          </a:p>
          <a:p>
            <a:pPr/>
          </a:p>
          <a:p>
            <a:pPr/>
          </a:p>
          <a:p>
            <a:pPr/>
          </a:p>
          <a:p>
            <a:pPr/>
          </a:p>
          <a:p>
            <a:pPr/>
          </a:p>
          <a:p>
            <a:pPr/>
          </a:p>
          <a:p>
            <a:pPr/>
          </a:p>
          <a:p>
            <a:pPr/>
          </a:p>
          <a:p>
            <a:pPr algn="ctr">
              <a:defRPr b="0" spc="-150" sz="7500">
                <a:latin typeface="Arial"/>
                <a:ea typeface="Arial"/>
                <a:cs typeface="Arial"/>
                <a:sym typeface="Arial"/>
              </a:defRPr>
            </a:pPr>
            <a:r>
              <a:t>Forbes Magazine, August 13, 2020</a:t>
            </a:r>
          </a:p>
        </p:txBody>
      </p:sp>
      <p:pic>
        <p:nvPicPr>
          <p:cNvPr id="424" name="Forbesondigitaldollar.jpg" descr="Forbesondigitaldollar.jpg"/>
          <p:cNvPicPr>
            <a:picLocks noChangeAspect="1"/>
          </p:cNvPicPr>
          <p:nvPr/>
        </p:nvPicPr>
        <p:blipFill>
          <a:blip r:embed="rId2">
            <a:extLst/>
          </a:blip>
          <a:stretch>
            <a:fillRect/>
          </a:stretch>
        </p:blipFill>
        <p:spPr>
          <a:xfrm>
            <a:off x="4389808" y="2520755"/>
            <a:ext cx="15604384" cy="5926006"/>
          </a:xfrm>
          <a:prstGeom prst="rect">
            <a:avLst/>
          </a:prstGeom>
          <a:ln w="12700">
            <a:miter lim="400000"/>
          </a:ln>
        </p:spPr>
      </p:pic>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Barron’s, September 18, 2020"/>
          <p:cNvSpPr txBox="1"/>
          <p:nvPr>
            <p:ph type="title"/>
          </p:nvPr>
        </p:nvSpPr>
        <p:spPr>
          <a:xfrm>
            <a:off x="291020" y="218654"/>
            <a:ext cx="23801960" cy="13121490"/>
          </a:xfrm>
          <a:prstGeom prst="rect">
            <a:avLst/>
          </a:prstGeom>
        </p:spPr>
        <p:txBody>
          <a:bodyPr/>
          <a:lstStyle/>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algn="ctr" defTabSz="2267655">
              <a:defRPr b="0" spc="-158" sz="7905"/>
            </a:pPr>
            <a:r>
              <a:t>Barron’s, September 18, 2020</a:t>
            </a:r>
          </a:p>
        </p:txBody>
      </p:sp>
      <p:pic>
        <p:nvPicPr>
          <p:cNvPr id="427" name="Barrons#1.jpg" descr="Barrons#1.jpg"/>
          <p:cNvPicPr>
            <a:picLocks noChangeAspect="1"/>
          </p:cNvPicPr>
          <p:nvPr/>
        </p:nvPicPr>
        <p:blipFill>
          <a:blip r:embed="rId2">
            <a:extLst/>
          </a:blip>
          <a:stretch>
            <a:fillRect/>
          </a:stretch>
        </p:blipFill>
        <p:spPr>
          <a:xfrm>
            <a:off x="4445715" y="3421991"/>
            <a:ext cx="15492570" cy="4790467"/>
          </a:xfrm>
          <a:prstGeom prst="rect">
            <a:avLst/>
          </a:prstGeom>
          <a:ln w="12700">
            <a:miter lim="400000"/>
          </a:ln>
        </p:spPr>
      </p:pic>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Barron’s, September 18, 2020"/>
          <p:cNvSpPr txBox="1"/>
          <p:nvPr>
            <p:ph type="title"/>
          </p:nvPr>
        </p:nvSpPr>
        <p:spPr>
          <a:xfrm>
            <a:off x="291020" y="218654"/>
            <a:ext cx="23801960" cy="13121490"/>
          </a:xfrm>
          <a:prstGeom prst="rect">
            <a:avLst/>
          </a:prstGeom>
        </p:spPr>
        <p:txBody>
          <a:bodyPr/>
          <a:lstStyle/>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defTabSz="2267655">
              <a:defRPr spc="-158" sz="7905"/>
            </a:pPr>
          </a:p>
          <a:p>
            <a:pPr algn="ctr" defTabSz="2267655">
              <a:defRPr b="0" spc="-158" sz="7905"/>
            </a:pPr>
            <a:r>
              <a:t>Barron’s, September 18, 2020</a:t>
            </a:r>
          </a:p>
        </p:txBody>
      </p:sp>
      <p:pic>
        <p:nvPicPr>
          <p:cNvPr id="430" name="Barrons#2.jpg" descr="Barrons#2.jpg"/>
          <p:cNvPicPr>
            <a:picLocks noChangeAspect="1"/>
          </p:cNvPicPr>
          <p:nvPr/>
        </p:nvPicPr>
        <p:blipFill>
          <a:blip r:embed="rId2">
            <a:extLst/>
          </a:blip>
          <a:stretch>
            <a:fillRect/>
          </a:stretch>
        </p:blipFill>
        <p:spPr>
          <a:xfrm>
            <a:off x="3306854" y="3941278"/>
            <a:ext cx="17770292" cy="289098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