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 id="272" r:id="rId14"/>
    <p:sldId id="275" r:id="rId15"/>
    <p:sldId id="274" r:id="rId16"/>
    <p:sldId id="273" r:id="rId17"/>
    <p:sldId id="276" r:id="rId18"/>
    <p:sldId id="277" r:id="rId19"/>
    <p:sldId id="278"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1" d="100"/>
          <a:sy n="131" d="100"/>
        </p:scale>
        <p:origin x="-198" y="-9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4FACF17-C4FD-468A-8C1D-17977818E066}" type="datetimeFigureOut">
              <a:rPr lang="en-US" smtClean="0"/>
              <a:pPr/>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FACF17-C4FD-468A-8C1D-17977818E066}" type="datetimeFigureOut">
              <a:rPr lang="en-US" smtClean="0"/>
              <a:pPr/>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FACF17-C4FD-468A-8C1D-17977818E066}" type="datetimeFigureOut">
              <a:rPr lang="en-US" smtClean="0"/>
              <a:pPr/>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4FACF17-C4FD-468A-8C1D-17977818E066}" type="datetimeFigureOut">
              <a:rPr lang="en-US" smtClean="0"/>
              <a:pPr/>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FACF17-C4FD-468A-8C1D-17977818E066}" type="datetimeFigureOut">
              <a:rPr lang="en-US" smtClean="0"/>
              <a:pPr/>
              <a:t>3/6/2014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4FACF17-C4FD-468A-8C1D-17977818E066}" type="datetimeFigureOut">
              <a:rPr lang="en-US" smtClean="0"/>
              <a:pPr/>
              <a:t>3/6/2014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4FACF17-C4FD-468A-8C1D-17977818E066}" type="datetimeFigureOut">
              <a:rPr lang="en-US" smtClean="0"/>
              <a:pPr/>
              <a:t>3/6/2014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4FACF17-C4FD-468A-8C1D-17977818E066}" type="datetimeFigureOut">
              <a:rPr lang="en-US" smtClean="0"/>
              <a:pPr/>
              <a:t>3/6/2014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ACF17-C4FD-468A-8C1D-17977818E066}" type="datetimeFigureOut">
              <a:rPr lang="en-US" smtClean="0"/>
              <a:pPr/>
              <a:t>3/6/2014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FACF17-C4FD-468A-8C1D-17977818E066}" type="datetimeFigureOut">
              <a:rPr lang="en-US" smtClean="0"/>
              <a:pPr/>
              <a:t>3/6/2014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FACF17-C4FD-468A-8C1D-17977818E066}" type="datetimeFigureOut">
              <a:rPr lang="en-US" smtClean="0"/>
              <a:pPr/>
              <a:t>3/6/2014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4E7E06-5251-401D-911A-0662B08F9B9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94FACF17-C4FD-468A-8C1D-17977818E066}" type="datetimeFigureOut">
              <a:rPr lang="en-US" smtClean="0"/>
              <a:pPr/>
              <a:t>3/6/2014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24E7E06-5251-401D-911A-0662B08F9B9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398972"/>
          </a:xfrm>
        </p:spPr>
        <p:txBody>
          <a:bodyPr>
            <a:normAutofit fontScale="90000"/>
          </a:bodyPr>
          <a:lstStyle/>
          <a:p>
            <a:r>
              <a:rPr lang="en-US" sz="2800" dirty="0" smtClean="0">
                <a:solidFill>
                  <a:srgbClr val="FFC000"/>
                </a:solidFill>
              </a:rPr>
              <a:t/>
            </a:r>
            <a:br>
              <a:rPr lang="en-US" sz="2800" dirty="0" smtClean="0">
                <a:solidFill>
                  <a:srgbClr val="FFC000"/>
                </a:solidFill>
              </a:rPr>
            </a:br>
            <a:r>
              <a:rPr lang="en-US" sz="2800" dirty="0">
                <a:solidFill>
                  <a:srgbClr val="FFC000"/>
                </a:solidFill>
              </a:rPr>
              <a:t/>
            </a:r>
            <a:br>
              <a:rPr lang="en-US" sz="2800" dirty="0">
                <a:solidFill>
                  <a:srgbClr val="FFC000"/>
                </a:solidFill>
              </a:rPr>
            </a:br>
            <a:r>
              <a:rPr lang="en-US" sz="2800" dirty="0" smtClean="0">
                <a:solidFill>
                  <a:srgbClr val="FFC000"/>
                </a:solidFill>
              </a:rPr>
              <a:t/>
            </a:r>
            <a:br>
              <a:rPr lang="en-US" sz="2800" dirty="0" smtClean="0">
                <a:solidFill>
                  <a:srgbClr val="FFC000"/>
                </a:solidFill>
              </a:rPr>
            </a:br>
            <a:r>
              <a:rPr lang="en-US" sz="2800" dirty="0" smtClean="0">
                <a:solidFill>
                  <a:srgbClr val="FFC000"/>
                </a:solidFill>
              </a:rPr>
              <a:t/>
            </a:r>
            <a:br>
              <a:rPr lang="en-US" sz="2800" dirty="0" smtClean="0">
                <a:solidFill>
                  <a:srgbClr val="FFC000"/>
                </a:solidFill>
              </a:rPr>
            </a:br>
            <a:r>
              <a:rPr lang="en-US" sz="2800" dirty="0" smtClean="0">
                <a:solidFill>
                  <a:srgbClr val="FFC000"/>
                </a:solidFill>
              </a:rPr>
              <a:t/>
            </a:r>
            <a:br>
              <a:rPr lang="en-US" sz="2800" dirty="0" smtClean="0">
                <a:solidFill>
                  <a:srgbClr val="FFC000"/>
                </a:solidFill>
              </a:rPr>
            </a:br>
            <a:r>
              <a:rPr lang="en-US" sz="3600" b="1" dirty="0" smtClean="0">
                <a:solidFill>
                  <a:srgbClr val="FFC000"/>
                </a:solidFill>
              </a:rPr>
              <a:t>What </a:t>
            </a:r>
            <a:r>
              <a:rPr lang="en-US" sz="3600" b="1" dirty="0" smtClean="0">
                <a:solidFill>
                  <a:srgbClr val="FFC000"/>
                </a:solidFill>
              </a:rPr>
              <a:t>Has Happen To The Word, Why, Where Are We Going, and How Should Christians Respond </a:t>
            </a:r>
            <a:r>
              <a:rPr lang="en-US" sz="2800" dirty="0">
                <a:solidFill>
                  <a:srgbClr val="FFC000"/>
                </a:solidFill>
              </a:rPr>
              <a:t/>
            </a:r>
            <a:br>
              <a:rPr lang="en-US" sz="2800" dirty="0">
                <a:solidFill>
                  <a:srgbClr val="FFC000"/>
                </a:solidFill>
              </a:rPr>
            </a:br>
            <a:r>
              <a:rPr lang="en-US" sz="2800" dirty="0" smtClean="0">
                <a:solidFill>
                  <a:srgbClr val="FFC000"/>
                </a:solidFill>
              </a:rPr>
              <a:t/>
            </a:r>
            <a:br>
              <a:rPr lang="en-US" sz="2800" dirty="0" smtClean="0">
                <a:solidFill>
                  <a:srgbClr val="FFC000"/>
                </a:solidFill>
              </a:rPr>
            </a:br>
            <a:r>
              <a:rPr lang="en-US" sz="2800" dirty="0" smtClean="0"/>
              <a:t/>
            </a:r>
            <a:br>
              <a:rPr lang="en-US" sz="2800" dirty="0" smtClean="0"/>
            </a:br>
            <a:r>
              <a:rPr lang="en-US" sz="1300" dirty="0">
                <a:solidFill>
                  <a:schemeClr val="bg1"/>
                </a:solidFill>
              </a:rPr>
              <a:t>© Brannon S. Howse, 2013</a:t>
            </a:r>
            <a:br>
              <a:rPr lang="en-US" sz="1300" dirty="0">
                <a:solidFill>
                  <a:schemeClr val="bg1"/>
                </a:solidFill>
              </a:rPr>
            </a:br>
            <a:r>
              <a:rPr lang="en-US" sz="1300" dirty="0">
                <a:solidFill>
                  <a:schemeClr val="bg1"/>
                </a:solidFill>
              </a:rPr>
              <a:t/>
            </a:r>
            <a:br>
              <a:rPr lang="en-US" sz="1300" dirty="0">
                <a:solidFill>
                  <a:schemeClr val="bg1"/>
                </a:solidFill>
              </a:rPr>
            </a:br>
            <a:r>
              <a:rPr lang="en-US" sz="1300" dirty="0">
                <a:solidFill>
                  <a:schemeClr val="bg1"/>
                </a:solidFill>
              </a:rPr>
              <a:t>These Power-Point slides are for Situation Room members to use for teaching and instruction in a public or private setting. However these slides are not to be distributed to others in keeping with your Situation Room membership agreement.</a:t>
            </a:r>
            <a:r>
              <a:rPr lang="en-US" sz="2800" dirty="0"/>
              <a:t/>
            </a:r>
            <a:br>
              <a:rPr lang="en-US" sz="2800" dirty="0"/>
            </a:br>
            <a:r>
              <a:rPr lang="en-US" sz="2800" dirty="0"/>
              <a:t/>
            </a:r>
            <a:br>
              <a:rPr lang="en-US" sz="2800" dirty="0"/>
            </a:br>
            <a:endParaRPr lang="en-US" sz="2800" dirty="0"/>
          </a:p>
        </p:txBody>
      </p:sp>
    </p:spTree>
    <p:extLst>
      <p:ext uri="{BB962C8B-B14F-4D97-AF65-F5344CB8AC3E}">
        <p14:creationId xmlns:p14="http://schemas.microsoft.com/office/powerpoint/2010/main" val="1030570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407210"/>
          </a:xfrm>
        </p:spPr>
        <p:txBody>
          <a:bodyPr>
            <a:normAutofit/>
          </a:bodyPr>
          <a:lstStyle/>
          <a:p>
            <a:r>
              <a:rPr lang="en-US" sz="4000" dirty="0" smtClean="0">
                <a:solidFill>
                  <a:schemeClr val="bg1"/>
                </a:solidFill>
              </a:rPr>
              <a:t/>
            </a:r>
            <a:br>
              <a:rPr lang="en-US" sz="4000" dirty="0" smtClean="0">
                <a:solidFill>
                  <a:schemeClr val="bg1"/>
                </a:solidFill>
              </a:rPr>
            </a:br>
            <a:r>
              <a:rPr lang="en-US" sz="4000" dirty="0" smtClean="0">
                <a:solidFill>
                  <a:schemeClr val="bg1"/>
                </a:solidFill>
              </a:rPr>
              <a:t>What specific Bible verses reveal that God does turn people over to a strong spiritual delusion as part of his judgment? </a:t>
            </a:r>
            <a:endParaRPr lang="en-US" sz="4000" dirty="0">
              <a:solidFill>
                <a:schemeClr val="bg1"/>
              </a:solidFill>
            </a:endParaRPr>
          </a:p>
        </p:txBody>
      </p:sp>
    </p:spTree>
    <p:extLst>
      <p:ext uri="{BB962C8B-B14F-4D97-AF65-F5344CB8AC3E}">
        <p14:creationId xmlns:p14="http://schemas.microsoft.com/office/powerpoint/2010/main" val="909804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464875"/>
          </a:xfrm>
        </p:spPr>
        <p:txBody>
          <a:bodyPr>
            <a:normAutofit/>
          </a:bodyPr>
          <a:lstStyle/>
          <a:p>
            <a:r>
              <a:rPr lang="en-US" sz="4000" dirty="0" smtClean="0">
                <a:solidFill>
                  <a:schemeClr val="bg1"/>
                </a:solidFill>
              </a:rPr>
              <a:t>Where in the Word of God do we see the demonic manipulation of false teachers or false prophets as part of God’s judgment? </a:t>
            </a:r>
            <a:endParaRPr lang="en-US" sz="4000" dirty="0">
              <a:solidFill>
                <a:schemeClr val="bg1"/>
              </a:solidFill>
            </a:endParaRPr>
          </a:p>
        </p:txBody>
      </p:sp>
    </p:spTree>
    <p:extLst>
      <p:ext uri="{BB962C8B-B14F-4D97-AF65-F5344CB8AC3E}">
        <p14:creationId xmlns:p14="http://schemas.microsoft.com/office/powerpoint/2010/main" val="2055149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440162"/>
          </a:xfrm>
        </p:spPr>
        <p:txBody>
          <a:bodyPr>
            <a:normAutofit/>
          </a:bodyPr>
          <a:lstStyle/>
          <a:p>
            <a:r>
              <a:rPr lang="en-US" sz="4000" dirty="0" smtClean="0">
                <a:solidFill>
                  <a:schemeClr val="bg1"/>
                </a:solidFill>
              </a:rPr>
              <a:t/>
            </a:r>
            <a:br>
              <a:rPr lang="en-US" sz="4000" dirty="0" smtClean="0">
                <a:solidFill>
                  <a:schemeClr val="bg1"/>
                </a:solidFill>
              </a:rPr>
            </a:br>
            <a:r>
              <a:rPr lang="en-US" sz="4000" dirty="0" smtClean="0">
                <a:solidFill>
                  <a:schemeClr val="bg1"/>
                </a:solidFill>
              </a:rPr>
              <a:t>Why </a:t>
            </a:r>
            <a:r>
              <a:rPr lang="en-US" sz="4000" dirty="0">
                <a:solidFill>
                  <a:schemeClr val="bg1"/>
                </a:solidFill>
              </a:rPr>
              <a:t>are so many people embracing false teachers and false teaching according to Romans chapter one? </a:t>
            </a:r>
            <a:r>
              <a:rPr lang="en-US" sz="4000" dirty="0"/>
              <a:t/>
            </a:r>
            <a:br>
              <a:rPr lang="en-US" sz="4000" dirty="0"/>
            </a:br>
            <a:endParaRPr lang="en-US" sz="4000" dirty="0"/>
          </a:p>
        </p:txBody>
      </p:sp>
    </p:spTree>
    <p:extLst>
      <p:ext uri="{BB962C8B-B14F-4D97-AF65-F5344CB8AC3E}">
        <p14:creationId xmlns:p14="http://schemas.microsoft.com/office/powerpoint/2010/main" val="180041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473113"/>
          </a:xfrm>
        </p:spPr>
        <p:txBody>
          <a:bodyPr>
            <a:normAutofit/>
          </a:bodyPr>
          <a:lstStyle/>
          <a:p>
            <a:r>
              <a:rPr lang="en-US" sz="4000" dirty="0">
                <a:solidFill>
                  <a:schemeClr val="bg1"/>
                </a:solidFill>
              </a:rPr>
              <a:t>What are some of the signs that God is turning the entire globe over for judgment? </a:t>
            </a:r>
          </a:p>
        </p:txBody>
      </p:sp>
    </p:spTree>
    <p:extLst>
      <p:ext uri="{BB962C8B-B14F-4D97-AF65-F5344CB8AC3E}">
        <p14:creationId xmlns:p14="http://schemas.microsoft.com/office/powerpoint/2010/main" val="954603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464875"/>
          </a:xfrm>
        </p:spPr>
        <p:txBody>
          <a:bodyPr>
            <a:normAutofit/>
          </a:bodyPr>
          <a:lstStyle/>
          <a:p>
            <a:r>
              <a:rPr lang="en-US" sz="4000" dirty="0" smtClean="0">
                <a:solidFill>
                  <a:schemeClr val="bg1"/>
                </a:solidFill>
              </a:rPr>
              <a:t>Reich Means Empire or Kingdom </a:t>
            </a:r>
            <a:endParaRPr lang="en-US" sz="4000" dirty="0">
              <a:solidFill>
                <a:schemeClr val="bg1"/>
              </a:solidFill>
            </a:endParaRPr>
          </a:p>
        </p:txBody>
      </p:sp>
    </p:spTree>
    <p:extLst>
      <p:ext uri="{BB962C8B-B14F-4D97-AF65-F5344CB8AC3E}">
        <p14:creationId xmlns:p14="http://schemas.microsoft.com/office/powerpoint/2010/main" val="720565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440162"/>
          </a:xfrm>
        </p:spPr>
        <p:txBody>
          <a:bodyPr>
            <a:normAutofit fontScale="90000"/>
          </a:bodyPr>
          <a:lstStyle/>
          <a:p>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smtClean="0">
                <a:solidFill>
                  <a:schemeClr val="bg1"/>
                </a:solidFill>
              </a:rPr>
              <a:t>What </a:t>
            </a:r>
            <a:r>
              <a:rPr lang="en-US" sz="4000" dirty="0">
                <a:solidFill>
                  <a:schemeClr val="bg1"/>
                </a:solidFill>
              </a:rPr>
              <a:t>were some of the </a:t>
            </a:r>
            <a:r>
              <a:rPr lang="en-US" sz="4000" dirty="0" smtClean="0">
                <a:solidFill>
                  <a:schemeClr val="bg1"/>
                </a:solidFill>
              </a:rPr>
              <a:t/>
            </a:r>
            <a:br>
              <a:rPr lang="en-US" sz="4000" dirty="0" smtClean="0">
                <a:solidFill>
                  <a:schemeClr val="bg1"/>
                </a:solidFill>
              </a:rPr>
            </a:br>
            <a:r>
              <a:rPr lang="en-US" sz="4000" dirty="0" smtClean="0">
                <a:solidFill>
                  <a:schemeClr val="bg1"/>
                </a:solidFill>
              </a:rPr>
              <a:t>philosophies and </a:t>
            </a:r>
            <a:r>
              <a:rPr lang="en-US" sz="4000" dirty="0">
                <a:solidFill>
                  <a:schemeClr val="bg1"/>
                </a:solidFill>
              </a:rPr>
              <a:t>religious beliefs that were embraced by the false church in Nazi Germany that laid the foundation for Hitler that are now being embraced by a global false church that is laying the foundation for the antichrist</a:t>
            </a:r>
            <a:r>
              <a:rPr lang="en-US" sz="4000" dirty="0" smtClean="0">
                <a:solidFill>
                  <a:schemeClr val="bg1"/>
                </a:solidFill>
              </a:rPr>
              <a:t>?</a:t>
            </a:r>
            <a:br>
              <a:rPr lang="en-US" sz="4000" dirty="0" smtClean="0">
                <a:solidFill>
                  <a:schemeClr val="bg1"/>
                </a:solidFill>
              </a:rPr>
            </a:br>
            <a:r>
              <a:rPr lang="en-US" sz="4000" dirty="0" smtClean="0">
                <a:solidFill>
                  <a:schemeClr val="bg1"/>
                </a:solidFill>
              </a:rPr>
              <a:t> </a:t>
            </a:r>
            <a:r>
              <a:rPr lang="en-US" sz="4000" dirty="0"/>
              <a:t/>
            </a:r>
            <a:br>
              <a:rPr lang="en-US" sz="4000" dirty="0"/>
            </a:br>
            <a:endParaRPr lang="en-US" sz="4000" dirty="0"/>
          </a:p>
        </p:txBody>
      </p:sp>
    </p:spTree>
    <p:extLst>
      <p:ext uri="{BB962C8B-B14F-4D97-AF65-F5344CB8AC3E}">
        <p14:creationId xmlns:p14="http://schemas.microsoft.com/office/powerpoint/2010/main" val="4141549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473113"/>
          </a:xfrm>
        </p:spPr>
        <p:txBody>
          <a:bodyPr>
            <a:normAutofit/>
          </a:bodyPr>
          <a:lstStyle/>
          <a:p>
            <a:r>
              <a:rPr lang="en-US" sz="4000" dirty="0" smtClean="0">
                <a:solidFill>
                  <a:schemeClr val="bg1"/>
                </a:solidFill>
              </a:rPr>
              <a:t/>
            </a:r>
            <a:br>
              <a:rPr lang="en-US" sz="4000" dirty="0" smtClean="0">
                <a:solidFill>
                  <a:schemeClr val="bg1"/>
                </a:solidFill>
              </a:rPr>
            </a:br>
            <a:r>
              <a:rPr lang="en-US" sz="4000" dirty="0" smtClean="0">
                <a:solidFill>
                  <a:schemeClr val="bg1"/>
                </a:solidFill>
              </a:rPr>
              <a:t>What </a:t>
            </a:r>
            <a:r>
              <a:rPr lang="en-US" sz="4000" dirty="0">
                <a:solidFill>
                  <a:schemeClr val="bg1"/>
                </a:solidFill>
              </a:rPr>
              <a:t>does Revelation 17 describe as the culmination of this global, rebellious spiritual revival and delusion? </a:t>
            </a:r>
          </a:p>
        </p:txBody>
      </p:sp>
    </p:spTree>
    <p:extLst>
      <p:ext uri="{BB962C8B-B14F-4D97-AF65-F5344CB8AC3E}">
        <p14:creationId xmlns:p14="http://schemas.microsoft.com/office/powerpoint/2010/main" val="3389984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464875"/>
          </a:xfrm>
        </p:spPr>
        <p:txBody>
          <a:bodyPr>
            <a:normAutofit/>
          </a:bodyPr>
          <a:lstStyle/>
          <a:p>
            <a:r>
              <a:rPr lang="en-US" sz="4000" dirty="0">
                <a:solidFill>
                  <a:schemeClr val="bg1"/>
                </a:solidFill>
              </a:rPr>
              <a:t>How can Christians use God’s national and global judgment as a platform for the gospel? </a:t>
            </a:r>
          </a:p>
        </p:txBody>
      </p:sp>
    </p:spTree>
    <p:extLst>
      <p:ext uri="{BB962C8B-B14F-4D97-AF65-F5344CB8AC3E}">
        <p14:creationId xmlns:p14="http://schemas.microsoft.com/office/powerpoint/2010/main" val="15643613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489589"/>
          </a:xfrm>
        </p:spPr>
        <p:txBody>
          <a:bodyPr>
            <a:normAutofit/>
          </a:bodyPr>
          <a:lstStyle/>
          <a:p>
            <a:r>
              <a:rPr lang="en-US" sz="4000" dirty="0">
                <a:solidFill>
                  <a:schemeClr val="bg1"/>
                </a:solidFill>
              </a:rPr>
              <a:t>How should Christians protect the gospel and the church during these times? Why can this be a great hour for the true church? </a:t>
            </a:r>
          </a:p>
        </p:txBody>
      </p:sp>
    </p:spTree>
    <p:extLst>
      <p:ext uri="{BB962C8B-B14F-4D97-AF65-F5344CB8AC3E}">
        <p14:creationId xmlns:p14="http://schemas.microsoft.com/office/powerpoint/2010/main" val="1895572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456637"/>
          </a:xfrm>
        </p:spPr>
        <p:txBody>
          <a:bodyPr>
            <a:normAutofit/>
          </a:bodyPr>
          <a:lstStyle/>
          <a:p>
            <a:r>
              <a:rPr lang="en-US" sz="4000" dirty="0">
                <a:solidFill>
                  <a:schemeClr val="bg1"/>
                </a:solidFill>
              </a:rPr>
              <a:t>Why should Christians be confident, joyful, and optimistic in today’s world?</a:t>
            </a:r>
          </a:p>
        </p:txBody>
      </p:sp>
    </p:spTree>
    <p:extLst>
      <p:ext uri="{BB962C8B-B14F-4D97-AF65-F5344CB8AC3E}">
        <p14:creationId xmlns:p14="http://schemas.microsoft.com/office/powerpoint/2010/main" val="2370313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522540"/>
          </a:xfrm>
        </p:spPr>
        <p:txBody>
          <a:bodyPr>
            <a:normAutofit/>
          </a:bodyPr>
          <a:lstStyle/>
          <a:p>
            <a:r>
              <a:rPr lang="en-US" sz="4000" b="1" dirty="0">
                <a:solidFill>
                  <a:srgbClr val="FFC000"/>
                </a:solidFill>
              </a:rPr>
              <a:t>What are the five consequences listed in Romans 1 for a nation that rejects God?</a:t>
            </a:r>
          </a:p>
        </p:txBody>
      </p:sp>
    </p:spTree>
    <p:extLst>
      <p:ext uri="{BB962C8B-B14F-4D97-AF65-F5344CB8AC3E}">
        <p14:creationId xmlns:p14="http://schemas.microsoft.com/office/powerpoint/2010/main" val="1829312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415448"/>
          </a:xfrm>
        </p:spPr>
        <p:txBody>
          <a:bodyPr>
            <a:normAutofit/>
          </a:bodyPr>
          <a:lstStyle/>
          <a:p>
            <a:r>
              <a:rPr lang="en-US" sz="4000" dirty="0" smtClean="0">
                <a:solidFill>
                  <a:schemeClr val="bg1"/>
                </a:solidFill>
              </a:rPr>
              <a:t>1. A Nation of Fools = Vain useless and futile in their thinking </a:t>
            </a:r>
            <a:endParaRPr lang="en-US" sz="4000" dirty="0">
              <a:solidFill>
                <a:schemeClr val="bg1"/>
              </a:solidFill>
            </a:endParaRPr>
          </a:p>
        </p:txBody>
      </p:sp>
    </p:spTree>
    <p:extLst>
      <p:ext uri="{BB962C8B-B14F-4D97-AF65-F5344CB8AC3E}">
        <p14:creationId xmlns:p14="http://schemas.microsoft.com/office/powerpoint/2010/main" val="251226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464875"/>
          </a:xfrm>
        </p:spPr>
        <p:txBody>
          <a:bodyPr>
            <a:normAutofit/>
          </a:bodyPr>
          <a:lstStyle/>
          <a:p>
            <a:r>
              <a:rPr lang="en-US" sz="4000" dirty="0" smtClean="0">
                <a:solidFill>
                  <a:schemeClr val="bg1"/>
                </a:solidFill>
              </a:rPr>
              <a:t>2. The Acceptance of Pagan Spirituality </a:t>
            </a:r>
            <a:endParaRPr lang="en-US" sz="4000" dirty="0">
              <a:solidFill>
                <a:schemeClr val="bg1"/>
              </a:solidFill>
            </a:endParaRPr>
          </a:p>
        </p:txBody>
      </p:sp>
    </p:spTree>
    <p:extLst>
      <p:ext uri="{BB962C8B-B14F-4D97-AF65-F5344CB8AC3E}">
        <p14:creationId xmlns:p14="http://schemas.microsoft.com/office/powerpoint/2010/main" val="132205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415448"/>
          </a:xfrm>
        </p:spPr>
        <p:txBody>
          <a:bodyPr>
            <a:normAutofit/>
          </a:bodyPr>
          <a:lstStyle/>
          <a:p>
            <a:r>
              <a:rPr lang="en-US" sz="4000" dirty="0" smtClean="0">
                <a:solidFill>
                  <a:schemeClr val="bg1"/>
                </a:solidFill>
              </a:rPr>
              <a:t>3. The Acceptance of Homosexuality </a:t>
            </a:r>
            <a:endParaRPr lang="en-US" sz="4000" dirty="0">
              <a:solidFill>
                <a:schemeClr val="bg1"/>
              </a:solidFill>
            </a:endParaRPr>
          </a:p>
        </p:txBody>
      </p:sp>
    </p:spTree>
    <p:extLst>
      <p:ext uri="{BB962C8B-B14F-4D97-AF65-F5344CB8AC3E}">
        <p14:creationId xmlns:p14="http://schemas.microsoft.com/office/powerpoint/2010/main" val="1668983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4481351"/>
          </a:xfrm>
        </p:spPr>
        <p:txBody>
          <a:bodyPr>
            <a:normAutofit/>
          </a:bodyPr>
          <a:lstStyle/>
          <a:p>
            <a:r>
              <a:rPr lang="en-US" sz="4000" dirty="0" smtClean="0">
                <a:solidFill>
                  <a:schemeClr val="bg1"/>
                </a:solidFill>
              </a:rPr>
              <a:t>4. Debased and Violent Culture </a:t>
            </a:r>
            <a:endParaRPr lang="en-US" sz="4000" dirty="0">
              <a:solidFill>
                <a:schemeClr val="bg1"/>
              </a:solidFill>
            </a:endParaRPr>
          </a:p>
        </p:txBody>
      </p:sp>
    </p:spTree>
    <p:extLst>
      <p:ext uri="{BB962C8B-B14F-4D97-AF65-F5344CB8AC3E}">
        <p14:creationId xmlns:p14="http://schemas.microsoft.com/office/powerpoint/2010/main" val="1477384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431924"/>
          </a:xfrm>
        </p:spPr>
        <p:txBody>
          <a:bodyPr>
            <a:normAutofit/>
          </a:bodyPr>
          <a:lstStyle/>
          <a:p>
            <a:r>
              <a:rPr lang="en-US" sz="4000" dirty="0" smtClean="0">
                <a:solidFill>
                  <a:schemeClr val="bg1"/>
                </a:solidFill>
              </a:rPr>
              <a:t>5. Corrupt leaders at all levels that knowingly disobey God and encourage others to do the same </a:t>
            </a:r>
            <a:endParaRPr lang="en-US" sz="4000" dirty="0">
              <a:solidFill>
                <a:schemeClr val="bg1"/>
              </a:solidFill>
            </a:endParaRPr>
          </a:p>
        </p:txBody>
      </p:sp>
    </p:spTree>
    <p:extLst>
      <p:ext uri="{BB962C8B-B14F-4D97-AF65-F5344CB8AC3E}">
        <p14:creationId xmlns:p14="http://schemas.microsoft.com/office/powerpoint/2010/main" val="3904665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440162"/>
          </a:xfrm>
        </p:spPr>
        <p:txBody>
          <a:bodyPr>
            <a:normAutofit/>
          </a:bodyPr>
          <a:lstStyle/>
          <a:p>
            <a:r>
              <a:rPr lang="en-US" sz="4000" dirty="0" smtClean="0">
                <a:solidFill>
                  <a:schemeClr val="bg1"/>
                </a:solidFill>
              </a:rPr>
              <a:t>What religious groups have changed the incorruptible God into an image made like corruptible man? </a:t>
            </a:r>
            <a:endParaRPr lang="en-US" sz="4000" dirty="0">
              <a:solidFill>
                <a:schemeClr val="bg1"/>
              </a:solidFill>
            </a:endParaRPr>
          </a:p>
        </p:txBody>
      </p:sp>
    </p:spTree>
    <p:extLst>
      <p:ext uri="{BB962C8B-B14F-4D97-AF65-F5344CB8AC3E}">
        <p14:creationId xmlns:p14="http://schemas.microsoft.com/office/powerpoint/2010/main" val="1775251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4423686"/>
          </a:xfrm>
        </p:spPr>
        <p:txBody>
          <a:bodyPr>
            <a:normAutofit/>
          </a:bodyPr>
          <a:lstStyle/>
          <a:p>
            <a:r>
              <a:rPr lang="en-US" dirty="0" smtClean="0">
                <a:solidFill>
                  <a:schemeClr val="bg1"/>
                </a:solidFill>
              </a:rPr>
              <a:t>What are the followers of these false religions really worshipping? </a:t>
            </a:r>
            <a:endParaRPr lang="en-US" dirty="0">
              <a:solidFill>
                <a:schemeClr val="bg1"/>
              </a:solidFill>
            </a:endParaRPr>
          </a:p>
        </p:txBody>
      </p:sp>
    </p:spTree>
    <p:extLst>
      <p:ext uri="{BB962C8B-B14F-4D97-AF65-F5344CB8AC3E}">
        <p14:creationId xmlns:p14="http://schemas.microsoft.com/office/powerpoint/2010/main" val="3254117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1624</TotalTime>
  <Words>195</Words>
  <Application>Microsoft Office PowerPoint</Application>
  <PresentationFormat>On-screen Show (16:9)</PresentationFormat>
  <Paragraphs>19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What Has Happen To The Word, Why, Where Are We Going, and How Should Christians Respond    © Brannon S. Howse, 2013  These Power-Point slides are for Situation Room members to use for teaching and instruction in a public or private setting. However these slides are not to be distributed to others in keeping with your Situation Room membership agreement.  </vt:lpstr>
      <vt:lpstr>What are the five consequences listed in Romans 1 for a nation that rejects God?</vt:lpstr>
      <vt:lpstr>1. A Nation of Fools = Vain useless and futile in their thinking </vt:lpstr>
      <vt:lpstr>2. The Acceptance of Pagan Spirituality </vt:lpstr>
      <vt:lpstr>3. The Acceptance of Homosexuality </vt:lpstr>
      <vt:lpstr>4. Debased and Violent Culture </vt:lpstr>
      <vt:lpstr>5. Corrupt leaders at all levels that knowingly disobey God and encourage others to do the same </vt:lpstr>
      <vt:lpstr>What religious groups have changed the incorruptible God into an image made like corruptible man? </vt:lpstr>
      <vt:lpstr>What are the followers of these false religions really worshipping? </vt:lpstr>
      <vt:lpstr> What specific Bible verses reveal that God does turn people over to a strong spiritual delusion as part of his judgment? </vt:lpstr>
      <vt:lpstr>Where in the Word of God do we see the demonic manipulation of false teachers or false prophets as part of God’s judgment? </vt:lpstr>
      <vt:lpstr> Why are so many people embracing false teachers and false teaching according to Romans chapter one?  </vt:lpstr>
      <vt:lpstr>What are some of the signs that God is turning the entire globe over for judgment? </vt:lpstr>
      <vt:lpstr>Reich Means Empire or Kingdom </vt:lpstr>
      <vt:lpstr>   What were some of the  philosophies and religious beliefs that were embraced by the false church in Nazi Germany that laid the foundation for Hitler that are now being embraced by a global false church that is laying the foundation for the antichrist?   </vt:lpstr>
      <vt:lpstr> What does Revelation 17 describe as the culmination of this global, rebellious spiritual revival and delusion? </vt:lpstr>
      <vt:lpstr>How can Christians use God’s national and global judgment as a platform for the gospel? </vt:lpstr>
      <vt:lpstr>How should Christians protect the gospel and the church during these times? Why can this be a great hour for the true church? </vt:lpstr>
      <vt:lpstr>Why should Christians be confident, joyful, and optimistic in today’s world?</vt:lpstr>
    </vt:vector>
  </TitlesOfParts>
  <Company>HeyerVision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Heyer</dc:creator>
  <cp:lastModifiedBy>Melissa</cp:lastModifiedBy>
  <cp:revision>15</cp:revision>
  <dcterms:created xsi:type="dcterms:W3CDTF">2011-01-23T21:51:01Z</dcterms:created>
  <dcterms:modified xsi:type="dcterms:W3CDTF">2014-03-06T07:11:11Z</dcterms:modified>
</cp:coreProperties>
</file>